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2" r:id="rId6"/>
    <p:sldId id="263" r:id="rId7"/>
    <p:sldId id="286" r:id="rId8"/>
    <p:sldId id="285" r:id="rId9"/>
    <p:sldId id="282" r:id="rId10"/>
    <p:sldId id="267" r:id="rId11"/>
    <p:sldId id="268" r:id="rId12"/>
    <p:sldId id="269" r:id="rId13"/>
    <p:sldId id="270" r:id="rId14"/>
    <p:sldId id="271" r:id="rId15"/>
    <p:sldId id="283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rotesque" panose="020B0504020202020204" pitchFamily="34" charset="0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a Bociong" initials="KB" lastIdx="31" clrIdx="0">
    <p:extLst>
      <p:ext uri="{19B8F6BF-5375-455C-9EA6-DF929625EA0E}">
        <p15:presenceInfo xmlns:p15="http://schemas.microsoft.com/office/powerpoint/2012/main" userId="S-1-5-21-548768241-1662491715-2517498331-7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DBE"/>
    <a:srgbClr val="6A6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76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81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30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62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mailto:kinga.bociong@umed.lodz.p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94446" y="1410907"/>
            <a:ext cx="6300930" cy="1609574"/>
          </a:xfrm>
          <a:custGeom>
            <a:avLst/>
            <a:gdLst/>
            <a:ahLst/>
            <a:cxnLst/>
            <a:rect l="l" t="t" r="r" b="b"/>
            <a:pathLst>
              <a:path w="6300930" h="1609574" extrusionOk="0">
                <a:moveTo>
                  <a:pt x="0" y="0"/>
                </a:moveTo>
                <a:lnTo>
                  <a:pt x="6300930" y="0"/>
                </a:lnTo>
                <a:lnTo>
                  <a:pt x="6300930" y="1609574"/>
                </a:lnTo>
                <a:lnTo>
                  <a:pt x="0" y="1609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85" name="Google Shape;85;p13"/>
          <p:cNvGrpSpPr/>
          <p:nvPr/>
        </p:nvGrpSpPr>
        <p:grpSpPr>
          <a:xfrm>
            <a:off x="-12975" y="3705075"/>
            <a:ext cx="18288542" cy="3076037"/>
            <a:chOff x="0" y="0"/>
            <a:chExt cx="27647078" cy="4401884"/>
          </a:xfrm>
        </p:grpSpPr>
        <p:sp>
          <p:nvSpPr>
            <p:cNvPr id="86" name="Google Shape;86;p13"/>
            <p:cNvSpPr/>
            <p:nvPr/>
          </p:nvSpPr>
          <p:spPr>
            <a:xfrm>
              <a:off x="14295" y="7085"/>
              <a:ext cx="27618487" cy="4387715"/>
            </a:xfrm>
            <a:custGeom>
              <a:avLst/>
              <a:gdLst/>
              <a:ahLst/>
              <a:cxnLst/>
              <a:rect l="l" t="t" r="r" b="b"/>
              <a:pathLst>
                <a:path w="27618487" h="4387715" extrusionOk="0">
                  <a:moveTo>
                    <a:pt x="0" y="0"/>
                  </a:moveTo>
                  <a:lnTo>
                    <a:pt x="27618487" y="0"/>
                  </a:lnTo>
                  <a:lnTo>
                    <a:pt x="27618487" y="4387715"/>
                  </a:lnTo>
                  <a:lnTo>
                    <a:pt x="0" y="4387715"/>
                  </a:lnTo>
                  <a:close/>
                </a:path>
              </a:pathLst>
            </a:custGeom>
            <a:solidFill>
              <a:srgbClr val="027DC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0" y="0"/>
              <a:ext cx="27647078" cy="4401884"/>
            </a:xfrm>
            <a:custGeom>
              <a:avLst/>
              <a:gdLst/>
              <a:ahLst/>
              <a:cxnLst/>
              <a:rect l="l" t="t" r="r" b="b"/>
              <a:pathLst>
                <a:path w="27647078" h="4401884" extrusionOk="0">
                  <a:moveTo>
                    <a:pt x="14295" y="0"/>
                  </a:moveTo>
                  <a:lnTo>
                    <a:pt x="27632782" y="0"/>
                  </a:lnTo>
                  <a:cubicBezTo>
                    <a:pt x="27640601" y="0"/>
                    <a:pt x="27647078" y="3208"/>
                    <a:pt x="27647078" y="7085"/>
                  </a:cubicBezTo>
                  <a:lnTo>
                    <a:pt x="27647078" y="4394800"/>
                  </a:lnTo>
                  <a:cubicBezTo>
                    <a:pt x="27647078" y="4398676"/>
                    <a:pt x="27640601" y="4401884"/>
                    <a:pt x="27632782" y="4401884"/>
                  </a:cubicBezTo>
                  <a:lnTo>
                    <a:pt x="14295" y="4401884"/>
                  </a:lnTo>
                  <a:cubicBezTo>
                    <a:pt x="6473" y="4401884"/>
                    <a:pt x="0" y="4398676"/>
                    <a:pt x="0" y="4394800"/>
                  </a:cubicBezTo>
                  <a:lnTo>
                    <a:pt x="0" y="7085"/>
                  </a:lnTo>
                  <a:cubicBezTo>
                    <a:pt x="0" y="3208"/>
                    <a:pt x="6473" y="0"/>
                    <a:pt x="14295" y="0"/>
                  </a:cubicBezTo>
                  <a:moveTo>
                    <a:pt x="14295" y="14304"/>
                  </a:moveTo>
                  <a:lnTo>
                    <a:pt x="14295" y="7085"/>
                  </a:lnTo>
                  <a:lnTo>
                    <a:pt x="28589" y="7085"/>
                  </a:lnTo>
                  <a:lnTo>
                    <a:pt x="28589" y="4394800"/>
                  </a:lnTo>
                  <a:lnTo>
                    <a:pt x="14295" y="4394800"/>
                  </a:lnTo>
                  <a:lnTo>
                    <a:pt x="14295" y="4387715"/>
                  </a:lnTo>
                  <a:lnTo>
                    <a:pt x="27632782" y="4387715"/>
                  </a:lnTo>
                  <a:lnTo>
                    <a:pt x="27632782" y="4394800"/>
                  </a:lnTo>
                  <a:lnTo>
                    <a:pt x="27618488" y="4394800"/>
                  </a:lnTo>
                  <a:lnTo>
                    <a:pt x="27618488" y="7085"/>
                  </a:lnTo>
                  <a:lnTo>
                    <a:pt x="27632782" y="7085"/>
                  </a:lnTo>
                  <a:lnTo>
                    <a:pt x="27632782" y="14170"/>
                  </a:lnTo>
                  <a:lnTo>
                    <a:pt x="14295" y="14170"/>
                  </a:lnTo>
                  <a:close/>
                </a:path>
              </a:pathLst>
            </a:custGeom>
            <a:solidFill>
              <a:srgbClr val="027D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2063573" y="4273885"/>
            <a:ext cx="15025500" cy="19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manufacturing and evaluation of the properties of an experimental composite for dental applications with modified properties </a:t>
            </a:r>
            <a:endParaRPr sz="900" dirty="0"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(potentially biostatic and/or biocidal)</a:t>
            </a:r>
            <a:endParaRPr sz="900" dirty="0"/>
          </a:p>
        </p:txBody>
      </p:sp>
      <p:cxnSp>
        <p:nvCxnSpPr>
          <p:cNvPr id="89" name="Google Shape;89;p13"/>
          <p:cNvCxnSpPr/>
          <p:nvPr/>
        </p:nvCxnSpPr>
        <p:spPr>
          <a:xfrm>
            <a:off x="43950" y="9766800"/>
            <a:ext cx="182001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3"/>
          <p:cNvCxnSpPr>
            <a:cxnSpLocks/>
          </p:cNvCxnSpPr>
          <p:nvPr/>
        </p:nvCxnSpPr>
        <p:spPr>
          <a:xfrm>
            <a:off x="-12975" y="520200"/>
            <a:ext cx="18300975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3"/>
          <p:cNvSpPr txBox="1"/>
          <p:nvPr/>
        </p:nvSpPr>
        <p:spPr>
          <a:xfrm>
            <a:off x="1895934" y="7150187"/>
            <a:ext cx="14899442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mgr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tech. dent. Maja </a:t>
            </a:r>
            <a:r>
              <a:rPr lang="en-US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Zalega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Supervisor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dr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hab. n. med.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inż.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Kinga Bociong, prof. UMED</a:t>
            </a:r>
            <a:endParaRPr lang="pl-PL" sz="2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Department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of General </a:t>
            </a: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Dentistry</a:t>
            </a: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2023/2024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A326FA-F776-BB26-A5A6-43EA86AE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287420"/>
            <a:ext cx="4946650" cy="16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4"/>
          <p:cNvCxnSpPr/>
          <p:nvPr/>
        </p:nvCxnSpPr>
        <p:spPr>
          <a:xfrm>
            <a:off x="-19325" y="1916625"/>
            <a:ext cx="18316500" cy="23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4"/>
          <p:cNvCxnSpPr/>
          <p:nvPr/>
        </p:nvCxnSpPr>
        <p:spPr>
          <a:xfrm>
            <a:off x="0" y="9734550"/>
            <a:ext cx="18273900" cy="252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4"/>
          <p:cNvSpPr txBox="1"/>
          <p:nvPr/>
        </p:nvSpPr>
        <p:spPr>
          <a:xfrm>
            <a:off x="1534886" y="5104857"/>
            <a:ext cx="6879790" cy="1098570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Experimental Section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9513372" y="2447925"/>
            <a:ext cx="6649402" cy="6810375"/>
          </a:xfrm>
          <a:custGeom>
            <a:avLst/>
            <a:gdLst/>
            <a:ahLst/>
            <a:cxnLst/>
            <a:rect l="l" t="t" r="r" b="b"/>
            <a:pathLst>
              <a:path w="6649402" h="6810375" extrusionOk="0">
                <a:moveTo>
                  <a:pt x="0" y="0"/>
                </a:moveTo>
                <a:lnTo>
                  <a:pt x="6649403" y="0"/>
                </a:lnTo>
                <a:lnTo>
                  <a:pt x="6649403" y="6810375"/>
                </a:lnTo>
                <a:lnTo>
                  <a:pt x="0" y="6810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E9A17C3-7165-D4D6-9B5F-CDAC20F7C9EC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C4BD37F5-7C4C-26F2-CFE3-076D1A0976A8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4A5456A-ED44-F038-FD73-44B0F4B65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5"/>
          <p:cNvCxnSpPr/>
          <p:nvPr/>
        </p:nvCxnSpPr>
        <p:spPr>
          <a:xfrm>
            <a:off x="27225" y="1916625"/>
            <a:ext cx="18200100" cy="23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25"/>
          <p:cNvCxnSpPr/>
          <p:nvPr/>
        </p:nvCxnSpPr>
        <p:spPr>
          <a:xfrm rot="10800000" flipH="1">
            <a:off x="0" y="9713250"/>
            <a:ext cx="18273900" cy="213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25"/>
          <p:cNvSpPr/>
          <p:nvPr/>
        </p:nvSpPr>
        <p:spPr>
          <a:xfrm>
            <a:off x="2340980" y="4571560"/>
            <a:ext cx="3410667" cy="3827773"/>
          </a:xfrm>
          <a:custGeom>
            <a:avLst/>
            <a:gdLst/>
            <a:ahLst/>
            <a:cxnLst/>
            <a:rect l="l" t="t" r="r" b="b"/>
            <a:pathLst>
              <a:path w="3410667" h="3827773" extrusionOk="0">
                <a:moveTo>
                  <a:pt x="0" y="0"/>
                </a:moveTo>
                <a:lnTo>
                  <a:pt x="3410667" y="0"/>
                </a:lnTo>
                <a:lnTo>
                  <a:pt x="3410667" y="3827773"/>
                </a:lnTo>
                <a:lnTo>
                  <a:pt x="0" y="3827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08" name="Google Shape;208;p25"/>
          <p:cNvSpPr/>
          <p:nvPr/>
        </p:nvSpPr>
        <p:spPr>
          <a:xfrm>
            <a:off x="7322409" y="4571560"/>
            <a:ext cx="3645498" cy="3827773"/>
          </a:xfrm>
          <a:custGeom>
            <a:avLst/>
            <a:gdLst/>
            <a:ahLst/>
            <a:cxnLst/>
            <a:rect l="l" t="t" r="r" b="b"/>
            <a:pathLst>
              <a:path w="3645498" h="3827773" extrusionOk="0">
                <a:moveTo>
                  <a:pt x="0" y="0"/>
                </a:moveTo>
                <a:lnTo>
                  <a:pt x="3645498" y="0"/>
                </a:lnTo>
                <a:lnTo>
                  <a:pt x="3645498" y="3827773"/>
                </a:lnTo>
                <a:lnTo>
                  <a:pt x="0" y="3827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09" name="Google Shape;209;p25"/>
          <p:cNvSpPr/>
          <p:nvPr/>
        </p:nvSpPr>
        <p:spPr>
          <a:xfrm>
            <a:off x="6003931" y="5826207"/>
            <a:ext cx="1318478" cy="1318478"/>
          </a:xfrm>
          <a:custGeom>
            <a:avLst/>
            <a:gdLst/>
            <a:ahLst/>
            <a:cxnLst/>
            <a:rect l="l" t="t" r="r" b="b"/>
            <a:pathLst>
              <a:path w="1318478" h="1318478" extrusionOk="0">
                <a:moveTo>
                  <a:pt x="0" y="0"/>
                </a:moveTo>
                <a:lnTo>
                  <a:pt x="1318478" y="0"/>
                </a:lnTo>
                <a:lnTo>
                  <a:pt x="1318478" y="1318478"/>
                </a:lnTo>
                <a:lnTo>
                  <a:pt x="0" y="1318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cxnSp>
        <p:nvCxnSpPr>
          <p:cNvPr id="210" name="Google Shape;210;p25"/>
          <p:cNvCxnSpPr/>
          <p:nvPr/>
        </p:nvCxnSpPr>
        <p:spPr>
          <a:xfrm>
            <a:off x="11155010" y="6528309"/>
            <a:ext cx="1501140" cy="0"/>
          </a:xfrm>
          <a:prstGeom prst="straightConnector1">
            <a:avLst/>
          </a:prstGeom>
          <a:noFill/>
          <a:ln w="85725" cap="flat" cmpd="sng">
            <a:solidFill>
              <a:srgbClr val="027DC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1" name="Google Shape;211;p25"/>
          <p:cNvSpPr/>
          <p:nvPr/>
        </p:nvSpPr>
        <p:spPr>
          <a:xfrm>
            <a:off x="12903800" y="4257040"/>
            <a:ext cx="3043220" cy="4142292"/>
          </a:xfrm>
          <a:custGeom>
            <a:avLst/>
            <a:gdLst/>
            <a:ahLst/>
            <a:cxnLst/>
            <a:rect l="l" t="t" r="r" b="b"/>
            <a:pathLst>
              <a:path w="3043220" h="4142292" extrusionOk="0">
                <a:moveTo>
                  <a:pt x="0" y="0"/>
                </a:moveTo>
                <a:lnTo>
                  <a:pt x="3043220" y="0"/>
                </a:lnTo>
                <a:lnTo>
                  <a:pt x="3043220" y="4142293"/>
                </a:lnTo>
                <a:lnTo>
                  <a:pt x="0" y="4142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2" name="Google Shape;212;p25"/>
          <p:cNvSpPr txBox="1"/>
          <p:nvPr/>
        </p:nvSpPr>
        <p:spPr>
          <a:xfrm>
            <a:off x="3947587" y="2270076"/>
            <a:ext cx="10477823" cy="1464632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Point 1</a:t>
            </a:r>
            <a:endParaRPr dirty="0">
              <a:highlight>
                <a:srgbClr val="027DC1"/>
              </a:highlight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Preparation of the experimental composite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3399308" y="8677910"/>
            <a:ext cx="1294011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Matrix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8326811" y="8677910"/>
            <a:ext cx="1600927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Filler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1573636" y="8511227"/>
            <a:ext cx="5703548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Mixing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machine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1.5 h + 1900-3000 RPM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F46041D-FEBB-5037-065E-5BAE560252CA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F7036EDF-192D-5E62-8418-9DF9E0E4A26E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00DA464-42B9-FB02-858D-B212FA696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26"/>
          <p:cNvCxnSpPr/>
          <p:nvPr/>
        </p:nvCxnSpPr>
        <p:spPr>
          <a:xfrm rot="10800000" flipH="1">
            <a:off x="50500" y="1918475"/>
            <a:ext cx="18432900" cy="447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6"/>
          <p:cNvCxnSpPr/>
          <p:nvPr/>
        </p:nvCxnSpPr>
        <p:spPr>
          <a:xfrm rot="10800000" flipH="1">
            <a:off x="3950" y="9734675"/>
            <a:ext cx="18284100" cy="252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6"/>
          <p:cNvSpPr/>
          <p:nvPr/>
        </p:nvSpPr>
        <p:spPr>
          <a:xfrm>
            <a:off x="12874307" y="4028440"/>
            <a:ext cx="3621024" cy="4114800"/>
          </a:xfrm>
          <a:custGeom>
            <a:avLst/>
            <a:gdLst/>
            <a:ahLst/>
            <a:cxnLst/>
            <a:rect l="l" t="t" r="r" b="b"/>
            <a:pathLst>
              <a:path w="3621024" h="4114800" extrusionOk="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24" name="Google Shape;224;p26"/>
          <p:cNvSpPr txBox="1"/>
          <p:nvPr/>
        </p:nvSpPr>
        <p:spPr>
          <a:xfrm>
            <a:off x="1287312" y="4768336"/>
            <a:ext cx="10599887" cy="319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5026" marR="0" lvl="1" indent="-4572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The </a:t>
            </a: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matrix 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was divided into portions.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marR="0" lvl="0" indent="-4572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35026" marR="0" lvl="1" indent="-4572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The</a:t>
            </a: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n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matrix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was mixed with selected quaternary ammonium salts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35026" marR="0" lvl="1" indent="-4572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 panose="020B0604020202020204" pitchFamily="34" charset="0"/>
              <a:buChar char="•"/>
            </a:pP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35026" marR="0" lvl="1" indent="-45720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 the next step, the material was filled with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silanized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silica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</a:p>
          <a:p>
            <a:pPr marL="755649" marR="0" lvl="1" indent="-377823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3C3B3A"/>
              </a:buClr>
              <a:buSzPts val="3499"/>
              <a:buFont typeface="Arial"/>
              <a:buChar char="•"/>
            </a:pP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just" rtl="0">
              <a:lnSpc>
                <a:spcPct val="787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3C3B3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287312" y="2575630"/>
            <a:ext cx="11385470" cy="1464632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Point 2</a:t>
            </a:r>
            <a:endParaRPr dirty="0">
              <a:highlight>
                <a:srgbClr val="027DC1"/>
              </a:highlight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Modification of the experimental composite</a:t>
            </a:r>
            <a:endParaRPr dirty="0">
              <a:highlight>
                <a:srgbClr val="027DC1"/>
              </a:highlight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510B89A-0A74-9FB4-C2FC-D8E93B9FF5D3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CB7322E5-40A2-EB82-7B88-DF49DB679A38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EA0DD43-3C2F-CCA7-E983-E372922DA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27"/>
          <p:cNvCxnSpPr/>
          <p:nvPr/>
        </p:nvCxnSpPr>
        <p:spPr>
          <a:xfrm>
            <a:off x="-19325" y="1916625"/>
            <a:ext cx="18316500" cy="23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27"/>
          <p:cNvCxnSpPr/>
          <p:nvPr/>
        </p:nvCxnSpPr>
        <p:spPr>
          <a:xfrm>
            <a:off x="0" y="9734550"/>
            <a:ext cx="182505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27"/>
          <p:cNvSpPr txBox="1"/>
          <p:nvPr/>
        </p:nvSpPr>
        <p:spPr>
          <a:xfrm>
            <a:off x="5553478" y="2352656"/>
            <a:ext cx="7142334" cy="1464632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Point 3</a:t>
            </a:r>
            <a:endParaRPr dirty="0">
              <a:highlight>
                <a:srgbClr val="027DC1"/>
              </a:highlight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Sample preparation</a:t>
            </a:r>
            <a:endParaRPr dirty="0">
              <a:highlight>
                <a:srgbClr val="027DC1"/>
              </a:highlight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8B74D09-CE9B-5253-7CB9-9A21774892A1}"/>
              </a:ext>
            </a:extLst>
          </p:cNvPr>
          <p:cNvGrpSpPr/>
          <p:nvPr/>
        </p:nvGrpSpPr>
        <p:grpSpPr>
          <a:xfrm>
            <a:off x="1549279" y="4229919"/>
            <a:ext cx="15179291" cy="3551742"/>
            <a:chOff x="1593032" y="4544612"/>
            <a:chExt cx="15179291" cy="3551742"/>
          </a:xfrm>
        </p:grpSpPr>
        <p:sp>
          <p:nvSpPr>
            <p:cNvPr id="233" name="Google Shape;233;p27"/>
            <p:cNvSpPr/>
            <p:nvPr/>
          </p:nvSpPr>
          <p:spPr>
            <a:xfrm>
              <a:off x="5697589" y="4667671"/>
              <a:ext cx="4581967" cy="3428683"/>
            </a:xfrm>
            <a:custGeom>
              <a:avLst/>
              <a:gdLst/>
              <a:ahLst/>
              <a:cxnLst/>
              <a:rect l="l" t="t" r="r" b="b"/>
              <a:pathLst>
                <a:path w="4581967" h="3428683" extrusionOk="0">
                  <a:moveTo>
                    <a:pt x="0" y="0"/>
                  </a:moveTo>
                  <a:lnTo>
                    <a:pt x="4581968" y="0"/>
                  </a:lnTo>
                  <a:lnTo>
                    <a:pt x="4581968" y="3428683"/>
                  </a:lnTo>
                  <a:lnTo>
                    <a:pt x="0" y="34286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12217804" y="4544612"/>
              <a:ext cx="4554519" cy="3428683"/>
            </a:xfrm>
            <a:custGeom>
              <a:avLst/>
              <a:gdLst/>
              <a:ahLst/>
              <a:cxnLst/>
              <a:rect l="l" t="t" r="r" b="b"/>
              <a:pathLst>
                <a:path w="4554519" h="3428683" extrusionOk="0">
                  <a:moveTo>
                    <a:pt x="0" y="0"/>
                  </a:moveTo>
                  <a:lnTo>
                    <a:pt x="4554519" y="0"/>
                  </a:lnTo>
                  <a:lnTo>
                    <a:pt x="4554519" y="3428683"/>
                  </a:lnTo>
                  <a:lnTo>
                    <a:pt x="0" y="34286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1593032" y="4544612"/>
              <a:ext cx="1898567" cy="3551742"/>
            </a:xfrm>
            <a:custGeom>
              <a:avLst/>
              <a:gdLst/>
              <a:ahLst/>
              <a:cxnLst/>
              <a:rect l="l" t="t" r="r" b="b"/>
              <a:pathLst>
                <a:path w="1898567" h="3551742" extrusionOk="0">
                  <a:moveTo>
                    <a:pt x="0" y="0"/>
                  </a:moveTo>
                  <a:lnTo>
                    <a:pt x="1898567" y="0"/>
                  </a:lnTo>
                  <a:lnTo>
                    <a:pt x="1898567" y="3551742"/>
                  </a:lnTo>
                  <a:lnTo>
                    <a:pt x="0" y="35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237" name="Google Shape;237;p27"/>
            <p:cNvCxnSpPr/>
            <p:nvPr/>
          </p:nvCxnSpPr>
          <p:spPr>
            <a:xfrm>
              <a:off x="4120249" y="6339150"/>
              <a:ext cx="967740" cy="0"/>
            </a:xfrm>
            <a:prstGeom prst="straightConnector1">
              <a:avLst/>
            </a:prstGeom>
            <a:noFill/>
            <a:ln w="85725" cap="flat" cmpd="sng">
              <a:solidFill>
                <a:srgbClr val="027DC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38" name="Google Shape;238;p27"/>
            <p:cNvCxnSpPr/>
            <p:nvPr/>
          </p:nvCxnSpPr>
          <p:spPr>
            <a:xfrm>
              <a:off x="10907164" y="6339150"/>
              <a:ext cx="967740" cy="0"/>
            </a:xfrm>
            <a:prstGeom prst="straightConnector1">
              <a:avLst/>
            </a:prstGeom>
            <a:noFill/>
            <a:ln w="85725" cap="flat" cmpd="sng">
              <a:solidFill>
                <a:srgbClr val="027DC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39" name="Google Shape;239;p27"/>
            <p:cNvSpPr txBox="1"/>
            <p:nvPr/>
          </p:nvSpPr>
          <p:spPr>
            <a:xfrm>
              <a:off x="2062932" y="6108378"/>
              <a:ext cx="958767" cy="405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Composite U/G/H/T + 45 wt% filler</a:t>
              </a:r>
              <a:endParaRPr/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91231D10-3E59-C06A-DFC0-29DFFDC21F14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F8CD0072-C466-7E5A-EFF6-A5D5EC482F55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C75FB07-63EB-E722-E678-A94FE8212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CE9327-CA5E-7D87-06F1-E469FD7C5A60}"/>
              </a:ext>
            </a:extLst>
          </p:cNvPr>
          <p:cNvSpPr txBox="1"/>
          <p:nvPr/>
        </p:nvSpPr>
        <p:spPr>
          <a:xfrm>
            <a:off x="1363997" y="8496495"/>
            <a:ext cx="35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Composite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BC639-EE7B-3E06-B424-4878C4F45107}"/>
              </a:ext>
            </a:extLst>
          </p:cNvPr>
          <p:cNvSpPr txBox="1"/>
          <p:nvPr/>
        </p:nvSpPr>
        <p:spPr>
          <a:xfrm>
            <a:off x="5653837" y="8198882"/>
            <a:ext cx="11074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CURE TC-01 polymerization lamp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Norrist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n, USA).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lamp 1200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/cm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ight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range from 450 to 490 nm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28"/>
          <p:cNvCxnSpPr/>
          <p:nvPr/>
        </p:nvCxnSpPr>
        <p:spPr>
          <a:xfrm>
            <a:off x="3950" y="1916625"/>
            <a:ext cx="18270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0" y="9734550"/>
            <a:ext cx="182274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28"/>
          <p:cNvSpPr/>
          <p:nvPr/>
        </p:nvSpPr>
        <p:spPr>
          <a:xfrm>
            <a:off x="13517830" y="3634700"/>
            <a:ext cx="3603355" cy="5470947"/>
          </a:xfrm>
          <a:custGeom>
            <a:avLst/>
            <a:gdLst/>
            <a:ahLst/>
            <a:cxnLst/>
            <a:rect l="l" t="t" r="r" b="b"/>
            <a:pathLst>
              <a:path w="3603355" h="5470947" extrusionOk="0">
                <a:moveTo>
                  <a:pt x="0" y="0"/>
                </a:moveTo>
                <a:lnTo>
                  <a:pt x="3603355" y="0"/>
                </a:lnTo>
                <a:lnTo>
                  <a:pt x="3603355" y="5470947"/>
                </a:lnTo>
                <a:lnTo>
                  <a:pt x="0" y="5470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248" name="Google Shape;248;p28"/>
          <p:cNvSpPr txBox="1"/>
          <p:nvPr/>
        </p:nvSpPr>
        <p:spPr>
          <a:xfrm>
            <a:off x="1489208" y="2216927"/>
            <a:ext cx="11195384" cy="1609671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Point 4</a:t>
            </a:r>
            <a:endParaRPr lang="pl-PL" sz="34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3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Selection</a:t>
            </a:r>
            <a:r>
              <a:rPr lang="pl-PL" sz="3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of </a:t>
            </a:r>
            <a:r>
              <a:rPr lang="pl-PL" sz="3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research</a:t>
            </a:r>
            <a:r>
              <a:rPr lang="pl-PL" sz="3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3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methods</a:t>
            </a:r>
            <a:endParaRPr lang="pl-PL" sz="3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28"/>
          <p:cNvSpPr txBox="1"/>
          <p:nvPr/>
        </p:nvSpPr>
        <p:spPr>
          <a:xfrm>
            <a:off x="1489208" y="4047332"/>
            <a:ext cx="138303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</a:pP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Mechanical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properties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Hardness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(HV)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Diamet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ral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tensile strength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(DTS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)</a:t>
            </a: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Three-point bending strength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(FS)</a:t>
            </a: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hrinkage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stresses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generated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during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photopolymerization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</a:t>
            </a:r>
            <a:r>
              <a:rPr lang="el-GR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δ</a:t>
            </a:r>
            <a:r>
              <a:rPr lang="pl-PL" sz="2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)</a:t>
            </a:r>
          </a:p>
          <a:p>
            <a:pPr marR="0" lvl="1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ct val="100000"/>
              <a:tabLst>
                <a:tab pos="84138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Chemical properties: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1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ct val="100000"/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Water sorption (WS)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and solubility (SL)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9237DA6-F724-C3A7-8C31-186F32389050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18F75E13-7333-7E3E-3E8C-9FC13C68A5F1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26B2B44-1871-A1B8-2D35-AF6E8BDA2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28"/>
          <p:cNvCxnSpPr/>
          <p:nvPr/>
        </p:nvCxnSpPr>
        <p:spPr>
          <a:xfrm>
            <a:off x="3950" y="1916625"/>
            <a:ext cx="18270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0" y="9734550"/>
            <a:ext cx="182274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28"/>
          <p:cNvSpPr/>
          <p:nvPr/>
        </p:nvSpPr>
        <p:spPr>
          <a:xfrm>
            <a:off x="12719958" y="3069774"/>
            <a:ext cx="4238988" cy="5740378"/>
          </a:xfrm>
          <a:custGeom>
            <a:avLst/>
            <a:gdLst/>
            <a:ahLst/>
            <a:cxnLst/>
            <a:rect l="l" t="t" r="r" b="b"/>
            <a:pathLst>
              <a:path w="3603355" h="5470947" extrusionOk="0">
                <a:moveTo>
                  <a:pt x="0" y="0"/>
                </a:moveTo>
                <a:lnTo>
                  <a:pt x="3603355" y="0"/>
                </a:lnTo>
                <a:lnTo>
                  <a:pt x="3603355" y="5470947"/>
                </a:lnTo>
                <a:lnTo>
                  <a:pt x="0" y="5470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48" name="Google Shape;248;p28"/>
          <p:cNvSpPr txBox="1"/>
          <p:nvPr/>
        </p:nvSpPr>
        <p:spPr>
          <a:xfrm>
            <a:off x="1028700" y="2606888"/>
            <a:ext cx="11195384" cy="1464632"/>
          </a:xfrm>
          <a:prstGeom prst="rect">
            <a:avLst/>
          </a:prstGeom>
          <a:solidFill>
            <a:srgbClr val="077DBE"/>
          </a:solidFill>
          <a:ln>
            <a:solidFill>
              <a:srgbClr val="077DBE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Point </a:t>
            </a:r>
            <a:r>
              <a:rPr lang="pl-PL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>
              <a:highlight>
                <a:srgbClr val="027DC1"/>
              </a:highlight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99" dirty="0" err="1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Selection</a:t>
            </a:r>
            <a:r>
              <a:rPr lang="pl-PL" sz="3399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sz="3399" dirty="0" err="1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research</a:t>
            </a:r>
            <a:r>
              <a:rPr lang="pl-PL" sz="3399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399" dirty="0" err="1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methods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1028700" y="4071520"/>
            <a:ext cx="10329546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</a:pP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properties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342900" lvl="7" indent="-342900" algn="just">
              <a:lnSpc>
                <a:spcPct val="250044"/>
              </a:lnSpc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Cytotoxicity test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Biocidal test with </a:t>
            </a:r>
            <a:r>
              <a:rPr lang="en-US" sz="24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Escherichia coli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Streptococcus mutans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4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Candida Albicans</a:t>
            </a:r>
            <a:endParaRPr lang="pl-PL" sz="2400" b="0" i="1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rtl="0">
              <a:lnSpc>
                <a:spcPct val="250044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Evaluation of susceptibility of selected materials to artificial aging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2630D5D-D902-BDD9-BEAA-DA8F749EC7B2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56BC389D-5EF5-A904-43BD-F20A918661D7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2D9A890-049F-8031-3A19-6542B83F7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09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29"/>
          <p:cNvCxnSpPr/>
          <p:nvPr/>
        </p:nvCxnSpPr>
        <p:spPr>
          <a:xfrm>
            <a:off x="27225" y="1870075"/>
            <a:ext cx="18200100" cy="699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29"/>
          <p:cNvCxnSpPr/>
          <p:nvPr/>
        </p:nvCxnSpPr>
        <p:spPr>
          <a:xfrm>
            <a:off x="0" y="9734550"/>
            <a:ext cx="18297000" cy="252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29"/>
          <p:cNvSpPr/>
          <p:nvPr/>
        </p:nvSpPr>
        <p:spPr>
          <a:xfrm>
            <a:off x="1489936" y="3023076"/>
            <a:ext cx="4638576" cy="6189186"/>
          </a:xfrm>
          <a:custGeom>
            <a:avLst/>
            <a:gdLst/>
            <a:ahLst/>
            <a:cxnLst/>
            <a:rect l="l" t="t" r="r" b="b"/>
            <a:pathLst>
              <a:path w="4638576" h="6189186" extrusionOk="0">
                <a:moveTo>
                  <a:pt x="0" y="0"/>
                </a:moveTo>
                <a:lnTo>
                  <a:pt x="4638576" y="0"/>
                </a:lnTo>
                <a:lnTo>
                  <a:pt x="4638576" y="6189186"/>
                </a:lnTo>
                <a:lnTo>
                  <a:pt x="0" y="6189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58" name="Google Shape;258;p29"/>
          <p:cNvSpPr txBox="1"/>
          <p:nvPr/>
        </p:nvSpPr>
        <p:spPr>
          <a:xfrm>
            <a:off x="9144000" y="2790031"/>
            <a:ext cx="6203100" cy="732316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Hardness </a:t>
            </a:r>
            <a:r>
              <a:rPr lang="pl-PL" sz="3399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399" b="0" i="0" u="none" strike="noStrike" cap="none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Vickers method </a:t>
            </a:r>
            <a:endParaRPr dirty="0">
              <a:solidFill>
                <a:schemeClr val="lt1"/>
              </a:solidFill>
              <a:highlight>
                <a:srgbClr val="027DC1"/>
              </a:highlight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7087818" y="3942343"/>
            <a:ext cx="10143343" cy="448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Nine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samples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were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prepared for each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composite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measurements were made on a Zwick ZHV-2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Zwick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/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Roell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Germany)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semi-automatic hardness tester under a load of 1kg for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10 seconds.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59EC173-7B6D-B22F-6C2D-4058DBA4E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14" y="4596339"/>
            <a:ext cx="3102749" cy="2057377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A97DBB24-1222-A13A-288A-32051C54EE18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4" name="Google Shape;97;p14">
              <a:extLst>
                <a:ext uri="{FF2B5EF4-FFF2-40B4-BE49-F238E27FC236}">
                  <a16:creationId xmlns:a16="http://schemas.microsoft.com/office/drawing/2014/main" id="{8B92C4AD-67B3-6039-D552-433BD3923662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D2310A7-9A67-926E-AC84-735C970B3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0"/>
          <p:cNvCxnSpPr>
            <a:cxnSpLocks/>
          </p:cNvCxnSpPr>
          <p:nvPr/>
        </p:nvCxnSpPr>
        <p:spPr>
          <a:xfrm flipV="1">
            <a:off x="0" y="1916550"/>
            <a:ext cx="18320525" cy="44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30"/>
          <p:cNvCxnSpPr/>
          <p:nvPr/>
        </p:nvCxnSpPr>
        <p:spPr>
          <a:xfrm rot="10800000" flipH="1">
            <a:off x="0" y="9690150"/>
            <a:ext cx="18297000" cy="44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30"/>
          <p:cNvSpPr/>
          <p:nvPr/>
        </p:nvSpPr>
        <p:spPr>
          <a:xfrm>
            <a:off x="1409700" y="3143052"/>
            <a:ext cx="4592833" cy="6115248"/>
          </a:xfrm>
          <a:custGeom>
            <a:avLst/>
            <a:gdLst/>
            <a:ahLst/>
            <a:cxnLst/>
            <a:rect l="l" t="t" r="r" b="b"/>
            <a:pathLst>
              <a:path w="4592833" h="6115248" extrusionOk="0">
                <a:moveTo>
                  <a:pt x="0" y="0"/>
                </a:moveTo>
                <a:lnTo>
                  <a:pt x="4592833" y="0"/>
                </a:lnTo>
                <a:lnTo>
                  <a:pt x="4592833" y="6115248"/>
                </a:lnTo>
                <a:lnTo>
                  <a:pt x="0" y="6115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68" name="Google Shape;268;p30"/>
          <p:cNvSpPr txBox="1"/>
          <p:nvPr/>
        </p:nvSpPr>
        <p:spPr>
          <a:xfrm>
            <a:off x="9144000" y="3076377"/>
            <a:ext cx="6102300" cy="732316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 err="1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Diamet</a:t>
            </a:r>
            <a:r>
              <a:rPr lang="pl-PL" sz="3399" b="0" i="0" u="none" strike="noStrike" cap="none" dirty="0" err="1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ral</a:t>
            </a:r>
            <a:r>
              <a:rPr lang="en-US" sz="3399" b="0" i="0" u="none" strike="noStrike" cap="none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 tensile strength </a:t>
            </a:r>
            <a:endParaRPr dirty="0">
              <a:solidFill>
                <a:schemeClr val="lt1"/>
              </a:solidFill>
              <a:highlight>
                <a:srgbClr val="027DC1"/>
              </a:highlight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6929045" y="4045047"/>
            <a:ext cx="10215955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Nine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samples prepared for each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composite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1845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0"/>
              <a:buFont typeface="Arial" panose="020B0604020202020204" pitchFamily="34" charset="0"/>
              <a:buChar char="•"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2642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diamet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ral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tensile strength test was carried out using </a:t>
            </a:r>
            <a:b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Zwick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Roell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Z020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Zwick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Roell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Germany)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universal testing machine. 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225AB6-39C8-76EE-C4F4-6C9F4840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88" y="4796236"/>
            <a:ext cx="2204678" cy="2544702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99F213B-D1C8-2155-E091-95F6D623D974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5D278F7E-C550-9C2A-F211-23C9A645C58E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350FC5F-3AD6-A487-14A6-8BA43D2B6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31"/>
          <p:cNvCxnSpPr/>
          <p:nvPr/>
        </p:nvCxnSpPr>
        <p:spPr>
          <a:xfrm>
            <a:off x="97025" y="1939900"/>
            <a:ext cx="181536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31"/>
          <p:cNvCxnSpPr/>
          <p:nvPr/>
        </p:nvCxnSpPr>
        <p:spPr>
          <a:xfrm>
            <a:off x="0" y="9734550"/>
            <a:ext cx="18297000" cy="252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31"/>
          <p:cNvSpPr/>
          <p:nvPr/>
        </p:nvSpPr>
        <p:spPr>
          <a:xfrm>
            <a:off x="12237749" y="2574627"/>
            <a:ext cx="5021551" cy="6695401"/>
          </a:xfrm>
          <a:custGeom>
            <a:avLst/>
            <a:gdLst/>
            <a:ahLst/>
            <a:cxnLst/>
            <a:rect l="l" t="t" r="r" b="b"/>
            <a:pathLst>
              <a:path w="5021551" h="6695401" extrusionOk="0">
                <a:moveTo>
                  <a:pt x="0" y="0"/>
                </a:moveTo>
                <a:lnTo>
                  <a:pt x="5021551" y="0"/>
                </a:lnTo>
                <a:lnTo>
                  <a:pt x="5021551" y="6695401"/>
                </a:lnTo>
                <a:lnTo>
                  <a:pt x="0" y="6695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78" name="Google Shape;278;p31"/>
          <p:cNvSpPr txBox="1"/>
          <p:nvPr/>
        </p:nvSpPr>
        <p:spPr>
          <a:xfrm>
            <a:off x="738713" y="4049088"/>
            <a:ext cx="1060230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92008" lvl="1" indent="-457200" algn="just">
              <a:lnSpc>
                <a:spcPct val="140019"/>
              </a:lnSpc>
              <a:buClr>
                <a:srgbClr val="6A6968"/>
              </a:buClr>
              <a:buSzPts val="3101"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Six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specimens prepared for each </a:t>
            </a:r>
            <a:r>
              <a:rPr lang="pl-PL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composite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</a:t>
            </a: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ISO 4049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</a:p>
          <a:p>
            <a:pPr marL="792008" marR="0" lvl="1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1"/>
              <a:buFont typeface="Arial" panose="020B0604020202020204" pitchFamily="34" charset="0"/>
              <a:buChar char="•"/>
            </a:pP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marR="0" lvl="0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marR="0" lvl="0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marR="0" lvl="0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92008" marR="0" lvl="1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1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Performed with 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use of 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Zwick Z020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</a:t>
            </a:r>
            <a:r>
              <a:rPr lang="pl-PL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Zwick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/</a:t>
            </a:r>
            <a:r>
              <a:rPr lang="pl-PL" sz="26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Roell</a:t>
            </a:r>
            <a:r>
              <a:rPr lang="pl-PL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Germany)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testing machine. </a:t>
            </a: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92008" marR="0" lvl="1" indent="-45720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01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 addition, the bending modulus of elasticity E</a:t>
            </a:r>
            <a:r>
              <a:rPr lang="en-US" sz="2600" b="0" i="0" u="none" strike="noStrike" cap="non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</a:t>
            </a:r>
            <a:r>
              <a:rPr lang="en-US" sz="2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[MPa] was determined.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1435829" y="2744027"/>
            <a:ext cx="8736923" cy="732316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Three-point bending strength test</a:t>
            </a:r>
            <a:endParaRPr dirty="0">
              <a:solidFill>
                <a:schemeClr val="lt1"/>
              </a:solidFill>
              <a:highlight>
                <a:srgbClr val="027DC1"/>
              </a:highligh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993289-5EB7-194C-67FC-C313B8EE1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368" y="4680578"/>
            <a:ext cx="3151468" cy="224687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C19C2923-6043-3338-8E43-7073948B8E31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4" name="Google Shape;97;p14">
              <a:extLst>
                <a:ext uri="{FF2B5EF4-FFF2-40B4-BE49-F238E27FC236}">
                  <a16:creationId xmlns:a16="http://schemas.microsoft.com/office/drawing/2014/main" id="{3BC93373-FC82-D434-4346-66A88EA874DA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323B111-9BE3-77D6-0FCA-C7897740E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32"/>
          <p:cNvCxnSpPr/>
          <p:nvPr/>
        </p:nvCxnSpPr>
        <p:spPr>
          <a:xfrm>
            <a:off x="3950" y="1916625"/>
            <a:ext cx="183396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" name="Google Shape;286;p32"/>
          <p:cNvCxnSpPr/>
          <p:nvPr/>
        </p:nvCxnSpPr>
        <p:spPr>
          <a:xfrm rot="10800000" flipH="1">
            <a:off x="0" y="9713250"/>
            <a:ext cx="18390300" cy="213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32"/>
          <p:cNvSpPr/>
          <p:nvPr/>
        </p:nvSpPr>
        <p:spPr>
          <a:xfrm>
            <a:off x="10805266" y="4314426"/>
            <a:ext cx="3067855" cy="3067855"/>
          </a:xfrm>
          <a:custGeom>
            <a:avLst/>
            <a:gdLst/>
            <a:ahLst/>
            <a:cxnLst/>
            <a:rect l="l" t="t" r="r" b="b"/>
            <a:pathLst>
              <a:path w="3067855" h="3067855" extrusionOk="0">
                <a:moveTo>
                  <a:pt x="0" y="0"/>
                </a:moveTo>
                <a:lnTo>
                  <a:pt x="3067855" y="0"/>
                </a:lnTo>
                <a:lnTo>
                  <a:pt x="3067855" y="3067855"/>
                </a:lnTo>
                <a:lnTo>
                  <a:pt x="0" y="3067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88" name="Google Shape;288;p32"/>
          <p:cNvSpPr/>
          <p:nvPr/>
        </p:nvSpPr>
        <p:spPr>
          <a:xfrm>
            <a:off x="13873121" y="5392779"/>
            <a:ext cx="3231314" cy="3231314"/>
          </a:xfrm>
          <a:custGeom>
            <a:avLst/>
            <a:gdLst/>
            <a:ahLst/>
            <a:cxnLst/>
            <a:rect l="l" t="t" r="r" b="b"/>
            <a:pathLst>
              <a:path w="3231314" h="3231314" extrusionOk="0">
                <a:moveTo>
                  <a:pt x="0" y="0"/>
                </a:moveTo>
                <a:lnTo>
                  <a:pt x="3231314" y="0"/>
                </a:lnTo>
                <a:lnTo>
                  <a:pt x="3231314" y="3231314"/>
                </a:lnTo>
                <a:lnTo>
                  <a:pt x="0" y="3231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89" name="Google Shape;289;p32"/>
          <p:cNvSpPr txBox="1"/>
          <p:nvPr/>
        </p:nvSpPr>
        <p:spPr>
          <a:xfrm>
            <a:off x="1446014" y="2530936"/>
            <a:ext cx="15091200" cy="1464632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Determination of shrinkage stresses generated during composite </a:t>
            </a:r>
            <a:r>
              <a:rPr lang="pl-PL" sz="3300" dirty="0" err="1">
                <a:solidFill>
                  <a:schemeClr val="lt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photopolymerization</a:t>
            </a:r>
            <a:endParaRPr sz="3300" dirty="0">
              <a:solidFill>
                <a:schemeClr val="lt1"/>
              </a:solidFill>
              <a:highlight>
                <a:srgbClr val="027DC1"/>
              </a:highlight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924018" y="4916247"/>
            <a:ext cx="895150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49" marR="0" lvl="1" indent="-37782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composite was placed in a 4-mm-thick birefringent plate mimicking tooth cavities.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55649" marR="0" lvl="1" indent="-37782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/>
              <a:buChar char="•"/>
            </a:pP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Tree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sample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for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each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material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55649" marR="0" lvl="1" indent="-37782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49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 measure shrinkage stress, an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elasto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-optical method was used with a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Gunt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FL200 circular polariscope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(</a:t>
            </a:r>
            <a:r>
              <a:rPr lang="de-DE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Gunt</a:t>
            </a:r>
            <a:r>
              <a:rPr lang="de-DE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Gerätebau GmbH, Barsbüttel, Germany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)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A025C2B9-FA2D-6E41-4A8D-7EE694132092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04EE7769-10BA-0CCC-151E-8823BCFD0E83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CAE3014-A72D-F3B5-92A8-11F0AAF68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4"/>
          <p:cNvCxnSpPr/>
          <p:nvPr/>
        </p:nvCxnSpPr>
        <p:spPr>
          <a:xfrm rot="10800000" flipH="1">
            <a:off x="-89150" y="1916675"/>
            <a:ext cx="18456000" cy="465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4"/>
          <p:cNvCxnSpPr/>
          <p:nvPr/>
        </p:nvCxnSpPr>
        <p:spPr>
          <a:xfrm>
            <a:off x="0" y="9734550"/>
            <a:ext cx="182739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4"/>
          <p:cNvSpPr/>
          <p:nvPr/>
        </p:nvSpPr>
        <p:spPr>
          <a:xfrm>
            <a:off x="10522858" y="3340755"/>
            <a:ext cx="7751042" cy="5732678"/>
          </a:xfrm>
          <a:custGeom>
            <a:avLst/>
            <a:gdLst/>
            <a:ahLst/>
            <a:cxnLst/>
            <a:rect l="l" t="t" r="r" b="b"/>
            <a:pathLst>
              <a:path w="9878464" h="6593875" extrusionOk="0">
                <a:moveTo>
                  <a:pt x="0" y="0"/>
                </a:moveTo>
                <a:lnTo>
                  <a:pt x="9878465" y="0"/>
                </a:lnTo>
                <a:lnTo>
                  <a:pt x="9878465" y="6593875"/>
                </a:lnTo>
                <a:lnTo>
                  <a:pt x="0" y="659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00" name="Google Shape;100;p14"/>
          <p:cNvSpPr txBox="1"/>
          <p:nvPr/>
        </p:nvSpPr>
        <p:spPr>
          <a:xfrm>
            <a:off x="617600" y="3104706"/>
            <a:ext cx="912076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Resin</a:t>
            </a:r>
            <a:r>
              <a:rPr lang="pl-PL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pl-PL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based</a:t>
            </a:r>
            <a:r>
              <a:rPr lang="pl-PL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dental</a:t>
            </a: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composites</a:t>
            </a:r>
            <a:r>
              <a:rPr lang="pl-PL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l-PL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RBCs</a:t>
            </a:r>
            <a:r>
              <a:rPr lang="pl-PL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):</a:t>
            </a: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are the most commonly used materials in dentistry (both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reconstructive and prosthodontics)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used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direct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dentistry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tooth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tessue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replacment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used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indirect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dentistry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prosthodontics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L="1800225" lvl="2" indent="-449263" algn="just">
              <a:lnSpc>
                <a:spcPct val="140000"/>
              </a:lnSpc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crowns, 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00225" lvl="2" indent="-449263" algn="just">
              <a:lnSpc>
                <a:spcPct val="140000"/>
              </a:lnSpc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inlays,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onlays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00225" lvl="2" indent="-449263" algn="just">
              <a:lnSpc>
                <a:spcPct val="140000"/>
              </a:lnSpc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bridges, 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00225" lvl="2" indent="-449263" algn="just">
              <a:lnSpc>
                <a:spcPct val="140000"/>
              </a:lnSpc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eneers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ensure the appropriate mechanical properties while meeting aesthetic requirements 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maintaining biocompatibility. 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09;p15"/>
          <p:cNvSpPr txBox="1"/>
          <p:nvPr/>
        </p:nvSpPr>
        <p:spPr>
          <a:xfrm>
            <a:off x="6478052" y="2301094"/>
            <a:ext cx="4869900" cy="732316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99" dirty="0" err="1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dirty="0">
              <a:highlight>
                <a:srgbClr val="027DC1"/>
              </a:highlight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2D803A3-3B4D-FAB7-34BE-87902268B499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97" name="Google Shape;97;p14"/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36B36D0-58DC-6B3F-8E90-4F21EACFE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34"/>
          <p:cNvCxnSpPr/>
          <p:nvPr/>
        </p:nvCxnSpPr>
        <p:spPr>
          <a:xfrm>
            <a:off x="3950" y="2033000"/>
            <a:ext cx="18363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34"/>
          <p:cNvCxnSpPr/>
          <p:nvPr/>
        </p:nvCxnSpPr>
        <p:spPr>
          <a:xfrm>
            <a:off x="0" y="9734550"/>
            <a:ext cx="18320400" cy="720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34"/>
          <p:cNvSpPr/>
          <p:nvPr/>
        </p:nvSpPr>
        <p:spPr>
          <a:xfrm>
            <a:off x="11970028" y="3945128"/>
            <a:ext cx="5598244" cy="4624150"/>
          </a:xfrm>
          <a:custGeom>
            <a:avLst/>
            <a:gdLst/>
            <a:ahLst/>
            <a:cxnLst/>
            <a:rect l="l" t="t" r="r" b="b"/>
            <a:pathLst>
              <a:path w="5598244" h="4624150" extrusionOk="0">
                <a:moveTo>
                  <a:pt x="0" y="0"/>
                </a:moveTo>
                <a:lnTo>
                  <a:pt x="5598244" y="0"/>
                </a:lnTo>
                <a:lnTo>
                  <a:pt x="5598244" y="4624149"/>
                </a:lnTo>
                <a:lnTo>
                  <a:pt x="0" y="4624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09" name="Google Shape;309;p34"/>
          <p:cNvSpPr txBox="1"/>
          <p:nvPr/>
        </p:nvSpPr>
        <p:spPr>
          <a:xfrm>
            <a:off x="1063150" y="2460225"/>
            <a:ext cx="10305890" cy="796949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Surface bactericidal analysis</a:t>
            </a:r>
            <a:endParaRPr dirty="0"/>
          </a:p>
        </p:txBody>
      </p:sp>
      <p:sp>
        <p:nvSpPr>
          <p:cNvPr id="310" name="Google Shape;310;p34"/>
          <p:cNvSpPr txBox="1"/>
          <p:nvPr/>
        </p:nvSpPr>
        <p:spPr>
          <a:xfrm>
            <a:off x="1063150" y="3945128"/>
            <a:ext cx="1012171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066" marR="0" lvl="1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Five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samples</a:t>
            </a:r>
            <a:r>
              <a:rPr lang="pl-PL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prepared for both the control and each modifier concentration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47066" marR="0" lvl="1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Ten microliters of bacteria were applied to the test sample surfaces and incubated at 37°C for 10 minutes. After incubation, the bacterial suspension was collected and subjected to staining following the "Viability/Cytotoxicity Assay kit for Bacteria Live and Dead Cells" from </a:t>
            </a:r>
            <a:r>
              <a:rPr lang="en-US" sz="2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ImmuniQ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B9DA5C0-CB6B-09E3-3FBA-A64B336F1BDA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D5706B28-6E9E-5FAD-3836-EDD8C80FFA00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9D1EDFF-ED41-9BB3-5332-A6EE5E7EA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DE7044C6-B4D9-DD6E-5655-7BA1A11EF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400" y="4457474"/>
            <a:ext cx="2344293" cy="15544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Google Shape;315;p35"/>
          <p:cNvCxnSpPr/>
          <p:nvPr/>
        </p:nvCxnSpPr>
        <p:spPr>
          <a:xfrm rot="10800000" flipH="1">
            <a:off x="-19325" y="1939825"/>
            <a:ext cx="18270000" cy="699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" name="Google Shape;317;p35"/>
          <p:cNvCxnSpPr/>
          <p:nvPr/>
        </p:nvCxnSpPr>
        <p:spPr>
          <a:xfrm>
            <a:off x="0" y="9734550"/>
            <a:ext cx="181809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35"/>
          <p:cNvSpPr txBox="1"/>
          <p:nvPr/>
        </p:nvSpPr>
        <p:spPr>
          <a:xfrm>
            <a:off x="2522600" y="2717234"/>
            <a:ext cx="12084000" cy="753861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Analysis of susceptibility to surface </a:t>
            </a:r>
            <a:r>
              <a:rPr lang="en-US" sz="3499" b="0" i="0" u="none" strike="noStrike" cap="none" dirty="0">
                <a:solidFill>
                  <a:schemeClr val="bg1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colonization</a:t>
            </a:r>
            <a:r>
              <a:rPr lang="en-US" sz="34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836964" y="3873493"/>
            <a:ext cx="964050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Five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samples</a:t>
            </a:r>
            <a:r>
              <a:rPr lang="pl-PL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were prepared for both control and modifier-enriched samples.</a:t>
            </a: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marR="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cultures were incubated for 24 hours at 37°C. </a:t>
            </a: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Bacterial cell counting was done using Live/Death staining with fluorescent dyes (</a:t>
            </a:r>
            <a:r>
              <a:rPr lang="en-US" sz="2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bis-benzimidine</a:t>
            </a: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and propidium iodide) on an Olympus GX71 fluorescence microscope equipped with a DP 73 digital camera. </a:t>
            </a:r>
            <a:endParaRPr lang="pl-PL"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55627" marR="0" lvl="1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At least 5 images per sample were taken at random but reasonably centered locations.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11178407" y="3900639"/>
            <a:ext cx="7109598" cy="5143500"/>
          </a:xfrm>
          <a:custGeom>
            <a:avLst/>
            <a:gdLst/>
            <a:ahLst/>
            <a:cxnLst/>
            <a:rect l="l" t="t" r="r" b="b"/>
            <a:pathLst>
              <a:path w="7109598" h="5143500" extrusionOk="0">
                <a:moveTo>
                  <a:pt x="0" y="0"/>
                </a:moveTo>
                <a:lnTo>
                  <a:pt x="7109598" y="0"/>
                </a:lnTo>
                <a:lnTo>
                  <a:pt x="710959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041" r="-22670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7D56491-6DDB-D57F-5B49-66E15C27B73A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85BF2B83-43E6-1ACB-DD15-BCBEB6A158A7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2EAE1D0-EBB7-662F-C0CB-5037FA8CE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11ED37EF-223B-E8DE-465D-BFA2AFF98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547" y="4623291"/>
            <a:ext cx="2344293" cy="15544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36"/>
          <p:cNvCxnSpPr>
            <a:cxnSpLocks/>
          </p:cNvCxnSpPr>
          <p:nvPr/>
        </p:nvCxnSpPr>
        <p:spPr>
          <a:xfrm>
            <a:off x="0" y="196215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36"/>
          <p:cNvCxnSpPr>
            <a:cxnSpLocks/>
          </p:cNvCxnSpPr>
          <p:nvPr/>
        </p:nvCxnSpPr>
        <p:spPr>
          <a:xfrm>
            <a:off x="0" y="973455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36"/>
          <p:cNvSpPr txBox="1"/>
          <p:nvPr/>
        </p:nvSpPr>
        <p:spPr>
          <a:xfrm>
            <a:off x="7840300" y="2652913"/>
            <a:ext cx="7628300" cy="990849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99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Cytotoxicity tests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1028700" y="3668395"/>
            <a:ext cx="5215578" cy="4931092"/>
          </a:xfrm>
          <a:custGeom>
            <a:avLst/>
            <a:gdLst/>
            <a:ahLst/>
            <a:cxnLst/>
            <a:rect l="l" t="t" r="r" b="b"/>
            <a:pathLst>
              <a:path w="5215578" h="4931092" extrusionOk="0">
                <a:moveTo>
                  <a:pt x="0" y="0"/>
                </a:moveTo>
                <a:lnTo>
                  <a:pt x="5215578" y="0"/>
                </a:lnTo>
                <a:lnTo>
                  <a:pt x="5215578" y="4931092"/>
                </a:lnTo>
                <a:lnTo>
                  <a:pt x="0" y="4931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30" name="Google Shape;330;p36"/>
          <p:cNvSpPr txBox="1"/>
          <p:nvPr/>
        </p:nvSpPr>
        <p:spPr>
          <a:xfrm>
            <a:off x="7210832" y="4778825"/>
            <a:ext cx="98784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399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Evaluation of cell viability by MTT assay (cytotoxicity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test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)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399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Detection of apoptosis - 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Cytometric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analysis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399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Assessment of DNA damage with an alkaline version of the comet assay (</a:t>
            </a:r>
            <a:r>
              <a:rPr lang="en-US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genotoxicity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analysis)</a:t>
            </a: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6F1E46E-B608-DD18-C4EF-52AEFF6F6C2E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685E7CF5-E74F-F174-3D5B-56992325EFBB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A4742FD-46B7-A193-C085-05F360DF7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37"/>
          <p:cNvCxnSpPr/>
          <p:nvPr/>
        </p:nvCxnSpPr>
        <p:spPr>
          <a:xfrm>
            <a:off x="120300" y="1939900"/>
            <a:ext cx="181767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37"/>
          <p:cNvCxnSpPr/>
          <p:nvPr/>
        </p:nvCxnSpPr>
        <p:spPr>
          <a:xfrm rot="10800000" flipH="1">
            <a:off x="0" y="9690150"/>
            <a:ext cx="18204000" cy="444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37"/>
          <p:cNvSpPr/>
          <p:nvPr/>
        </p:nvSpPr>
        <p:spPr>
          <a:xfrm>
            <a:off x="1148141" y="2968248"/>
            <a:ext cx="5060586" cy="5378852"/>
          </a:xfrm>
          <a:custGeom>
            <a:avLst/>
            <a:gdLst/>
            <a:ahLst/>
            <a:cxnLst/>
            <a:rect l="l" t="t" r="r" b="b"/>
            <a:pathLst>
              <a:path w="4468306" h="4995058" extrusionOk="0">
                <a:moveTo>
                  <a:pt x="0" y="0"/>
                </a:moveTo>
                <a:lnTo>
                  <a:pt x="4468306" y="0"/>
                </a:lnTo>
                <a:lnTo>
                  <a:pt x="4468306" y="4995058"/>
                </a:lnTo>
                <a:lnTo>
                  <a:pt x="0" y="4995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39" name="Google Shape;339;p37"/>
          <p:cNvSpPr txBox="1"/>
          <p:nvPr/>
        </p:nvSpPr>
        <p:spPr>
          <a:xfrm>
            <a:off x="6544007" y="3546327"/>
            <a:ext cx="10871796" cy="42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36929" lvl="1" indent="-457200">
              <a:lnSpc>
                <a:spcPct val="140011"/>
              </a:lnSpc>
              <a:buClr>
                <a:srgbClr val="6A6968"/>
              </a:buClr>
              <a:buSzPts val="3199"/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Applying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for </a:t>
            </a:r>
            <a:r>
              <a:rPr lang="en-US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approval from the bioethics committee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8369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99"/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</a:t>
            </a:r>
            <a:r>
              <a:rPr lang="pl-PL" sz="280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riting</a:t>
            </a:r>
            <a:r>
              <a:rPr lang="pl-PL" sz="2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of </a:t>
            </a:r>
            <a:r>
              <a:rPr lang="en-US" sz="28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Preludium</a:t>
            </a: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NCN grant </a:t>
            </a:r>
            <a:r>
              <a:rPr lang="pl-PL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application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</a:p>
          <a:p>
            <a:pPr marL="457200" marR="0" lvl="0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8369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3199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Two articles in progress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–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regarding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CTAB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or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DODAB-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modified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experimental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composite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and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their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biocidal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properties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and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cytotoxicity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studies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in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which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I’m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 co-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author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189C035-F90E-8436-810C-C9E708327A93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0B542885-C24F-C1C9-1954-9D18C6CC5F4A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7BBFDF7-CBB2-CE4F-1A60-C004A9190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5"/>
          <p:cNvCxnSpPr/>
          <p:nvPr/>
        </p:nvCxnSpPr>
        <p:spPr>
          <a:xfrm rot="10800000" flipH="1">
            <a:off x="-65875" y="1940075"/>
            <a:ext cx="18339900" cy="23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5"/>
          <p:cNvCxnSpPr>
            <a:cxnSpLocks/>
          </p:cNvCxnSpPr>
          <p:nvPr/>
        </p:nvCxnSpPr>
        <p:spPr>
          <a:xfrm flipV="1">
            <a:off x="0" y="9708701"/>
            <a:ext cx="18288000" cy="25849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5"/>
          <p:cNvSpPr txBox="1"/>
          <p:nvPr/>
        </p:nvSpPr>
        <p:spPr>
          <a:xfrm>
            <a:off x="675527" y="3581096"/>
            <a:ext cx="16309453" cy="607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75006" marR="0" lvl="1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negative aspect of using composite materials is excessive plaque accumulation. There are many indications that </a:t>
            </a: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biofilm formation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contributes to the </a:t>
            </a: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chemical and mechanical degradation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of resin composites. 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75006" marR="0" lvl="1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occurrence of </a:t>
            </a: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microleakage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at the junction of the prepared tooth and the restoration is also a problem, in which case demineralization occurs on the surface of the polished tooth due to the invasion of </a:t>
            </a:r>
            <a:r>
              <a:rPr lang="en-US" sz="2400" b="1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</a:t>
            </a:r>
            <a:r>
              <a:rPr lang="pl-PL" sz="2400" b="1" i="1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treptococcus</a:t>
            </a:r>
            <a:r>
              <a:rPr lang="en-US" sz="2400" b="1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mutans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which in the long run can cause the formation of </a:t>
            </a:r>
            <a:r>
              <a:rPr lang="en-US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secondary caries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675006" marR="0" lvl="1" indent="-3429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Recurrent caries develops around restorations, leading to the need for restoration replacement and additional tissue loss. The incidence of caries in restored teeth is a significant problem, sometimes reaching as high as 50-60%.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32106" marR="0" lvl="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C3B3A"/>
              </a:buClr>
              <a:buSzPts val="2600"/>
            </a:pPr>
            <a:endParaRPr lang="pl-PL"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32106" lvl="1" algn="just">
              <a:lnSpc>
                <a:spcPct val="140000"/>
              </a:lnSpc>
              <a:buClr>
                <a:srgbClr val="3C3B3A"/>
              </a:buClr>
              <a:buSzPts val="2600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Source: IA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Mjör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F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Toffenetti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-  </a:t>
            </a:r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Caries: A literature review with case reports</a:t>
            </a:r>
            <a:r>
              <a:rPr lang="pl-PL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fr-FR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2000</a:t>
            </a:r>
            <a:r>
              <a:rPr lang="pl-PL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Quintessence International 31(3):165-79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2106" marR="0" lvl="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C3B3A"/>
              </a:buClr>
              <a:buSzPts val="2600"/>
            </a:pP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395303" y="2341249"/>
            <a:ext cx="4869900" cy="861774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err="1">
                <a:solidFill>
                  <a:schemeClr val="bg1"/>
                </a:solidFill>
                <a:highlight>
                  <a:srgbClr val="077DBE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pl-PL" sz="4000" dirty="0">
                <a:solidFill>
                  <a:schemeClr val="bg1"/>
                </a:solidFill>
                <a:highlight>
                  <a:srgbClr val="077DBE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problem</a:t>
            </a:r>
            <a:endParaRPr sz="4000" dirty="0">
              <a:solidFill>
                <a:schemeClr val="bg1"/>
              </a:solidFill>
              <a:highlight>
                <a:srgbClr val="077DBE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3BAC346-37BD-FF02-B081-02A6E2B3C9F0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0D0D2799-3996-298F-C123-DC877F15BADF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052190E-B3EE-4E9E-F835-24F93B4BF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8"/>
          <p:cNvCxnSpPr>
            <a:cxnSpLocks/>
          </p:cNvCxnSpPr>
          <p:nvPr/>
        </p:nvCxnSpPr>
        <p:spPr>
          <a:xfrm>
            <a:off x="0" y="196215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18"/>
          <p:cNvCxnSpPr>
            <a:cxnSpLocks/>
          </p:cNvCxnSpPr>
          <p:nvPr/>
        </p:nvCxnSpPr>
        <p:spPr>
          <a:xfrm>
            <a:off x="0" y="9734550"/>
            <a:ext cx="18423467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18"/>
          <p:cNvSpPr/>
          <p:nvPr/>
        </p:nvSpPr>
        <p:spPr>
          <a:xfrm>
            <a:off x="11773350" y="2988286"/>
            <a:ext cx="5774289" cy="5774289"/>
          </a:xfrm>
          <a:custGeom>
            <a:avLst/>
            <a:gdLst/>
            <a:ahLst/>
            <a:cxnLst/>
            <a:rect l="l" t="t" r="r" b="b"/>
            <a:pathLst>
              <a:path w="5774289" h="5774289" extrusionOk="0">
                <a:moveTo>
                  <a:pt x="0" y="0"/>
                </a:moveTo>
                <a:lnTo>
                  <a:pt x="5774289" y="0"/>
                </a:lnTo>
                <a:lnTo>
                  <a:pt x="5774289" y="5774288"/>
                </a:lnTo>
                <a:lnTo>
                  <a:pt x="0" y="5774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136" name="Google Shape;136;p18"/>
          <p:cNvSpPr txBox="1"/>
          <p:nvPr/>
        </p:nvSpPr>
        <p:spPr>
          <a:xfrm>
            <a:off x="6514651" y="2199864"/>
            <a:ext cx="4121832" cy="796949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Modifier selection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889044" y="4553820"/>
            <a:ext cx="9954972" cy="29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70020"/>
              </a:lnSpc>
            </a:pP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Based on previous research and knowledge accumulated from the published review article,</a:t>
            </a:r>
            <a:endParaRPr lang="pl-PL" sz="2800" dirty="0">
              <a:solidFill>
                <a:srgbClr val="3C3B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70020"/>
              </a:lnSpc>
            </a:pP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I decided to focus on </a:t>
            </a:r>
            <a:r>
              <a:rPr lang="en-US" sz="2800" b="1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quaternary ammonium salts</a:t>
            </a:r>
            <a:r>
              <a:rPr lang="pl-PL" sz="28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and</a:t>
            </a: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used </a:t>
            </a:r>
            <a:r>
              <a:rPr lang="pl-PL" sz="2800" b="0" i="0" u="none" strike="noStrike" cap="none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pl-PL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2800" b="1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biocidal</a:t>
            </a:r>
            <a:r>
              <a:rPr lang="pl-PL" sz="2800" b="1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pl-PL" sz="2800" b="1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biostatic</a:t>
            </a:r>
            <a:r>
              <a:rPr lang="pl-PL" sz="2800" b="1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modifiers </a:t>
            </a:r>
            <a:r>
              <a:rPr lang="pl-PL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pl-PL" sz="2800" b="0" i="0" u="none" strike="noStrike" cap="none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RBCs</a:t>
            </a:r>
            <a:r>
              <a:rPr lang="en-US" sz="2800" b="1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 dirty="0"/>
          </a:p>
        </p:txBody>
      </p:sp>
      <p:sp>
        <p:nvSpPr>
          <p:cNvPr id="9" name="Google Shape;126;p17"/>
          <p:cNvSpPr txBox="1"/>
          <p:nvPr/>
        </p:nvSpPr>
        <p:spPr>
          <a:xfrm>
            <a:off x="1057856" y="5859791"/>
            <a:ext cx="605805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he </a:t>
            </a:r>
            <a:r>
              <a:rPr lang="en-US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latest</a:t>
            </a:r>
            <a:r>
              <a:rPr lang="en-US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approaches to obtaining composites with biocidal properties</a:t>
            </a:r>
            <a:r>
              <a:rPr lang="pl-PL" sz="28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8025198" y="6188749"/>
            <a:ext cx="928467" cy="42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oogle Shape;127;p17"/>
          <p:cNvSpPr txBox="1"/>
          <p:nvPr/>
        </p:nvSpPr>
        <p:spPr>
          <a:xfrm>
            <a:off x="554615" y="3841573"/>
            <a:ext cx="656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Literature collection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3666452" y="4817659"/>
            <a:ext cx="337625" cy="82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B5654AB-8D8A-E284-3FEC-A4DF577ABB55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A2410459-B840-30D7-0202-17704817F7C4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9585854-B944-83AD-12BD-34D875423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Google Shape;125;p17"/>
          <p:cNvSpPr/>
          <p:nvPr/>
        </p:nvSpPr>
        <p:spPr>
          <a:xfrm>
            <a:off x="9238292" y="3329179"/>
            <a:ext cx="8206508" cy="6082636"/>
          </a:xfrm>
          <a:custGeom>
            <a:avLst/>
            <a:gdLst/>
            <a:ahLst/>
            <a:cxnLst/>
            <a:rect l="l" t="t" r="r" b="b"/>
            <a:pathLst>
              <a:path w="8524165" h="5989748" extrusionOk="0">
                <a:moveTo>
                  <a:pt x="0" y="0"/>
                </a:moveTo>
                <a:lnTo>
                  <a:pt x="8524165" y="0"/>
                </a:lnTo>
                <a:lnTo>
                  <a:pt x="8524165" y="5989748"/>
                </a:lnTo>
                <a:lnTo>
                  <a:pt x="0" y="598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7" grpId="0"/>
      <p:bldP spid="9" grpId="0"/>
      <p:bldP spid="10" grpId="0" animBg="1"/>
      <p:bldP spid="11" grpId="0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19"/>
          <p:cNvCxnSpPr/>
          <p:nvPr/>
        </p:nvCxnSpPr>
        <p:spPr>
          <a:xfrm>
            <a:off x="-19325" y="1893350"/>
            <a:ext cx="18293100" cy="23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19"/>
          <p:cNvCxnSpPr/>
          <p:nvPr/>
        </p:nvCxnSpPr>
        <p:spPr>
          <a:xfrm rot="10800000" flipH="1">
            <a:off x="0" y="9713250"/>
            <a:ext cx="18250500" cy="213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9"/>
          <p:cNvSpPr/>
          <p:nvPr/>
        </p:nvSpPr>
        <p:spPr>
          <a:xfrm>
            <a:off x="11604643" y="4179723"/>
            <a:ext cx="6683357" cy="4721644"/>
          </a:xfrm>
          <a:custGeom>
            <a:avLst/>
            <a:gdLst/>
            <a:ahLst/>
            <a:cxnLst/>
            <a:rect l="l" t="t" r="r" b="b"/>
            <a:pathLst>
              <a:path w="8028056" h="5275580" extrusionOk="0">
                <a:moveTo>
                  <a:pt x="0" y="0"/>
                </a:moveTo>
                <a:lnTo>
                  <a:pt x="8028056" y="0"/>
                </a:lnTo>
                <a:lnTo>
                  <a:pt x="8028056" y="5275580"/>
                </a:lnTo>
                <a:lnTo>
                  <a:pt x="0" y="5275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46" name="Google Shape;146;p19"/>
          <p:cNvSpPr txBox="1"/>
          <p:nvPr/>
        </p:nvSpPr>
        <p:spPr>
          <a:xfrm>
            <a:off x="4212772" y="2484013"/>
            <a:ext cx="9104708" cy="796949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Quaternary ammonium salts</a:t>
            </a:r>
            <a:r>
              <a:rPr lang="pl-PL" sz="36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l-PL" sz="3699" b="0" i="0" u="none" strike="noStrike" cap="none" dirty="0" err="1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QASs</a:t>
            </a:r>
            <a:r>
              <a:rPr lang="pl-PL" sz="3699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60277" y="3955222"/>
            <a:ext cx="10613602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2" marR="0" lvl="1" indent="-31305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/>
              <a:buChar char="•"/>
            </a:pP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ubstances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commonly used as disinfectants. 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6112" marR="0" lvl="1" indent="-31305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/>
              <a:buChar char="•"/>
            </a:pP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ood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thermal stability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and 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lack of odor and color. 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6112" marR="0" lvl="1" indent="-31305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Depending on concentration, they show activity against</a:t>
            </a:r>
            <a:r>
              <a:rPr lang="pl-PL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i.e.:</a:t>
            </a:r>
          </a:p>
          <a:p>
            <a:pPr marL="2152650" lvl="2" indent="-450850" algn="just">
              <a:lnSpc>
                <a:spcPct val="150000"/>
              </a:lnSpc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bacteria, </a:t>
            </a: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152650" lvl="2" indent="-450850" algn="just">
              <a:lnSpc>
                <a:spcPct val="150000"/>
              </a:lnSpc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spores, </a:t>
            </a: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152650" lvl="2" indent="-450850" algn="just">
              <a:lnSpc>
                <a:spcPct val="150000"/>
              </a:lnSpc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mycobacteria, </a:t>
            </a: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152650" lvl="2" indent="-450850" algn="just">
              <a:lnSpc>
                <a:spcPct val="150000"/>
              </a:lnSpc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fungi, </a:t>
            </a:r>
            <a:endParaRPr lang="pl-PL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152650" lvl="2" indent="-450850" algn="just">
              <a:lnSpc>
                <a:spcPct val="150000"/>
              </a:lnSpc>
              <a:buClr>
                <a:srgbClr val="6A6968"/>
              </a:buClr>
              <a:buSzPts val="29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viruses. 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8BC60F-BD43-DBE9-E18D-A6421A89F967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6170A3F8-4852-DF48-74CA-358DB73B487B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921AEEA-2B34-40FD-5F25-C72A9A680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20"/>
          <p:cNvCxnSpPr/>
          <p:nvPr/>
        </p:nvCxnSpPr>
        <p:spPr>
          <a:xfrm rot="10800000" flipH="1">
            <a:off x="1" y="2056300"/>
            <a:ext cx="18297000" cy="246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20"/>
          <p:cNvCxnSpPr/>
          <p:nvPr/>
        </p:nvCxnSpPr>
        <p:spPr>
          <a:xfrm>
            <a:off x="0" y="9734550"/>
            <a:ext cx="18273900" cy="252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0"/>
          <p:cNvSpPr/>
          <p:nvPr/>
        </p:nvSpPr>
        <p:spPr>
          <a:xfrm>
            <a:off x="12047426" y="2765906"/>
            <a:ext cx="5804766" cy="6492394"/>
          </a:xfrm>
          <a:custGeom>
            <a:avLst/>
            <a:gdLst/>
            <a:ahLst/>
            <a:cxnLst/>
            <a:rect l="l" t="t" r="r" b="b"/>
            <a:pathLst>
              <a:path w="5804766" h="6492394" extrusionOk="0">
                <a:moveTo>
                  <a:pt x="0" y="0"/>
                </a:moveTo>
                <a:lnTo>
                  <a:pt x="5804767" y="0"/>
                </a:lnTo>
                <a:lnTo>
                  <a:pt x="5804767" y="6492394"/>
                </a:lnTo>
                <a:lnTo>
                  <a:pt x="0" y="6492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5332" r="-18333" b="-9336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56" name="Google Shape;156;p20"/>
          <p:cNvSpPr txBox="1"/>
          <p:nvPr/>
        </p:nvSpPr>
        <p:spPr>
          <a:xfrm>
            <a:off x="449587" y="2417609"/>
            <a:ext cx="12282798" cy="6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Mechanism of action of quaternary ammonium salts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1029237" y="3685312"/>
            <a:ext cx="9948265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0256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antibacterial action of </a:t>
            </a:r>
            <a:r>
              <a:rPr lang="pl-PL" sz="24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QASs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 based on the disruption of the electrical balance of the bacterial cell membrane. 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70256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Positively charged QA</a:t>
            </a:r>
            <a:r>
              <a:rPr lang="pl-P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 in contact with the negatively charged cell membrane cause a break in its continuity, leading to the release of K</a:t>
            </a:r>
            <a:r>
              <a:rPr lang="en-US" sz="2400" b="0" i="0" u="none" strike="noStrike" cap="non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+</a:t>
            </a: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ions and other cytoplasmic components.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70256" marR="0" lvl="1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A6968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result of this phenomenon is the death of the microorganism. 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767B771-3D8F-14CA-09E5-2D520892BF1A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3" name="Google Shape;97;p14">
              <a:extLst>
                <a:ext uri="{FF2B5EF4-FFF2-40B4-BE49-F238E27FC236}">
                  <a16:creationId xmlns:a16="http://schemas.microsoft.com/office/drawing/2014/main" id="{0FB4E8D8-C86B-1487-6BFA-9C193B12A7FB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D8DB6D8-82EE-3692-91DC-FE4AA15AB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21"/>
          <p:cNvCxnSpPr/>
          <p:nvPr/>
        </p:nvCxnSpPr>
        <p:spPr>
          <a:xfrm>
            <a:off x="27225" y="1916625"/>
            <a:ext cx="18293100" cy="699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1"/>
          <p:cNvCxnSpPr/>
          <p:nvPr/>
        </p:nvCxnSpPr>
        <p:spPr>
          <a:xfrm>
            <a:off x="28135" y="9734550"/>
            <a:ext cx="18366900" cy="21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21"/>
          <p:cNvSpPr txBox="1"/>
          <p:nvPr/>
        </p:nvSpPr>
        <p:spPr>
          <a:xfrm>
            <a:off x="3481282" y="6492602"/>
            <a:ext cx="12145938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Therefore,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 my 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PhD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project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focused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on DODAB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analogous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dimethylammonium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bromide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8E60275-1EF7-F24B-7063-3FEF6C5A78B6}"/>
              </a:ext>
            </a:extLst>
          </p:cNvPr>
          <p:cNvGrpSpPr/>
          <p:nvPr/>
        </p:nvGrpSpPr>
        <p:grpSpPr>
          <a:xfrm>
            <a:off x="5271324" y="7526731"/>
            <a:ext cx="7121073" cy="2039337"/>
            <a:chOff x="5657214" y="7565003"/>
            <a:chExt cx="7358495" cy="1626832"/>
          </a:xfrm>
        </p:grpSpPr>
        <p:sp>
          <p:nvSpPr>
            <p:cNvPr id="166" name="Google Shape;166;p21"/>
            <p:cNvSpPr/>
            <p:nvPr/>
          </p:nvSpPr>
          <p:spPr>
            <a:xfrm>
              <a:off x="5657214" y="7565003"/>
              <a:ext cx="7358495" cy="1447065"/>
            </a:xfrm>
            <a:custGeom>
              <a:avLst/>
              <a:gdLst/>
              <a:ahLst/>
              <a:cxnLst/>
              <a:rect l="l" t="t" r="r" b="b"/>
              <a:pathLst>
                <a:path w="9301703" h="2512065" extrusionOk="0">
                  <a:moveTo>
                    <a:pt x="0" y="0"/>
                  </a:moveTo>
                  <a:lnTo>
                    <a:pt x="9301702" y="0"/>
                  </a:lnTo>
                  <a:lnTo>
                    <a:pt x="9301702" y="2512066"/>
                  </a:lnTo>
                  <a:lnTo>
                    <a:pt x="0" y="25120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r="-676" b="-27756"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id="{63909B45-44CB-97C2-B3FB-606B91CD2E4F}"/>
                </a:ext>
              </a:extLst>
            </p:cNvPr>
            <p:cNvSpPr txBox="1"/>
            <p:nvPr/>
          </p:nvSpPr>
          <p:spPr>
            <a:xfrm>
              <a:off x="9348152" y="8893270"/>
              <a:ext cx="1469571" cy="29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Br</a:t>
              </a:r>
              <a:r>
                <a:rPr kumimoji="0" lang="pl-PL" sz="1800" b="0" i="0" u="none" strike="noStrike" kern="1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 -</a:t>
              </a:r>
            </a:p>
          </p:txBody>
        </p:sp>
      </p:grpSp>
      <p:cxnSp>
        <p:nvCxnSpPr>
          <p:cNvPr id="13" name="Google Shape;114;p16"/>
          <p:cNvCxnSpPr>
            <a:cxnSpLocks/>
          </p:cNvCxnSpPr>
          <p:nvPr/>
        </p:nvCxnSpPr>
        <p:spPr>
          <a:xfrm>
            <a:off x="0" y="196215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16;p16"/>
          <p:cNvCxnSpPr>
            <a:cxnSpLocks/>
          </p:cNvCxnSpPr>
          <p:nvPr/>
        </p:nvCxnSpPr>
        <p:spPr>
          <a:xfrm>
            <a:off x="0" y="973455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17;p16"/>
          <p:cNvSpPr txBox="1"/>
          <p:nvPr/>
        </p:nvSpPr>
        <p:spPr>
          <a:xfrm>
            <a:off x="985939" y="1773860"/>
            <a:ext cx="1678093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imethyldioctadecylammonium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bromide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(DODAB)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C3B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B51AAD4-E63C-A761-7D7F-70915E7D2ACA}"/>
              </a:ext>
            </a:extLst>
          </p:cNvPr>
          <p:cNvSpPr txBox="1"/>
          <p:nvPr/>
        </p:nvSpPr>
        <p:spPr>
          <a:xfrm>
            <a:off x="11759138" y="2198310"/>
            <a:ext cx="6229368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exadecyltrimethylammonium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bromide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(CTAB) 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459" y="4174086"/>
            <a:ext cx="3213669" cy="210575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1" b="28248"/>
          <a:stretch/>
        </p:blipFill>
        <p:spPr>
          <a:xfrm>
            <a:off x="2019416" y="4314198"/>
            <a:ext cx="7534835" cy="161778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9BD03BA6-2460-FFAC-C9E1-B98A997B231D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4" name="Google Shape;97;p14">
              <a:extLst>
                <a:ext uri="{FF2B5EF4-FFF2-40B4-BE49-F238E27FC236}">
                  <a16:creationId xmlns:a16="http://schemas.microsoft.com/office/drawing/2014/main" id="{F9D4005D-9C04-CDCA-ABA0-E09E9824141D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BA9F9CC-ECDE-3215-677F-8713BBA87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raz 10" descr="Obraz zawierający czarne, ciemność, noc&#10;&#10;Opis wygenerowany automatycznie">
            <a:extLst>
              <a:ext uri="{FF2B5EF4-FFF2-40B4-BE49-F238E27FC236}">
                <a16:creationId xmlns:a16="http://schemas.microsoft.com/office/drawing/2014/main" id="{3DB61B18-01F4-89AF-87EE-EDE41A2927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246" t="35920" r="14091" b="50023"/>
          <a:stretch/>
        </p:blipFill>
        <p:spPr>
          <a:xfrm>
            <a:off x="11704046" y="3039676"/>
            <a:ext cx="6339553" cy="1154668"/>
          </a:xfrm>
          <a:prstGeom prst="rect">
            <a:avLst/>
          </a:prstGeom>
        </p:spPr>
      </p:pic>
      <p:pic>
        <p:nvPicPr>
          <p:cNvPr id="33" name="Obraz 32" descr="Obraz zawierający czarne, ciemność, miejsce parkingowe/przestrzeń, fajerwerki&#10;&#10;Opis wygenerowany automatycznie">
            <a:extLst>
              <a:ext uri="{FF2B5EF4-FFF2-40B4-BE49-F238E27FC236}">
                <a16:creationId xmlns:a16="http://schemas.microsoft.com/office/drawing/2014/main" id="{6A690072-1509-55E5-16E3-BB924ACEA9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550" t="17579" r="13841" b="44545"/>
          <a:stretch/>
        </p:blipFill>
        <p:spPr>
          <a:xfrm>
            <a:off x="-137430" y="3114520"/>
            <a:ext cx="11589287" cy="11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3"/>
          <p:cNvCxnSpPr/>
          <p:nvPr/>
        </p:nvCxnSpPr>
        <p:spPr>
          <a:xfrm rot="10800000" flipH="1">
            <a:off x="0" y="1762676"/>
            <a:ext cx="18270000" cy="465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23"/>
          <p:cNvSpPr/>
          <p:nvPr/>
        </p:nvSpPr>
        <p:spPr>
          <a:xfrm>
            <a:off x="7380836" y="578299"/>
            <a:ext cx="3526329" cy="900801"/>
          </a:xfrm>
          <a:custGeom>
            <a:avLst/>
            <a:gdLst/>
            <a:ahLst/>
            <a:cxnLst/>
            <a:rect l="l" t="t" r="r" b="b"/>
            <a:pathLst>
              <a:path w="3526329" h="900801" extrusionOk="0">
                <a:moveTo>
                  <a:pt x="0" y="0"/>
                </a:moveTo>
                <a:lnTo>
                  <a:pt x="3526328" y="0"/>
                </a:lnTo>
                <a:lnTo>
                  <a:pt x="3526328" y="900802"/>
                </a:lnTo>
                <a:lnTo>
                  <a:pt x="0" y="900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cxnSp>
        <p:nvCxnSpPr>
          <p:cNvPr id="182" name="Google Shape;182;p23"/>
          <p:cNvCxnSpPr/>
          <p:nvPr/>
        </p:nvCxnSpPr>
        <p:spPr>
          <a:xfrm rot="10800000" flipH="1">
            <a:off x="0" y="9908241"/>
            <a:ext cx="18250500" cy="213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AutoShape 2" descr="EMAIL logo">
            <a:hlinkClick r:id="rId4"/>
            <a:extLst>
              <a:ext uri="{FF2B5EF4-FFF2-40B4-BE49-F238E27FC236}">
                <a16:creationId xmlns:a16="http://schemas.microsoft.com/office/drawing/2014/main" id="{B6D103C7-4BAD-2D8D-F6AB-ABD3958F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3125" y="-98425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5A471DD-B28E-0115-F3FA-F1C67949F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97900"/>
              </p:ext>
            </p:extLst>
          </p:nvPr>
        </p:nvGraphicFramePr>
        <p:xfrm>
          <a:off x="873125" y="3579772"/>
          <a:ext cx="10746625" cy="4791968"/>
        </p:xfrm>
        <a:graphic>
          <a:graphicData uri="http://schemas.openxmlformats.org/drawingml/2006/table">
            <a:tbl>
              <a:tblPr bandRow="1"/>
              <a:tblGrid>
                <a:gridCol w="2847708">
                  <a:extLst>
                    <a:ext uri="{9D8B030D-6E8A-4147-A177-3AD203B41FA5}">
                      <a16:colId xmlns:a16="http://schemas.microsoft.com/office/drawing/2014/main" val="540867837"/>
                    </a:ext>
                  </a:extLst>
                </a:gridCol>
                <a:gridCol w="2778843">
                  <a:extLst>
                    <a:ext uri="{9D8B030D-6E8A-4147-A177-3AD203B41FA5}">
                      <a16:colId xmlns:a16="http://schemas.microsoft.com/office/drawing/2014/main" val="2711865859"/>
                    </a:ext>
                  </a:extLst>
                </a:gridCol>
                <a:gridCol w="2778845">
                  <a:extLst>
                    <a:ext uri="{9D8B030D-6E8A-4147-A177-3AD203B41FA5}">
                      <a16:colId xmlns:a16="http://schemas.microsoft.com/office/drawing/2014/main" val="3777518016"/>
                    </a:ext>
                  </a:extLst>
                </a:gridCol>
                <a:gridCol w="2341229">
                  <a:extLst>
                    <a:ext uri="{9D8B030D-6E8A-4147-A177-3AD203B41FA5}">
                      <a16:colId xmlns:a16="http://schemas.microsoft.com/office/drawing/2014/main" val="1968581317"/>
                    </a:ext>
                  </a:extLst>
                </a:gridCol>
              </a:tblGrid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Component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Purity</a:t>
                      </a: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[%]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Molecular</a:t>
                      </a: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weight</a:t>
                      </a: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[g/mol]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438" marR="71755" indent="1270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Manufacturer</a:t>
                      </a:r>
                      <a:endParaRPr lang="pl-PL" sz="2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65804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bis-GMA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&gt;98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512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71755" marR="71755"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Sigma-</a:t>
                      </a:r>
                      <a:r>
                        <a:rPr lang="pl-PL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Aldrich</a:t>
                      </a: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St. Louis, USA</a:t>
                      </a:r>
                    </a:p>
                  </a:txBody>
                  <a:tcPr marL="53284" marR="53284" marT="0" marB="0" vert="vert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567580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UDMA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286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37499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HEMA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97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130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38305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TEGDMA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470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35671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CQ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166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009015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DMAEMA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157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19850"/>
                  </a:ext>
                </a:extLst>
              </a:tr>
              <a:tr h="3577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/>
                          <a:highlight>
                            <a:srgbClr val="077DBE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BHT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7D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&gt;99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pl-PL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220</a:t>
                      </a:r>
                    </a:p>
                  </a:txBody>
                  <a:tcPr marL="53284" marR="53284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60044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EAE7C0E-3B6E-0097-E956-20814AF6A57F}"/>
              </a:ext>
            </a:extLst>
          </p:cNvPr>
          <p:cNvSpPr txBox="1"/>
          <p:nvPr/>
        </p:nvSpPr>
        <p:spPr>
          <a:xfrm>
            <a:off x="1619971" y="2819875"/>
            <a:ext cx="1387240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000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Preparing</a:t>
            </a:r>
            <a:r>
              <a:rPr lang="pl-PL" sz="20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the matrix of </a:t>
            </a:r>
            <a:r>
              <a:rPr lang="pl-PL" sz="2000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photocurable</a:t>
            </a:r>
            <a:r>
              <a:rPr lang="pl-PL" sz="20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000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experimental</a:t>
            </a:r>
            <a:r>
              <a:rPr lang="pl-PL" sz="20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000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composite</a:t>
            </a:r>
            <a:r>
              <a:rPr lang="pl-PL" sz="2000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5" name="Google Shape;185;p23">
            <a:extLst>
              <a:ext uri="{FF2B5EF4-FFF2-40B4-BE49-F238E27FC236}">
                <a16:creationId xmlns:a16="http://schemas.microsoft.com/office/drawing/2014/main" id="{4D55AFA9-4836-9C06-F3B7-57BB67C30155}"/>
              </a:ext>
            </a:extLst>
          </p:cNvPr>
          <p:cNvSpPr txBox="1"/>
          <p:nvPr/>
        </p:nvSpPr>
        <p:spPr>
          <a:xfrm>
            <a:off x="7525625" y="1952859"/>
            <a:ext cx="3526330" cy="710964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Initial research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4E66A9D-914F-AD48-EE1C-13236A3A2C5C}"/>
              </a:ext>
            </a:extLst>
          </p:cNvPr>
          <p:cNvSpPr txBox="1"/>
          <p:nvPr/>
        </p:nvSpPr>
        <p:spPr>
          <a:xfrm>
            <a:off x="765775" y="8506262"/>
            <a:ext cx="1096132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bis-GMA - 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bisphenol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A-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glycidyl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dimethacrylate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; HEMA - 2-hydroxyethyl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methacrylate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 TEGDMA -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triethylene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glycol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dimethacrylate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 UDMA -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diurethane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dimethacrylate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 CQ -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camphoroquinone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 BHT - 2,6-di-tert-butyl-p-cresol; DMAEMA -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dimethylaminoethyl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b="0" i="0" u="none" strike="noStrike" dirty="0" err="1">
                <a:solidFill>
                  <a:srgbClr val="000000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methacrylate</a:t>
            </a:r>
            <a:br>
              <a:rPr lang="pl-PL" dirty="0"/>
            </a:b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2819873" y="3866174"/>
            <a:ext cx="3753892" cy="481735"/>
          </a:xfrm>
          <a:prstGeom prst="rect">
            <a:avLst/>
          </a:prstGeom>
          <a:solidFill>
            <a:srgbClr val="077DBE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l-PL" sz="2000" b="1" dirty="0">
                <a:solidFill>
                  <a:schemeClr val="bg1"/>
                </a:solidFill>
                <a:highlight>
                  <a:srgbClr val="077DBE"/>
                </a:highlight>
                <a:latin typeface="Open Sans"/>
                <a:ea typeface="Open Sans"/>
                <a:cs typeface="Open Sans"/>
                <a:sym typeface="Open Sans"/>
              </a:rPr>
              <a:t>COMPOSITION OF MATRIX</a:t>
            </a:r>
          </a:p>
        </p:txBody>
      </p:sp>
      <p:pic>
        <p:nvPicPr>
          <p:cNvPr id="4" name="Obraz 3" descr="Obraz zawierający paznokieć, stacjonarny, pinezka">
            <a:extLst>
              <a:ext uri="{FF2B5EF4-FFF2-40B4-BE49-F238E27FC236}">
                <a16:creationId xmlns:a16="http://schemas.microsoft.com/office/drawing/2014/main" id="{2EDEDB8E-0826-BCD1-585D-E2FE4614C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93" t="27199" r="30083" b="29917"/>
          <a:stretch/>
        </p:blipFill>
        <p:spPr>
          <a:xfrm rot="20844751">
            <a:off x="11883491" y="4791227"/>
            <a:ext cx="6626501" cy="31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3"/>
          <p:cNvCxnSpPr/>
          <p:nvPr/>
        </p:nvCxnSpPr>
        <p:spPr>
          <a:xfrm rot="10800000" flipH="1">
            <a:off x="3950" y="1939950"/>
            <a:ext cx="18270000" cy="465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23"/>
          <p:cNvCxnSpPr/>
          <p:nvPr/>
        </p:nvCxnSpPr>
        <p:spPr>
          <a:xfrm rot="10800000" flipH="1">
            <a:off x="0" y="9713250"/>
            <a:ext cx="18250500" cy="21300"/>
          </a:xfrm>
          <a:prstGeom prst="straightConnector1">
            <a:avLst/>
          </a:prstGeom>
          <a:noFill/>
          <a:ln w="38100" cap="flat" cmpd="sng">
            <a:solidFill>
              <a:srgbClr val="027DC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4C055A6-06AD-80E6-36AF-9E903F968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74932"/>
              </p:ext>
            </p:extLst>
          </p:nvPr>
        </p:nvGraphicFramePr>
        <p:xfrm>
          <a:off x="557123" y="3307870"/>
          <a:ext cx="12230461" cy="6183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047">
                  <a:extLst>
                    <a:ext uri="{9D8B030D-6E8A-4147-A177-3AD203B41FA5}">
                      <a16:colId xmlns:a16="http://schemas.microsoft.com/office/drawing/2014/main" val="3443292538"/>
                    </a:ext>
                  </a:extLst>
                </a:gridCol>
                <a:gridCol w="2119967">
                  <a:extLst>
                    <a:ext uri="{9D8B030D-6E8A-4147-A177-3AD203B41FA5}">
                      <a16:colId xmlns:a16="http://schemas.microsoft.com/office/drawing/2014/main" val="3636692223"/>
                    </a:ext>
                  </a:extLst>
                </a:gridCol>
                <a:gridCol w="1747762">
                  <a:extLst>
                    <a:ext uri="{9D8B030D-6E8A-4147-A177-3AD203B41FA5}">
                      <a16:colId xmlns:a16="http://schemas.microsoft.com/office/drawing/2014/main" val="4088556403"/>
                    </a:ext>
                  </a:extLst>
                </a:gridCol>
                <a:gridCol w="1726248">
                  <a:extLst>
                    <a:ext uri="{9D8B030D-6E8A-4147-A177-3AD203B41FA5}">
                      <a16:colId xmlns:a16="http://schemas.microsoft.com/office/drawing/2014/main" val="2268908128"/>
                    </a:ext>
                  </a:extLst>
                </a:gridCol>
                <a:gridCol w="1542089">
                  <a:extLst>
                    <a:ext uri="{9D8B030D-6E8A-4147-A177-3AD203B41FA5}">
                      <a16:colId xmlns:a16="http://schemas.microsoft.com/office/drawing/2014/main" val="2520382446"/>
                    </a:ext>
                  </a:extLst>
                </a:gridCol>
                <a:gridCol w="1795148">
                  <a:extLst>
                    <a:ext uri="{9D8B030D-6E8A-4147-A177-3AD203B41FA5}">
                      <a16:colId xmlns:a16="http://schemas.microsoft.com/office/drawing/2014/main" val="1406181677"/>
                    </a:ext>
                  </a:extLst>
                </a:gridCol>
                <a:gridCol w="1559200">
                  <a:extLst>
                    <a:ext uri="{9D8B030D-6E8A-4147-A177-3AD203B41FA5}">
                      <a16:colId xmlns:a16="http://schemas.microsoft.com/office/drawing/2014/main" val="157742284"/>
                    </a:ext>
                  </a:extLst>
                </a:gridCol>
              </a:tblGrid>
              <a:tr h="9093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Filler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wt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77DBE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77DBE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867254"/>
                  </a:ext>
                </a:extLst>
              </a:tr>
              <a:tr h="909306"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77DB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77DB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77DBE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20439"/>
                  </a:ext>
                </a:extLst>
              </a:tr>
              <a:tr h="39595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2000" b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Hardness</a:t>
                      </a:r>
                      <a:r>
                        <a:rPr lang="pl-PL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[-]</a:t>
                      </a:r>
                      <a:endParaRPr lang="pl-PL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351998"/>
                  </a:ext>
                </a:extLst>
              </a:tr>
              <a:tr h="3787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rotesque" panose="020B05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Ẋ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32,8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34,6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37,0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07685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2,3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2,7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441639"/>
                  </a:ext>
                </a:extLst>
              </a:tr>
              <a:tr h="418402">
                <a:tc gridSpan="7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 Open Sans"/>
                        <a:buNone/>
                      </a:pP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Diametral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tensile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strength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[MPa]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35320"/>
                  </a:ext>
                </a:extLst>
              </a:tr>
              <a:tr h="3787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rotesque" panose="020B05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Ẋ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34,3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35,2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30,0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05812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4,7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6,9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85481"/>
                  </a:ext>
                </a:extLst>
              </a:tr>
              <a:tr h="504620">
                <a:tc gridSpan="7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 Open Sans"/>
                        <a:buNone/>
                      </a:pP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Three-point 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bending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strength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</a:t>
                      </a:r>
                      <a:r>
                        <a:rPr lang="pl-PL" sz="20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r>
                        <a:rPr lang="pl-PL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65242"/>
                  </a:ext>
                </a:extLst>
              </a:tr>
              <a:tr h="578188"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   </a:t>
                      </a:r>
                    </a:p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</a:t>
                      </a:r>
                      <a:r>
                        <a:rPr lang="pl-PL" sz="2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</a:t>
                      </a:r>
                      <a:b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b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</a:t>
                      </a:r>
                      <a:r>
                        <a:rPr lang="pl-PL" sz="2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</a:t>
                      </a:r>
                      <a:b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b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</a:t>
                      </a:r>
                      <a:r>
                        <a:rPr lang="pl-PL" sz="2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</a:t>
                      </a:r>
                      <a:b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MPa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43020"/>
                  </a:ext>
                </a:extLst>
              </a:tr>
              <a:tr h="4086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rotesque" panose="020B05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Ẋ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3998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75,8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4268</a:t>
                      </a:r>
                      <a:endParaRPr lang="pl-PL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67,3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3517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49,1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30831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270,3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93,6</a:t>
                      </a:r>
                      <a:endParaRPr lang="pl-PL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11,8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781,0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12,4</a:t>
                      </a:r>
                      <a:endParaRPr lang="pl-PL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87120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673634" y="4010016"/>
            <a:ext cx="4998719" cy="5859479"/>
          </a:xfrm>
          <a:prstGeom prst="rect">
            <a:avLst/>
          </a:prstGeom>
          <a:noFill/>
          <a:ln w="57150">
            <a:solidFill>
              <a:srgbClr val="07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07B3ADB0-5069-6FB2-A36E-CFB3C31C552F}"/>
              </a:ext>
            </a:extLst>
          </p:cNvPr>
          <p:cNvGrpSpPr/>
          <p:nvPr/>
        </p:nvGrpSpPr>
        <p:grpSpPr>
          <a:xfrm>
            <a:off x="2522600" y="491543"/>
            <a:ext cx="13396126" cy="1046565"/>
            <a:chOff x="2522600" y="491543"/>
            <a:chExt cx="13396126" cy="1046565"/>
          </a:xfrm>
        </p:grpSpPr>
        <p:sp>
          <p:nvSpPr>
            <p:cNvPr id="5" name="Google Shape;97;p14">
              <a:extLst>
                <a:ext uri="{FF2B5EF4-FFF2-40B4-BE49-F238E27FC236}">
                  <a16:creationId xmlns:a16="http://schemas.microsoft.com/office/drawing/2014/main" id="{5FE4F9D8-3738-795E-6BE6-190F25E7E2F4}"/>
                </a:ext>
              </a:extLst>
            </p:cNvPr>
            <p:cNvSpPr/>
            <p:nvPr/>
          </p:nvSpPr>
          <p:spPr>
            <a:xfrm>
              <a:off x="12392397" y="603193"/>
              <a:ext cx="3526329" cy="900801"/>
            </a:xfrm>
            <a:custGeom>
              <a:avLst/>
              <a:gdLst/>
              <a:ahLst/>
              <a:cxnLst/>
              <a:rect l="l" t="t" r="r" b="b"/>
              <a:pathLst>
                <a:path w="3526329" h="900801" extrusionOk="0">
                  <a:moveTo>
                    <a:pt x="0" y="0"/>
                  </a:moveTo>
                  <a:lnTo>
                    <a:pt x="3526328" y="0"/>
                  </a:lnTo>
                  <a:lnTo>
                    <a:pt x="3526328" y="900802"/>
                  </a:lnTo>
                  <a:lnTo>
                    <a:pt x="0" y="900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F5D0790-BD16-C99E-3889-F616C87CD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600" y="491543"/>
              <a:ext cx="3134614" cy="10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78B7017-8C64-5EBB-E7E3-964F63202001}"/>
              </a:ext>
            </a:extLst>
          </p:cNvPr>
          <p:cNvGrpSpPr/>
          <p:nvPr/>
        </p:nvGrpSpPr>
        <p:grpSpPr>
          <a:xfrm>
            <a:off x="13549296" y="3162376"/>
            <a:ext cx="4076562" cy="5011328"/>
            <a:chOff x="14106848" y="3159526"/>
            <a:chExt cx="3670294" cy="5806440"/>
          </a:xfrm>
        </p:grpSpPr>
        <p:sp>
          <p:nvSpPr>
            <p:cNvPr id="10" name="Google Shape;183;p23">
              <a:extLst>
                <a:ext uri="{FF2B5EF4-FFF2-40B4-BE49-F238E27FC236}">
                  <a16:creationId xmlns:a16="http://schemas.microsoft.com/office/drawing/2014/main" id="{5574D134-F1DA-2A0C-C63C-02EA45BA3768}"/>
                </a:ext>
              </a:extLst>
            </p:cNvPr>
            <p:cNvSpPr/>
            <p:nvPr/>
          </p:nvSpPr>
          <p:spPr>
            <a:xfrm>
              <a:off x="16088048" y="3159526"/>
              <a:ext cx="1689094" cy="3159871"/>
            </a:xfrm>
            <a:custGeom>
              <a:avLst/>
              <a:gdLst/>
              <a:ahLst/>
              <a:cxnLst/>
              <a:rect l="l" t="t" r="r" b="b"/>
              <a:pathLst>
                <a:path w="1689094" h="3159871" extrusionOk="0">
                  <a:moveTo>
                    <a:pt x="0" y="0"/>
                  </a:moveTo>
                  <a:lnTo>
                    <a:pt x="1689095" y="0"/>
                  </a:lnTo>
                  <a:lnTo>
                    <a:pt x="1689095" y="3159871"/>
                  </a:lnTo>
                  <a:lnTo>
                    <a:pt x="0" y="3159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Google Shape;186;p23">
              <a:extLst>
                <a:ext uri="{FF2B5EF4-FFF2-40B4-BE49-F238E27FC236}">
                  <a16:creationId xmlns:a16="http://schemas.microsoft.com/office/drawing/2014/main" id="{3F19A60C-6C1C-9276-95E7-85F90F6236CE}"/>
                </a:ext>
              </a:extLst>
            </p:cNvPr>
            <p:cNvSpPr/>
            <p:nvPr/>
          </p:nvSpPr>
          <p:spPr>
            <a:xfrm>
              <a:off x="14106848" y="4466301"/>
              <a:ext cx="1689094" cy="3159871"/>
            </a:xfrm>
            <a:custGeom>
              <a:avLst/>
              <a:gdLst/>
              <a:ahLst/>
              <a:cxnLst/>
              <a:rect l="l" t="t" r="r" b="b"/>
              <a:pathLst>
                <a:path w="1689094" h="3159871" extrusionOk="0">
                  <a:moveTo>
                    <a:pt x="0" y="0"/>
                  </a:moveTo>
                  <a:lnTo>
                    <a:pt x="1689095" y="0"/>
                  </a:lnTo>
                  <a:lnTo>
                    <a:pt x="1689095" y="3159871"/>
                  </a:lnTo>
                  <a:lnTo>
                    <a:pt x="0" y="3159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Google Shape;187;p23">
              <a:extLst>
                <a:ext uri="{FF2B5EF4-FFF2-40B4-BE49-F238E27FC236}">
                  <a16:creationId xmlns:a16="http://schemas.microsoft.com/office/drawing/2014/main" id="{46E92606-0674-0177-0EB0-AD20E770E669}"/>
                </a:ext>
              </a:extLst>
            </p:cNvPr>
            <p:cNvSpPr/>
            <p:nvPr/>
          </p:nvSpPr>
          <p:spPr>
            <a:xfrm>
              <a:off x="15478448" y="5806095"/>
              <a:ext cx="1689094" cy="3159871"/>
            </a:xfrm>
            <a:custGeom>
              <a:avLst/>
              <a:gdLst/>
              <a:ahLst/>
              <a:cxnLst/>
              <a:rect l="l" t="t" r="r" b="b"/>
              <a:pathLst>
                <a:path w="1689094" h="3159871" extrusionOk="0">
                  <a:moveTo>
                    <a:pt x="0" y="0"/>
                  </a:moveTo>
                  <a:lnTo>
                    <a:pt x="1689095" y="0"/>
                  </a:lnTo>
                  <a:lnTo>
                    <a:pt x="1689095" y="3159871"/>
                  </a:lnTo>
                  <a:lnTo>
                    <a:pt x="0" y="3159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Google Shape;188;p23">
              <a:extLst>
                <a:ext uri="{FF2B5EF4-FFF2-40B4-BE49-F238E27FC236}">
                  <a16:creationId xmlns:a16="http://schemas.microsoft.com/office/drawing/2014/main" id="{320BB4ED-4EF4-2ED2-181D-0047373C1784}"/>
                </a:ext>
              </a:extLst>
            </p:cNvPr>
            <p:cNvSpPr txBox="1"/>
            <p:nvPr/>
          </p:nvSpPr>
          <p:spPr>
            <a:xfrm>
              <a:off x="14549957" y="5907461"/>
              <a:ext cx="802878" cy="288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6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45 </a:t>
              </a:r>
              <a:r>
                <a:rPr lang="en-US" sz="1746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wt</a:t>
              </a:r>
              <a:r>
                <a:rPr lang="en-US" sz="1746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% </a:t>
              </a:r>
              <a:endParaRPr dirty="0"/>
            </a:p>
          </p:txBody>
        </p:sp>
        <p:sp>
          <p:nvSpPr>
            <p:cNvPr id="14" name="Google Shape;189;p23">
              <a:extLst>
                <a:ext uri="{FF2B5EF4-FFF2-40B4-BE49-F238E27FC236}">
                  <a16:creationId xmlns:a16="http://schemas.microsoft.com/office/drawing/2014/main" id="{99F7310E-0E9A-2746-070A-A31EC65C7D5E}"/>
                </a:ext>
              </a:extLst>
            </p:cNvPr>
            <p:cNvSpPr txBox="1"/>
            <p:nvPr/>
          </p:nvSpPr>
          <p:spPr>
            <a:xfrm>
              <a:off x="15921557" y="7247255"/>
              <a:ext cx="802878" cy="288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6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50 </a:t>
              </a:r>
              <a:r>
                <a:rPr lang="en-US" sz="1746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wt</a:t>
              </a:r>
              <a:r>
                <a:rPr lang="en-US" sz="1746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% </a:t>
              </a:r>
              <a:endParaRPr dirty="0"/>
            </a:p>
          </p:txBody>
        </p:sp>
        <p:sp>
          <p:nvSpPr>
            <p:cNvPr id="15" name="Google Shape;190;p23">
              <a:extLst>
                <a:ext uri="{FF2B5EF4-FFF2-40B4-BE49-F238E27FC236}">
                  <a16:creationId xmlns:a16="http://schemas.microsoft.com/office/drawing/2014/main" id="{5ED78D92-DDE6-0B5B-85B1-932D601D0617}"/>
                </a:ext>
              </a:extLst>
            </p:cNvPr>
            <p:cNvSpPr txBox="1"/>
            <p:nvPr/>
          </p:nvSpPr>
          <p:spPr>
            <a:xfrm>
              <a:off x="16531157" y="4614144"/>
              <a:ext cx="802878" cy="288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46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52 wt% </a:t>
              </a:r>
              <a:endParaRPr/>
            </a:p>
          </p:txBody>
        </p:sp>
      </p:grpSp>
      <p:sp>
        <p:nvSpPr>
          <p:cNvPr id="16" name="Google Shape;185;p23"/>
          <p:cNvSpPr txBox="1"/>
          <p:nvPr/>
        </p:nvSpPr>
        <p:spPr>
          <a:xfrm>
            <a:off x="7135586" y="932662"/>
            <a:ext cx="3263140" cy="710964"/>
          </a:xfrm>
          <a:prstGeom prst="rect">
            <a:avLst/>
          </a:prstGeom>
          <a:solidFill>
            <a:srgbClr val="077DBE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highlight>
                  <a:srgbClr val="027DC1"/>
                </a:highlight>
                <a:latin typeface="Open Sans"/>
                <a:ea typeface="Open Sans"/>
                <a:cs typeface="Open Sans"/>
                <a:sym typeface="Open Sans"/>
              </a:rPr>
              <a:t>Initial research</a:t>
            </a:r>
            <a:endParaRPr dirty="0">
              <a:highlight>
                <a:srgbClr val="027DC1"/>
              </a:highlight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3521E84-3020-76C8-8D59-8CE3033E89BE}"/>
              </a:ext>
            </a:extLst>
          </p:cNvPr>
          <p:cNvSpPr txBox="1"/>
          <p:nvPr/>
        </p:nvSpPr>
        <p:spPr>
          <a:xfrm>
            <a:off x="557123" y="2282774"/>
            <a:ext cx="1059190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Verif</a:t>
            </a:r>
            <a:r>
              <a:rPr lang="en-US" sz="23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ication</a:t>
            </a:r>
            <a:r>
              <a:rPr lang="pl-PL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of the </a:t>
            </a:r>
            <a:r>
              <a:rPr lang="pl-PL" sz="2400" b="0" i="0" u="none" strike="noStrike" cap="none" dirty="0" err="1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filler</a:t>
            </a:r>
            <a:r>
              <a:rPr lang="pl-PL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concentration </a:t>
            </a:r>
            <a:r>
              <a:rPr lang="pl-PL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in the </a:t>
            </a:r>
            <a:r>
              <a:rPr lang="en-US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experimental composite</a:t>
            </a:r>
            <a:r>
              <a:rPr lang="pl-PL" sz="2400" b="0" i="0" u="none" strike="noStrike" cap="none" dirty="0">
                <a:solidFill>
                  <a:srgbClr val="3C3B3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3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1238</Words>
  <Application>Microsoft Office PowerPoint</Application>
  <PresentationFormat>Niestandardowy</PresentationFormat>
  <Paragraphs>227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Open Sans</vt:lpstr>
      <vt:lpstr>Grotesque</vt:lpstr>
      <vt:lpstr> Open Sans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 Bociong;Maja Zalega</dc:creator>
  <cp:lastModifiedBy>Aleksandra Czekalska</cp:lastModifiedBy>
  <cp:revision>62</cp:revision>
  <dcterms:created xsi:type="dcterms:W3CDTF">2006-08-16T00:00:00Z</dcterms:created>
  <dcterms:modified xsi:type="dcterms:W3CDTF">2024-04-30T08:47:28Z</dcterms:modified>
</cp:coreProperties>
</file>