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6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75BDC6-82B1-4E33-B4DF-A0D0F6A97332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E1FF829-8FD3-4C7D-8D7A-834F8891FD79}">
      <dgm:prSet phldrT="[Tekst]"/>
      <dgm:spPr/>
      <dgm:t>
        <a:bodyPr/>
        <a:lstStyle/>
        <a:p>
          <a:r>
            <a:rPr lang="pl-PL" dirty="0"/>
            <a:t>LL-37</a:t>
          </a:r>
        </a:p>
      </dgm:t>
    </dgm:pt>
    <dgm:pt modelId="{F1F3DA86-D246-4262-A845-7A719300F4ED}" type="parTrans" cxnId="{8D57EA08-21CA-42E7-8CD0-90884F523354}">
      <dgm:prSet/>
      <dgm:spPr/>
      <dgm:t>
        <a:bodyPr/>
        <a:lstStyle/>
        <a:p>
          <a:endParaRPr lang="pl-PL"/>
        </a:p>
      </dgm:t>
    </dgm:pt>
    <dgm:pt modelId="{30CEDAE0-58C8-427B-885F-2863E5D638A9}" type="sibTrans" cxnId="{8D57EA08-21CA-42E7-8CD0-90884F523354}">
      <dgm:prSet/>
      <dgm:spPr/>
      <dgm:t>
        <a:bodyPr/>
        <a:lstStyle/>
        <a:p>
          <a:endParaRPr lang="pl-PL"/>
        </a:p>
      </dgm:t>
    </dgm:pt>
    <dgm:pt modelId="{2DB54011-EEDB-425B-BCC6-BD191E516984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</a:t>
          </a:r>
          <a:r>
            <a:rPr lang="en-US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xpressed</a:t>
          </a:r>
          <a:r>
            <a:rPr lang="en-US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in almost all tissues</a:t>
          </a:r>
          <a:endParaRPr lang="pl-PL" dirty="0"/>
        </a:p>
      </dgm:t>
    </dgm:pt>
    <dgm:pt modelId="{6AF4ECFD-003C-4DBA-B8FB-80293F7602B0}" type="parTrans" cxnId="{875DF646-D5EA-4C53-A93B-9950162DFBAA}">
      <dgm:prSet/>
      <dgm:spPr/>
      <dgm:t>
        <a:bodyPr/>
        <a:lstStyle/>
        <a:p>
          <a:endParaRPr lang="pl-PL"/>
        </a:p>
      </dgm:t>
    </dgm:pt>
    <dgm:pt modelId="{716C1814-AB31-4CFB-9EBE-F64441B7DDDF}" type="sibTrans" cxnId="{875DF646-D5EA-4C53-A93B-9950162DFBAA}">
      <dgm:prSet/>
      <dgm:spPr/>
      <dgm:t>
        <a:bodyPr/>
        <a:lstStyle/>
        <a:p>
          <a:endParaRPr lang="pl-PL"/>
        </a:p>
      </dgm:t>
    </dgm:pt>
    <dgm:pt modelId="{B17BCBED-DF35-42C1-8716-04861C2509D6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</a:t>
          </a:r>
          <a:r>
            <a:rPr lang="en-US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nfluences</a:t>
          </a:r>
          <a:r>
            <a:rPr lang="en-US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migration and proliferation of cells of the immune system</a:t>
          </a:r>
          <a:endParaRPr lang="pl-PL" dirty="0"/>
        </a:p>
      </dgm:t>
    </dgm:pt>
    <dgm:pt modelId="{EAF26B36-3730-47F7-BA08-16802471DF39}" type="parTrans" cxnId="{C2C6BFE8-B05B-4C63-BDAE-E00F762925E9}">
      <dgm:prSet/>
      <dgm:spPr/>
      <dgm:t>
        <a:bodyPr/>
        <a:lstStyle/>
        <a:p>
          <a:endParaRPr lang="pl-PL"/>
        </a:p>
      </dgm:t>
    </dgm:pt>
    <dgm:pt modelId="{2788D2B0-D9B4-4D8F-AA97-B1E0823F4CC7}" type="sibTrans" cxnId="{C2C6BFE8-B05B-4C63-BDAE-E00F762925E9}">
      <dgm:prSet/>
      <dgm:spPr/>
      <dgm:t>
        <a:bodyPr/>
        <a:lstStyle/>
        <a:p>
          <a:endParaRPr lang="pl-PL"/>
        </a:p>
      </dgm:t>
    </dgm:pt>
    <dgm:pt modelId="{DCA1837F-E502-4A1F-8BF9-43DF041FED8F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</a:t>
          </a:r>
          <a:r>
            <a:rPr lang="en-US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egulates</a:t>
          </a:r>
          <a:r>
            <a:rPr lang="en-US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apoptosis and stimulates tissue regeneration</a:t>
          </a:r>
          <a:endParaRPr lang="pl-PL" dirty="0"/>
        </a:p>
      </dgm:t>
    </dgm:pt>
    <dgm:pt modelId="{69C211EB-B51C-4960-AD95-AEFDE9DE423F}" type="parTrans" cxnId="{D8C38063-5699-47B7-8B92-CC420A92DCE7}">
      <dgm:prSet/>
      <dgm:spPr/>
      <dgm:t>
        <a:bodyPr/>
        <a:lstStyle/>
        <a:p>
          <a:endParaRPr lang="pl-PL"/>
        </a:p>
      </dgm:t>
    </dgm:pt>
    <dgm:pt modelId="{EFE50326-9D6B-40E2-A40E-AC4501A423C1}" type="sibTrans" cxnId="{D8C38063-5699-47B7-8B92-CC420A92DCE7}">
      <dgm:prSet/>
      <dgm:spPr/>
      <dgm:t>
        <a:bodyPr/>
        <a:lstStyle/>
        <a:p>
          <a:endParaRPr lang="pl-PL"/>
        </a:p>
      </dgm:t>
    </dgm:pt>
    <dgm:pt modelId="{75B32758-86A7-440F-A1C9-B7512BEE7601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</a:t>
          </a:r>
          <a:r>
            <a:rPr lang="en-US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aintains</a:t>
          </a:r>
          <a:r>
            <a:rPr lang="en-US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the integrity of the intestinal membrane</a:t>
          </a:r>
          <a:endParaRPr lang="pl-PL" dirty="0"/>
        </a:p>
      </dgm:t>
    </dgm:pt>
    <dgm:pt modelId="{DAD1419F-15DC-4BEE-915C-66B7B4E3D342}" type="parTrans" cxnId="{E1825BB0-3EB1-4627-B84A-DA3EE0742124}">
      <dgm:prSet/>
      <dgm:spPr/>
      <dgm:t>
        <a:bodyPr/>
        <a:lstStyle/>
        <a:p>
          <a:endParaRPr lang="pl-PL"/>
        </a:p>
      </dgm:t>
    </dgm:pt>
    <dgm:pt modelId="{A5169562-E2EF-42EC-9542-1B258738B845}" type="sibTrans" cxnId="{E1825BB0-3EB1-4627-B84A-DA3EE0742124}">
      <dgm:prSet/>
      <dgm:spPr/>
      <dgm:t>
        <a:bodyPr/>
        <a:lstStyle/>
        <a:p>
          <a:endParaRPr lang="pl-PL"/>
        </a:p>
      </dgm:t>
    </dgm:pt>
    <dgm:pt modelId="{C9E2DD49-7D9E-425C-90BE-285E3AEE051E}">
      <dgm:prSet phldrT="[Tekst]"/>
      <dgm:spPr/>
      <dgm:t>
        <a:bodyPr/>
        <a:lstStyle/>
        <a:p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</a:t>
          </a:r>
          <a:r>
            <a:rPr lang="en-US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articipat</a:t>
          </a:r>
          <a:r>
            <a:rPr lang="pl-PL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es</a:t>
          </a:r>
          <a:r>
            <a:rPr lang="en-US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in inflammation and carcinogenesis </a:t>
          </a:r>
          <a:endParaRPr lang="pl-PL" dirty="0"/>
        </a:p>
      </dgm:t>
    </dgm:pt>
    <dgm:pt modelId="{906716F8-FA1A-4FA3-B92C-27EB210528F2}" type="parTrans" cxnId="{60A9E606-A792-436C-92CE-2FA5BA7E59C7}">
      <dgm:prSet/>
      <dgm:spPr/>
      <dgm:t>
        <a:bodyPr/>
        <a:lstStyle/>
        <a:p>
          <a:endParaRPr lang="pl-PL"/>
        </a:p>
      </dgm:t>
    </dgm:pt>
    <dgm:pt modelId="{876E4E1E-627A-425F-A8C0-DE2B14DB2D73}" type="sibTrans" cxnId="{60A9E606-A792-436C-92CE-2FA5BA7E59C7}">
      <dgm:prSet/>
      <dgm:spPr/>
      <dgm:t>
        <a:bodyPr/>
        <a:lstStyle/>
        <a:p>
          <a:endParaRPr lang="pl-PL"/>
        </a:p>
      </dgm:t>
    </dgm:pt>
    <dgm:pt modelId="{4CB03579-D523-45FB-B3CA-94A2AED6FF9D}" type="pres">
      <dgm:prSet presAssocID="{8975BDC6-82B1-4E33-B4DF-A0D0F6A9733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C1306C0-3E41-4CAE-A6CF-47624DA72736}" type="pres">
      <dgm:prSet presAssocID="{7E1FF829-8FD3-4C7D-8D7A-834F8891FD79}" presName="singleCycle" presStyleCnt="0"/>
      <dgm:spPr/>
    </dgm:pt>
    <dgm:pt modelId="{A559FB0C-A349-4261-9A27-50868750D6A7}" type="pres">
      <dgm:prSet presAssocID="{7E1FF829-8FD3-4C7D-8D7A-834F8891FD79}" presName="singleCenter" presStyleLbl="node1" presStyleIdx="0" presStyleCnt="6" custLinFactNeighborX="724" custLinFactNeighborY="-6671">
        <dgm:presLayoutVars>
          <dgm:chMax val="7"/>
          <dgm:chPref val="7"/>
        </dgm:presLayoutVars>
      </dgm:prSet>
      <dgm:spPr/>
    </dgm:pt>
    <dgm:pt modelId="{6D9AA7E3-5EB4-4806-84A1-AADE24BA059C}" type="pres">
      <dgm:prSet presAssocID="{6AF4ECFD-003C-4DBA-B8FB-80293F7602B0}" presName="Name56" presStyleLbl="parChTrans1D2" presStyleIdx="0" presStyleCnt="5"/>
      <dgm:spPr/>
    </dgm:pt>
    <dgm:pt modelId="{17E09B60-9A87-434F-A121-9727CB1F3199}" type="pres">
      <dgm:prSet presAssocID="{2DB54011-EEDB-425B-BCC6-BD191E516984}" presName="text0" presStyleLbl="node1" presStyleIdx="1" presStyleCnt="6" custScaleX="240593" custScaleY="139079" custRadScaleRad="105626" custRadScaleInc="16294">
        <dgm:presLayoutVars>
          <dgm:bulletEnabled val="1"/>
        </dgm:presLayoutVars>
      </dgm:prSet>
      <dgm:spPr/>
    </dgm:pt>
    <dgm:pt modelId="{E3A9EB16-B1DD-45B5-BCD6-7498E411F2C3}" type="pres">
      <dgm:prSet presAssocID="{906716F8-FA1A-4FA3-B92C-27EB210528F2}" presName="Name56" presStyleLbl="parChTrans1D2" presStyleIdx="1" presStyleCnt="5"/>
      <dgm:spPr/>
    </dgm:pt>
    <dgm:pt modelId="{5AB25824-1024-4D6D-9E5B-7F401581970C}" type="pres">
      <dgm:prSet presAssocID="{C9E2DD49-7D9E-425C-90BE-285E3AEE051E}" presName="text0" presStyleLbl="node1" presStyleIdx="2" presStyleCnt="6" custScaleX="280836" custScaleY="156220" custRadScaleRad="143537" custRadScaleInc="22129">
        <dgm:presLayoutVars>
          <dgm:bulletEnabled val="1"/>
        </dgm:presLayoutVars>
      </dgm:prSet>
      <dgm:spPr/>
    </dgm:pt>
    <dgm:pt modelId="{5D789A1D-6906-4341-A64A-B01595488B25}" type="pres">
      <dgm:prSet presAssocID="{EAF26B36-3730-47F7-BA08-16802471DF39}" presName="Name56" presStyleLbl="parChTrans1D2" presStyleIdx="2" presStyleCnt="5"/>
      <dgm:spPr/>
    </dgm:pt>
    <dgm:pt modelId="{C71B0799-CD46-49CF-9162-70C0E0F05970}" type="pres">
      <dgm:prSet presAssocID="{B17BCBED-DF35-42C1-8716-04861C2509D6}" presName="text0" presStyleLbl="node1" presStyleIdx="3" presStyleCnt="6" custScaleX="252808" custScaleY="145793" custRadScaleRad="100469" custRadScaleInc="-41323">
        <dgm:presLayoutVars>
          <dgm:bulletEnabled val="1"/>
        </dgm:presLayoutVars>
      </dgm:prSet>
      <dgm:spPr/>
    </dgm:pt>
    <dgm:pt modelId="{E73E0662-C2CA-4BB2-B66F-6D60E800A748}" type="pres">
      <dgm:prSet presAssocID="{69C211EB-B51C-4960-AD95-AEFDE9DE423F}" presName="Name56" presStyleLbl="parChTrans1D2" presStyleIdx="3" presStyleCnt="5"/>
      <dgm:spPr/>
    </dgm:pt>
    <dgm:pt modelId="{0C504E34-5BDB-4355-833C-29C71E37CDCA}" type="pres">
      <dgm:prSet presAssocID="{DCA1837F-E502-4A1F-8BF9-43DF041FED8F}" presName="text0" presStyleLbl="node1" presStyleIdx="4" presStyleCnt="6" custScaleX="248124" custScaleY="163523" custRadScaleRad="135042" custRadScaleInc="71491">
        <dgm:presLayoutVars>
          <dgm:bulletEnabled val="1"/>
        </dgm:presLayoutVars>
      </dgm:prSet>
      <dgm:spPr/>
    </dgm:pt>
    <dgm:pt modelId="{4DE02339-F557-4975-966C-6A3FB3069923}" type="pres">
      <dgm:prSet presAssocID="{DAD1419F-15DC-4BEE-915C-66B7B4E3D342}" presName="Name56" presStyleLbl="parChTrans1D2" presStyleIdx="4" presStyleCnt="5"/>
      <dgm:spPr/>
    </dgm:pt>
    <dgm:pt modelId="{6381C7B4-9DC5-4375-9087-8EC89B75B6B9}" type="pres">
      <dgm:prSet presAssocID="{75B32758-86A7-440F-A1C9-B7512BEE7601}" presName="text0" presStyleLbl="node1" presStyleIdx="5" presStyleCnt="6" custScaleX="296055" custScaleY="149070" custRadScaleRad="136932" custRadScaleInc="2200">
        <dgm:presLayoutVars>
          <dgm:bulletEnabled val="1"/>
        </dgm:presLayoutVars>
      </dgm:prSet>
      <dgm:spPr/>
    </dgm:pt>
  </dgm:ptLst>
  <dgm:cxnLst>
    <dgm:cxn modelId="{60A9E606-A792-436C-92CE-2FA5BA7E59C7}" srcId="{7E1FF829-8FD3-4C7D-8D7A-834F8891FD79}" destId="{C9E2DD49-7D9E-425C-90BE-285E3AEE051E}" srcOrd="1" destOrd="0" parTransId="{906716F8-FA1A-4FA3-B92C-27EB210528F2}" sibTransId="{876E4E1E-627A-425F-A8C0-DE2B14DB2D73}"/>
    <dgm:cxn modelId="{8D57EA08-21CA-42E7-8CD0-90884F523354}" srcId="{8975BDC6-82B1-4E33-B4DF-A0D0F6A97332}" destId="{7E1FF829-8FD3-4C7D-8D7A-834F8891FD79}" srcOrd="0" destOrd="0" parTransId="{F1F3DA86-D246-4262-A845-7A719300F4ED}" sibTransId="{30CEDAE0-58C8-427B-885F-2863E5D638A9}"/>
    <dgm:cxn modelId="{B3C93909-0ACB-4D4E-AA17-51B71D68D4E1}" type="presOf" srcId="{6AF4ECFD-003C-4DBA-B8FB-80293F7602B0}" destId="{6D9AA7E3-5EB4-4806-84A1-AADE24BA059C}" srcOrd="0" destOrd="0" presId="urn:microsoft.com/office/officeart/2008/layout/RadialCluster"/>
    <dgm:cxn modelId="{E1145110-DA24-42D0-9C6D-764AC3AE112C}" type="presOf" srcId="{8975BDC6-82B1-4E33-B4DF-A0D0F6A97332}" destId="{4CB03579-D523-45FB-B3CA-94A2AED6FF9D}" srcOrd="0" destOrd="0" presId="urn:microsoft.com/office/officeart/2008/layout/RadialCluster"/>
    <dgm:cxn modelId="{1A1C3313-C38A-47A3-AB53-A0986E685A52}" type="presOf" srcId="{EAF26B36-3730-47F7-BA08-16802471DF39}" destId="{5D789A1D-6906-4341-A64A-B01595488B25}" srcOrd="0" destOrd="0" presId="urn:microsoft.com/office/officeart/2008/layout/RadialCluster"/>
    <dgm:cxn modelId="{AD2D6615-3661-48FF-AF20-2EA42040823D}" type="presOf" srcId="{DAD1419F-15DC-4BEE-915C-66B7B4E3D342}" destId="{4DE02339-F557-4975-966C-6A3FB3069923}" srcOrd="0" destOrd="0" presId="urn:microsoft.com/office/officeart/2008/layout/RadialCluster"/>
    <dgm:cxn modelId="{003A4228-9E69-4E08-94B9-418AEC3B9399}" type="presOf" srcId="{7E1FF829-8FD3-4C7D-8D7A-834F8891FD79}" destId="{A559FB0C-A349-4261-9A27-50868750D6A7}" srcOrd="0" destOrd="0" presId="urn:microsoft.com/office/officeart/2008/layout/RadialCluster"/>
    <dgm:cxn modelId="{D8C38063-5699-47B7-8B92-CC420A92DCE7}" srcId="{7E1FF829-8FD3-4C7D-8D7A-834F8891FD79}" destId="{DCA1837F-E502-4A1F-8BF9-43DF041FED8F}" srcOrd="3" destOrd="0" parTransId="{69C211EB-B51C-4960-AD95-AEFDE9DE423F}" sibTransId="{EFE50326-9D6B-40E2-A40E-AC4501A423C1}"/>
    <dgm:cxn modelId="{875DF646-D5EA-4C53-A93B-9950162DFBAA}" srcId="{7E1FF829-8FD3-4C7D-8D7A-834F8891FD79}" destId="{2DB54011-EEDB-425B-BCC6-BD191E516984}" srcOrd="0" destOrd="0" parTransId="{6AF4ECFD-003C-4DBA-B8FB-80293F7602B0}" sibTransId="{716C1814-AB31-4CFB-9EBE-F64441B7DDDF}"/>
    <dgm:cxn modelId="{405B3B56-3C6F-4105-8A4D-0681FA31AB63}" type="presOf" srcId="{75B32758-86A7-440F-A1C9-B7512BEE7601}" destId="{6381C7B4-9DC5-4375-9087-8EC89B75B6B9}" srcOrd="0" destOrd="0" presId="urn:microsoft.com/office/officeart/2008/layout/RadialCluster"/>
    <dgm:cxn modelId="{A6F5D35A-1ADB-482E-91F7-38BFB337CA93}" type="presOf" srcId="{C9E2DD49-7D9E-425C-90BE-285E3AEE051E}" destId="{5AB25824-1024-4D6D-9E5B-7F401581970C}" srcOrd="0" destOrd="0" presId="urn:microsoft.com/office/officeart/2008/layout/RadialCluster"/>
    <dgm:cxn modelId="{A2CE047C-6A62-409F-9611-411B744F2056}" type="presOf" srcId="{906716F8-FA1A-4FA3-B92C-27EB210528F2}" destId="{E3A9EB16-B1DD-45B5-BCD6-7498E411F2C3}" srcOrd="0" destOrd="0" presId="urn:microsoft.com/office/officeart/2008/layout/RadialCluster"/>
    <dgm:cxn modelId="{BCEB4D7C-8249-4746-B4C9-70876A59FB51}" type="presOf" srcId="{B17BCBED-DF35-42C1-8716-04861C2509D6}" destId="{C71B0799-CD46-49CF-9162-70C0E0F05970}" srcOrd="0" destOrd="0" presId="urn:microsoft.com/office/officeart/2008/layout/RadialCluster"/>
    <dgm:cxn modelId="{E1825BB0-3EB1-4627-B84A-DA3EE0742124}" srcId="{7E1FF829-8FD3-4C7D-8D7A-834F8891FD79}" destId="{75B32758-86A7-440F-A1C9-B7512BEE7601}" srcOrd="4" destOrd="0" parTransId="{DAD1419F-15DC-4BEE-915C-66B7B4E3D342}" sibTransId="{A5169562-E2EF-42EC-9542-1B258738B845}"/>
    <dgm:cxn modelId="{0BDA43B5-63F8-435F-90DD-9D0F5A9A4B63}" type="presOf" srcId="{DCA1837F-E502-4A1F-8BF9-43DF041FED8F}" destId="{0C504E34-5BDB-4355-833C-29C71E37CDCA}" srcOrd="0" destOrd="0" presId="urn:microsoft.com/office/officeart/2008/layout/RadialCluster"/>
    <dgm:cxn modelId="{01D055CE-EA51-4BFB-B355-A0E4A7A6E86B}" type="presOf" srcId="{2DB54011-EEDB-425B-BCC6-BD191E516984}" destId="{17E09B60-9A87-434F-A121-9727CB1F3199}" srcOrd="0" destOrd="0" presId="urn:microsoft.com/office/officeart/2008/layout/RadialCluster"/>
    <dgm:cxn modelId="{C2C6BFE8-B05B-4C63-BDAE-E00F762925E9}" srcId="{7E1FF829-8FD3-4C7D-8D7A-834F8891FD79}" destId="{B17BCBED-DF35-42C1-8716-04861C2509D6}" srcOrd="2" destOrd="0" parTransId="{EAF26B36-3730-47F7-BA08-16802471DF39}" sibTransId="{2788D2B0-D9B4-4D8F-AA97-B1E0823F4CC7}"/>
    <dgm:cxn modelId="{804A9CF2-A213-492D-BD0C-C070CE1F2601}" type="presOf" srcId="{69C211EB-B51C-4960-AD95-AEFDE9DE423F}" destId="{E73E0662-C2CA-4BB2-B66F-6D60E800A748}" srcOrd="0" destOrd="0" presId="urn:microsoft.com/office/officeart/2008/layout/RadialCluster"/>
    <dgm:cxn modelId="{58B57BEF-E5A0-4F82-992C-C33CDB1014A7}" type="presParOf" srcId="{4CB03579-D523-45FB-B3CA-94A2AED6FF9D}" destId="{CC1306C0-3E41-4CAE-A6CF-47624DA72736}" srcOrd="0" destOrd="0" presId="urn:microsoft.com/office/officeart/2008/layout/RadialCluster"/>
    <dgm:cxn modelId="{D0D5F46A-92EE-46B2-8852-B1B862246336}" type="presParOf" srcId="{CC1306C0-3E41-4CAE-A6CF-47624DA72736}" destId="{A559FB0C-A349-4261-9A27-50868750D6A7}" srcOrd="0" destOrd="0" presId="urn:microsoft.com/office/officeart/2008/layout/RadialCluster"/>
    <dgm:cxn modelId="{789247EB-3AC1-4134-B054-A4F0D97EC44E}" type="presParOf" srcId="{CC1306C0-3E41-4CAE-A6CF-47624DA72736}" destId="{6D9AA7E3-5EB4-4806-84A1-AADE24BA059C}" srcOrd="1" destOrd="0" presId="urn:microsoft.com/office/officeart/2008/layout/RadialCluster"/>
    <dgm:cxn modelId="{9CD24524-54C7-45DF-9DCD-E35655CF53D1}" type="presParOf" srcId="{CC1306C0-3E41-4CAE-A6CF-47624DA72736}" destId="{17E09B60-9A87-434F-A121-9727CB1F3199}" srcOrd="2" destOrd="0" presId="urn:microsoft.com/office/officeart/2008/layout/RadialCluster"/>
    <dgm:cxn modelId="{FD99793C-80D4-412F-AAE3-C381F42E0CFD}" type="presParOf" srcId="{CC1306C0-3E41-4CAE-A6CF-47624DA72736}" destId="{E3A9EB16-B1DD-45B5-BCD6-7498E411F2C3}" srcOrd="3" destOrd="0" presId="urn:microsoft.com/office/officeart/2008/layout/RadialCluster"/>
    <dgm:cxn modelId="{02B66896-F559-4BA9-99D8-640848B2CB23}" type="presParOf" srcId="{CC1306C0-3E41-4CAE-A6CF-47624DA72736}" destId="{5AB25824-1024-4D6D-9E5B-7F401581970C}" srcOrd="4" destOrd="0" presId="urn:microsoft.com/office/officeart/2008/layout/RadialCluster"/>
    <dgm:cxn modelId="{A5BA19CF-09EE-4327-8546-F4BC4AF67C52}" type="presParOf" srcId="{CC1306C0-3E41-4CAE-A6CF-47624DA72736}" destId="{5D789A1D-6906-4341-A64A-B01595488B25}" srcOrd="5" destOrd="0" presId="urn:microsoft.com/office/officeart/2008/layout/RadialCluster"/>
    <dgm:cxn modelId="{D3C02ED1-12F6-4D64-A468-0C75A1C795D8}" type="presParOf" srcId="{CC1306C0-3E41-4CAE-A6CF-47624DA72736}" destId="{C71B0799-CD46-49CF-9162-70C0E0F05970}" srcOrd="6" destOrd="0" presId="urn:microsoft.com/office/officeart/2008/layout/RadialCluster"/>
    <dgm:cxn modelId="{C19C1501-264D-4D99-98D3-14E3F76C6DAF}" type="presParOf" srcId="{CC1306C0-3E41-4CAE-A6CF-47624DA72736}" destId="{E73E0662-C2CA-4BB2-B66F-6D60E800A748}" srcOrd="7" destOrd="0" presId="urn:microsoft.com/office/officeart/2008/layout/RadialCluster"/>
    <dgm:cxn modelId="{ADDD6DA2-092C-4241-8820-DE0B89922BA7}" type="presParOf" srcId="{CC1306C0-3E41-4CAE-A6CF-47624DA72736}" destId="{0C504E34-5BDB-4355-833C-29C71E37CDCA}" srcOrd="8" destOrd="0" presId="urn:microsoft.com/office/officeart/2008/layout/RadialCluster"/>
    <dgm:cxn modelId="{CF612536-2A57-4BB4-BBD8-BD436F8A6039}" type="presParOf" srcId="{CC1306C0-3E41-4CAE-A6CF-47624DA72736}" destId="{4DE02339-F557-4975-966C-6A3FB3069923}" srcOrd="9" destOrd="0" presId="urn:microsoft.com/office/officeart/2008/layout/RadialCluster"/>
    <dgm:cxn modelId="{C235DE2A-B9D3-4A13-9B53-B57D3871EBA0}" type="presParOf" srcId="{CC1306C0-3E41-4CAE-A6CF-47624DA72736}" destId="{6381C7B4-9DC5-4375-9087-8EC89B75B6B9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9FB0C-A349-4261-9A27-50868750D6A7}">
      <dsp:nvSpPr>
        <dsp:cNvPr id="0" name=""/>
        <dsp:cNvSpPr/>
      </dsp:nvSpPr>
      <dsp:spPr>
        <a:xfrm>
          <a:off x="4664834" y="1400216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LL-37</a:t>
          </a:r>
        </a:p>
      </dsp:txBody>
      <dsp:txXfrm>
        <a:off x="4728558" y="1463940"/>
        <a:ext cx="1177953" cy="1177953"/>
      </dsp:txXfrm>
    </dsp:sp>
    <dsp:sp modelId="{6D9AA7E3-5EB4-4806-84A1-AADE24BA059C}">
      <dsp:nvSpPr>
        <dsp:cNvPr id="0" name=""/>
        <dsp:cNvSpPr/>
      </dsp:nvSpPr>
      <dsp:spPr>
        <a:xfrm rot="16569367">
          <a:off x="5243130" y="1238952"/>
          <a:ext cx="32439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39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09B60-9A87-434F-A121-9727CB1F3199}">
      <dsp:nvSpPr>
        <dsp:cNvPr id="0" name=""/>
        <dsp:cNvSpPr/>
      </dsp:nvSpPr>
      <dsp:spPr>
        <a:xfrm>
          <a:off x="4436188" y="-138722"/>
          <a:ext cx="2104271" cy="12164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</a:t>
          </a:r>
          <a:r>
            <a:rPr lang="en-US" sz="2400" kern="1200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xpressed</a:t>
          </a:r>
          <a:r>
            <a:rPr lang="en-US" sz="24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in almost all tissues</a:t>
          </a:r>
          <a:endParaRPr lang="pl-PL" sz="2400" kern="1200" dirty="0"/>
        </a:p>
      </dsp:txBody>
      <dsp:txXfrm>
        <a:off x="4495568" y="-79342"/>
        <a:ext cx="1985511" cy="1097651"/>
      </dsp:txXfrm>
    </dsp:sp>
    <dsp:sp modelId="{E3A9EB16-B1DD-45B5-BCD6-7498E411F2C3}">
      <dsp:nvSpPr>
        <dsp:cNvPr id="0" name=""/>
        <dsp:cNvSpPr/>
      </dsp:nvSpPr>
      <dsp:spPr>
        <a:xfrm rot="21313988">
          <a:off x="5969063" y="1970330"/>
          <a:ext cx="6776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768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25824-1024-4D6D-9E5B-7F401581970C}">
      <dsp:nvSpPr>
        <dsp:cNvPr id="0" name=""/>
        <dsp:cNvSpPr/>
      </dsp:nvSpPr>
      <dsp:spPr>
        <a:xfrm>
          <a:off x="6645581" y="1156593"/>
          <a:ext cx="2456244" cy="13663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</a:t>
          </a:r>
          <a:r>
            <a:rPr lang="en-US" sz="2700" kern="1200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articipat</a:t>
          </a:r>
          <a:r>
            <a:rPr lang="pl-PL" sz="27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es</a:t>
          </a:r>
          <a:r>
            <a:rPr lang="en-US" sz="27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in inflammation and carcinogenesis </a:t>
          </a:r>
          <a:endParaRPr lang="pl-PL" sz="2700" kern="1200" dirty="0"/>
        </a:p>
      </dsp:txBody>
      <dsp:txXfrm>
        <a:off x="6712280" y="1223292"/>
        <a:ext cx="2322846" cy="1232931"/>
      </dsp:txXfrm>
    </dsp:sp>
    <dsp:sp modelId="{5D789A1D-6906-4341-A64A-B01595488B25}">
      <dsp:nvSpPr>
        <dsp:cNvPr id="0" name=""/>
        <dsp:cNvSpPr/>
      </dsp:nvSpPr>
      <dsp:spPr>
        <a:xfrm rot="2705458">
          <a:off x="5944939" y="2761567"/>
          <a:ext cx="1579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99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B0799-CD46-49CF-9162-70C0E0F05970}">
      <dsp:nvSpPr>
        <dsp:cNvPr id="0" name=""/>
        <dsp:cNvSpPr/>
      </dsp:nvSpPr>
      <dsp:spPr>
        <a:xfrm>
          <a:off x="5609703" y="2817517"/>
          <a:ext cx="2211106" cy="12751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</a:t>
          </a:r>
          <a:r>
            <a:rPr lang="en-US" sz="1900" kern="1200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nfluences</a:t>
          </a:r>
          <a:r>
            <a:rPr lang="en-US" sz="19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migration and proliferation of cells of the immune system</a:t>
          </a:r>
          <a:endParaRPr lang="pl-PL" sz="1900" kern="1200" dirty="0"/>
        </a:p>
      </dsp:txBody>
      <dsp:txXfrm>
        <a:off x="5671950" y="2879764"/>
        <a:ext cx="2086612" cy="1150639"/>
      </dsp:txXfrm>
    </dsp:sp>
    <dsp:sp modelId="{E73E0662-C2CA-4BB2-B66F-6D60E800A748}">
      <dsp:nvSpPr>
        <dsp:cNvPr id="0" name=""/>
        <dsp:cNvSpPr/>
      </dsp:nvSpPr>
      <dsp:spPr>
        <a:xfrm rot="8838036">
          <a:off x="4159296" y="2620239"/>
          <a:ext cx="5490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904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04E34-5BDB-4355-833C-29C71E37CDCA}">
      <dsp:nvSpPr>
        <dsp:cNvPr id="0" name=""/>
        <dsp:cNvSpPr/>
      </dsp:nvSpPr>
      <dsp:spPr>
        <a:xfrm>
          <a:off x="2032664" y="2750030"/>
          <a:ext cx="2170139" cy="1430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</a:t>
          </a:r>
          <a:r>
            <a:rPr lang="en-US" sz="2200" kern="1200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egulates</a:t>
          </a:r>
          <a:r>
            <a:rPr lang="en-US" sz="22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apoptosis and stimulates tissue regeneration</a:t>
          </a:r>
          <a:endParaRPr lang="pl-PL" sz="2200" kern="1200" dirty="0"/>
        </a:p>
      </dsp:txBody>
      <dsp:txXfrm>
        <a:off x="2102481" y="2819847"/>
        <a:ext cx="2030505" cy="1290569"/>
      </dsp:txXfrm>
    </dsp:sp>
    <dsp:sp modelId="{4DE02339-F557-4975-966C-6A3FB3069923}">
      <dsp:nvSpPr>
        <dsp:cNvPr id="0" name=""/>
        <dsp:cNvSpPr/>
      </dsp:nvSpPr>
      <dsp:spPr>
        <a:xfrm rot="11592589">
          <a:off x="4210990" y="1847158"/>
          <a:ext cx="45992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992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1C7B4-9DC5-4375-9087-8EC89B75B6B9}">
      <dsp:nvSpPr>
        <dsp:cNvPr id="0" name=""/>
        <dsp:cNvSpPr/>
      </dsp:nvSpPr>
      <dsp:spPr>
        <a:xfrm>
          <a:off x="1627722" y="838813"/>
          <a:ext cx="2589353" cy="13037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</a:t>
          </a:r>
          <a:r>
            <a:rPr lang="en-US" sz="2400" kern="1200" dirty="0" err="1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aintains</a:t>
          </a:r>
          <a:r>
            <a:rPr lang="en-US" sz="2400" kern="120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the integrity of the intestinal membrane</a:t>
          </a:r>
          <a:endParaRPr lang="pl-PL" sz="2400" kern="1200" dirty="0"/>
        </a:p>
      </dsp:txBody>
      <dsp:txXfrm>
        <a:off x="1691368" y="902459"/>
        <a:ext cx="2462061" cy="1176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ED9A-8B7B-044E-B683-B7F11D326AEA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E318D-C584-634C-B710-18CEEE6D2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5E318D-C584-634C-B710-18CEEE6D24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9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D9AF-FD25-2C72-7C68-0A06D6E48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FF973-D2C8-0F43-AD67-8866B3394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810F-766A-F956-ACAA-243A8A1A6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6A759-61DB-F38C-0AB8-55D7AD4B0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7227A-0365-3554-81E0-80DF71D0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5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34B5-8803-6959-4A5A-5AD18B232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700B8-F402-EE94-0DF8-722489433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C8A1-778B-8403-8189-5F1CC2C67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553B-2666-5A3A-C5FC-3425814D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C3F6D-F0D8-5BE9-8BA5-80CF3A9B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5AF4C5-25BE-496F-8952-12A55C360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75518-8603-4B7A-AD4D-74DD35748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C756E-631D-88C2-3147-2E2F2639D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EF93D-39A6-9089-936C-CF485CE1B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9C8B9-158B-9445-CBD4-BEAC84CE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FD196-2328-1BD4-2120-1E9D76F8E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817D-66CB-2DA8-59A9-9FCD1492C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73FD-ADAA-E3F7-F160-F8A8785A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38751-DB03-5ECF-964F-2C25A701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5716A-E8E9-CBC2-8B8D-4137004C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8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FF8B7-C416-3282-14AB-91DAF2C8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030E8-D2ED-3AC1-30FD-D5CB6A142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F8059-324E-BF8B-DC74-BDA1A2D6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B28EE-2973-1080-27CE-03FE01B8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63E8-6945-453A-9C30-B3D87FBC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4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F6F3-D592-0881-4280-E77C7EB74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9FCB-B415-0731-AFDD-07EB26EBC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C04BD-B315-D07E-17FA-50BA9EFB2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E46C2-D4D3-89D5-F67B-EBBC0B7A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5894B-3D1E-F8C2-967F-6D6A7491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13C58-D35C-F175-3224-85580299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9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D338D-D8D4-AC8B-F34A-A98696438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460AD-C646-71F6-FE82-103194702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F6D7F-DCC7-73B2-82ED-FF06BCFF2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3AED8-CFE1-2AC0-2C3B-D400923C3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4BBBA-64E9-26A6-6F24-76C70B791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B797C8-DC3F-6AE6-AF54-05CB2EE92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3B759-ED4A-6257-A647-FE03CDC5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F376C-6DB5-E5F7-C662-8C1B0A17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7FE45-4F2E-C2AE-E29F-D89244DDA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3A6B8-FFC6-50C0-9A43-4B5FD33D5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EAE9A-6255-012B-8613-CD203184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89A99-E69E-FE04-4944-62DF58F2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4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F195D-39F7-5E01-4E6D-4C9CAB97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CCBDB-106B-FB27-6C36-E49059450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88EDC-FB2F-5678-D377-48300F2B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9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151B-A6F4-E807-7C53-9A42A5A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FC8DC-108C-FC1E-A2C8-E4803AEC4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DC3BC-6F6D-F70D-0444-3D7D308BA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F705F-B66A-793B-8EF3-F9D8BDA83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18C5C-8A24-791B-F52C-0A35CB000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618AC-51CE-8087-C6B0-19EF61323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2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361-F932-BE5C-2561-A0562595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B9FA4-1099-E28C-0A21-9BE6DAEA01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CE442-B990-E992-EA0C-A830ADF33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FD02C-AB1A-1BB3-A78B-D03CA0422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24C83-DFA9-71C2-5978-78E4CAB2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BCDDA-FD19-B871-18D2-0DCF9E05F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9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E8384-DCBA-7433-48A1-0529EEBE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D2B47-C118-6978-CA81-884AF0821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0FC48-9E47-B2CC-281B-A52FECE52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FD620-C955-A444-91A8-72802D8A750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45F20-ABA9-D0DA-01F3-6FC5F0829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E5309-7956-AD25-DF67-B92567E3C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E949B-97D7-7D4D-AD04-8887E90D7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D4DB-0755-9B60-6CD7-763F56DE1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Cathelicidin</a:t>
            </a:r>
            <a:r>
              <a:rPr lang="en-US" dirty="0"/>
              <a:t> LL-37 and its derivatives in therapy of colorectal cancer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30675-0509-7189-2F92-5D790E48D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PhD candidate: Jakub </a:t>
            </a:r>
            <a:r>
              <a:rPr lang="en-US" dirty="0" err="1"/>
              <a:t>Włodarczyk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Supervisor: Prof. </a:t>
            </a:r>
            <a:r>
              <a:rPr lang="en-US" dirty="0" err="1"/>
              <a:t>dr</a:t>
            </a:r>
            <a:r>
              <a:rPr lang="en-US" dirty="0"/>
              <a:t> hab. n. med. Jakub </a:t>
            </a:r>
            <a:r>
              <a:rPr lang="en-US" dirty="0" err="1"/>
              <a:t>Fichna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0925A89-BBAE-A7C7-019B-B8A4CF81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45BC328E-5D2D-DFC5-BB15-658DDCCF88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-15187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02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 – </a:t>
            </a:r>
            <a:r>
              <a:rPr lang="en-US" i="1" dirty="0"/>
              <a:t>in vivo </a:t>
            </a:r>
            <a:r>
              <a:rPr lang="en-US" dirty="0"/>
              <a:t>and </a:t>
            </a:r>
            <a:r>
              <a:rPr lang="en-US" i="1" dirty="0"/>
              <a:t>in vitro </a:t>
            </a:r>
            <a:r>
              <a:rPr lang="en-US" dirty="0"/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en-US" dirty="0"/>
              <a:t>Synthesis of compounds (KR-12 peptide and its derivatives modified with short-chain fatty acids):</a:t>
            </a:r>
          </a:p>
          <a:p>
            <a:pPr lvl="1"/>
            <a:r>
              <a:rPr lang="en-US" dirty="0"/>
              <a:t>acetic acid, </a:t>
            </a:r>
          </a:p>
          <a:p>
            <a:pPr lvl="1"/>
            <a:r>
              <a:rPr lang="en-US" dirty="0"/>
              <a:t>propionic acid,</a:t>
            </a:r>
          </a:p>
          <a:p>
            <a:pPr lvl="1"/>
            <a:r>
              <a:rPr lang="en-US" dirty="0"/>
              <a:t>butyric acid.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534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 –</a:t>
            </a:r>
            <a:r>
              <a:rPr lang="pl-PL" dirty="0"/>
              <a:t> </a:t>
            </a:r>
            <a:r>
              <a:rPr lang="en-US" i="1" dirty="0"/>
              <a:t>in vitro </a:t>
            </a:r>
            <a:r>
              <a:rPr lang="en-US" dirty="0"/>
              <a:t>and </a:t>
            </a:r>
            <a:r>
              <a:rPr lang="en-US" i="1" dirty="0"/>
              <a:t>in vivo </a:t>
            </a:r>
            <a:r>
              <a:rPr lang="en-US" dirty="0"/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4375"/>
            <a:ext cx="10515600" cy="4351338"/>
          </a:xfrm>
        </p:spPr>
        <p:txBody>
          <a:bodyPr/>
          <a:lstStyle/>
          <a:p>
            <a:r>
              <a:rPr lang="en-US" dirty="0"/>
              <a:t>Assessment of the influence of tested compounds on viability of colorectal cancer and normal colon epithelium cell lines.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iekt 11">
            <a:extLst>
              <a:ext uri="{FF2B5EF4-FFF2-40B4-BE49-F238E27FC236}">
                <a16:creationId xmlns:a16="http://schemas.microsoft.com/office/drawing/2014/main" id="{A691AEB8-E283-B771-8F41-A39E7D47B8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595122"/>
              </p:ext>
            </p:extLst>
          </p:nvPr>
        </p:nvGraphicFramePr>
        <p:xfrm>
          <a:off x="-1" y="2623562"/>
          <a:ext cx="5987441" cy="416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8" r:id="rId5" imgW="7043534" imgH="4160860" progId="Prism8.Document">
                  <p:embed/>
                </p:oleObj>
              </mc:Choice>
              <mc:Fallback>
                <p:oleObj name="Prism 8" r:id="rId5" imgW="7043534" imgH="4160860" progId="Prism8.Document">
                  <p:embed/>
                  <p:pic>
                    <p:nvPicPr>
                      <p:cNvPr id="4" name="Obiekt 11">
                        <a:extLst>
                          <a:ext uri="{FF2B5EF4-FFF2-40B4-BE49-F238E27FC236}">
                            <a16:creationId xmlns:a16="http://schemas.microsoft.com/office/drawing/2014/main" id="{8DF54891-AAB5-94F8-E83A-873129A6D3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" y="2623562"/>
                        <a:ext cx="5987441" cy="4160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iekt 14">
            <a:extLst>
              <a:ext uri="{FF2B5EF4-FFF2-40B4-BE49-F238E27FC236}">
                <a16:creationId xmlns:a16="http://schemas.microsoft.com/office/drawing/2014/main" id="{C0AB83F7-04D6-297C-95D4-0B75395F02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57534"/>
              </p:ext>
            </p:extLst>
          </p:nvPr>
        </p:nvGraphicFramePr>
        <p:xfrm>
          <a:off x="5753733" y="2815106"/>
          <a:ext cx="6630444" cy="389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ism 8" r:id="rId7" imgW="7055779" imgH="3893985" progId="Prism8.Document">
                  <p:embed/>
                </p:oleObj>
              </mc:Choice>
              <mc:Fallback>
                <p:oleObj name="Prism 8" r:id="rId7" imgW="7055779" imgH="3893985" progId="Prism8.Document">
                  <p:embed/>
                  <p:pic>
                    <p:nvPicPr>
                      <p:cNvPr id="14" name="Obiekt 14">
                        <a:extLst>
                          <a:ext uri="{FF2B5EF4-FFF2-40B4-BE49-F238E27FC236}">
                            <a16:creationId xmlns:a16="http://schemas.microsoft.com/office/drawing/2014/main" id="{29E802B7-14B4-ED70-CB24-875328D3CF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3733" y="2815106"/>
                        <a:ext cx="6630444" cy="3894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89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 – </a:t>
            </a:r>
            <a:r>
              <a:rPr lang="en-US" i="1" dirty="0"/>
              <a:t>in vivo </a:t>
            </a:r>
            <a:r>
              <a:rPr lang="en-US" dirty="0"/>
              <a:t>and </a:t>
            </a:r>
            <a:r>
              <a:rPr lang="en-US" i="1" dirty="0"/>
              <a:t>in vitro </a:t>
            </a:r>
            <a:r>
              <a:rPr lang="en-US" dirty="0"/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19" y="2408010"/>
            <a:ext cx="3389508" cy="4351338"/>
          </a:xfrm>
        </p:spPr>
        <p:txBody>
          <a:bodyPr/>
          <a:lstStyle/>
          <a:p>
            <a:r>
              <a:rPr lang="en-US" dirty="0"/>
              <a:t>Evaluation of the action of selected compounds in </a:t>
            </a:r>
            <a:r>
              <a:rPr lang="pl-PL" dirty="0"/>
              <a:t>the</a:t>
            </a:r>
            <a:r>
              <a:rPr lang="en-US" dirty="0"/>
              <a:t> mouse model of colorectal cancer.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75025F-FE24-601A-F382-FD2126DDB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0489" y="2298630"/>
            <a:ext cx="2726672" cy="43570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CFDEF2-87BC-86D3-7F08-561E66FA1E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3673" y="2183040"/>
            <a:ext cx="2355589" cy="44783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EB95D19-E1D2-6419-AD17-D2EA0B6270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2623" y="2308382"/>
            <a:ext cx="2355588" cy="445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5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 – </a:t>
            </a:r>
            <a:r>
              <a:rPr lang="en-US" i="1" dirty="0"/>
              <a:t>in vivo </a:t>
            </a:r>
            <a:r>
              <a:rPr lang="en-US" dirty="0"/>
              <a:t>and </a:t>
            </a:r>
            <a:r>
              <a:rPr lang="en-US" i="1" dirty="0"/>
              <a:t>in vitro </a:t>
            </a:r>
            <a:r>
              <a:rPr lang="en-US" dirty="0"/>
              <a:t>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141"/>
            <a:ext cx="10515600" cy="4351338"/>
          </a:xfrm>
        </p:spPr>
        <p:txBody>
          <a:bodyPr/>
          <a:lstStyle/>
          <a:p>
            <a:r>
              <a:rPr lang="en-US" dirty="0"/>
              <a:t>Molecular analysis of the material obtained from the animal model.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A9293D-47F0-A1FB-7E04-0548B0742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3052" y="2154020"/>
            <a:ext cx="8585895" cy="469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1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644"/>
            <a:ext cx="10515600" cy="4826870"/>
          </a:xfrm>
        </p:spPr>
        <p:txBody>
          <a:bodyPr>
            <a:normAutofit fontScale="92500"/>
          </a:bodyPr>
          <a:lstStyle/>
          <a:p>
            <a:r>
              <a:rPr lang="en-US" dirty="0"/>
              <a:t>KR-12 and KR-12 modified with propionic acid most significantly decreased the viability of cancer cells, while at the same time they were not cytotoxic to normal cells. </a:t>
            </a:r>
          </a:p>
          <a:p>
            <a:r>
              <a:rPr lang="en-US" dirty="0"/>
              <a:t>In a mouse model of AOM/DSS-induced colorectal cancer, the beneficial effect of the tested peptides was expressed by:</a:t>
            </a:r>
          </a:p>
          <a:p>
            <a:pPr lvl="1"/>
            <a:r>
              <a:rPr lang="en-US" dirty="0"/>
              <a:t>smaller macroscopic tumor lesions,</a:t>
            </a:r>
          </a:p>
          <a:p>
            <a:pPr lvl="1"/>
            <a:r>
              <a:rPr lang="en-US" dirty="0"/>
              <a:t>smaller number of tumors,</a:t>
            </a:r>
          </a:p>
          <a:p>
            <a:pPr lvl="1"/>
            <a:r>
              <a:rPr lang="en-US" dirty="0"/>
              <a:t>decrease in the analyzed pro-inflammatory cytokines.</a:t>
            </a:r>
          </a:p>
          <a:p>
            <a:r>
              <a:rPr lang="en-US" dirty="0"/>
              <a:t>In human material, </a:t>
            </a:r>
            <a:r>
              <a:rPr lang="en-US" dirty="0" err="1"/>
              <a:t>cathelicidin</a:t>
            </a:r>
            <a:r>
              <a:rPr lang="en-US" dirty="0"/>
              <a:t> LL-37 expression is significantly elevated in colorectal cancer tissues compared to healthy intestinal epithelium. </a:t>
            </a:r>
          </a:p>
          <a:p>
            <a:r>
              <a:rPr lang="en-US" dirty="0"/>
              <a:t>Potential receptors involved in the </a:t>
            </a:r>
            <a:r>
              <a:rPr lang="en-US" dirty="0" err="1"/>
              <a:t>cathelicidin</a:t>
            </a:r>
            <a:r>
              <a:rPr lang="en-US" dirty="0"/>
              <a:t> mechanism are TLR3 and FPR-2.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55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During my 4-year PhD program at International Doctoral School:</a:t>
            </a:r>
          </a:p>
          <a:p>
            <a:r>
              <a:rPr lang="en-US" dirty="0"/>
              <a:t>Author or co-author of 29 publications</a:t>
            </a:r>
          </a:p>
          <a:p>
            <a:r>
              <a:rPr lang="en-US" dirty="0"/>
              <a:t>Kosciuszko Foundation Scholarship awardee</a:t>
            </a:r>
          </a:p>
          <a:p>
            <a:pPr lvl="1"/>
            <a:r>
              <a:rPr lang="en-US" dirty="0"/>
              <a:t>4-months internship at Johns Hopkins University </a:t>
            </a:r>
          </a:p>
          <a:p>
            <a:r>
              <a:rPr lang="en-US" dirty="0"/>
              <a:t>Co-author of </a:t>
            </a:r>
            <a:r>
              <a:rPr lang="pl-PL" dirty="0"/>
              <a:t>a </a:t>
            </a:r>
            <a:r>
              <a:rPr lang="en-US" dirty="0"/>
              <a:t>patent submitted in USA</a:t>
            </a:r>
          </a:p>
          <a:p>
            <a:r>
              <a:rPr lang="en-US" dirty="0"/>
              <a:t>4 international and 5 national conferences presentations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Impact factor gathered during PhD program -&gt; 109.377 </a:t>
            </a:r>
          </a:p>
          <a:p>
            <a:pPr lvl="1"/>
            <a:r>
              <a:rPr lang="en-US" dirty="0"/>
              <a:t>151.423 including supplements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31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en-US" dirty="0"/>
              <a:t>Introduction </a:t>
            </a:r>
          </a:p>
          <a:p>
            <a:pPr lvl="1"/>
            <a:r>
              <a:rPr lang="en-US" dirty="0"/>
              <a:t>Colorectal cancer</a:t>
            </a:r>
          </a:p>
          <a:p>
            <a:pPr lvl="1"/>
            <a:r>
              <a:rPr lang="en-US" dirty="0" err="1"/>
              <a:t>Cathelicidin</a:t>
            </a:r>
            <a:r>
              <a:rPr lang="en-US" dirty="0"/>
              <a:t> LL-37</a:t>
            </a:r>
          </a:p>
          <a:p>
            <a:pPr lvl="1"/>
            <a:r>
              <a:rPr lang="en-US" dirty="0"/>
              <a:t>Short chain fatty acids</a:t>
            </a:r>
          </a:p>
          <a:p>
            <a:r>
              <a:rPr lang="en-US" dirty="0"/>
              <a:t>Aim of study</a:t>
            </a:r>
          </a:p>
          <a:p>
            <a:r>
              <a:rPr lang="en-US" dirty="0"/>
              <a:t>Results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Achievements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18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Colorectal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en-US" dirty="0"/>
              <a:t>Lifetime probability</a:t>
            </a:r>
          </a:p>
          <a:p>
            <a:pPr lvl="1"/>
            <a:r>
              <a:rPr lang="en-US" dirty="0"/>
              <a:t>Female: 1 in 25</a:t>
            </a:r>
          </a:p>
          <a:p>
            <a:pPr lvl="1"/>
            <a:r>
              <a:rPr lang="en-US" dirty="0"/>
              <a:t>Male: 1 in 23</a:t>
            </a:r>
          </a:p>
          <a:p>
            <a:r>
              <a:rPr lang="en-US" dirty="0"/>
              <a:t>Increasing rate of incidence in individuals younger than 55 years old</a:t>
            </a:r>
          </a:p>
          <a:p>
            <a:r>
              <a:rPr lang="en-US" dirty="0"/>
              <a:t>5-year survival rate - 64%</a:t>
            </a:r>
          </a:p>
          <a:p>
            <a:pPr lvl="1"/>
            <a:r>
              <a:rPr lang="en-US" dirty="0"/>
              <a:t>14% for distant-stage disease</a:t>
            </a:r>
          </a:p>
          <a:p>
            <a:pPr lvl="1"/>
            <a:r>
              <a:rPr lang="en-US" dirty="0"/>
              <a:t>91% for localized disease</a:t>
            </a:r>
          </a:p>
          <a:p>
            <a:pPr lvl="2"/>
            <a:r>
              <a:rPr lang="en-US" dirty="0"/>
              <a:t>Only 1 in 3 new cases is localized</a:t>
            </a:r>
          </a:p>
          <a:p>
            <a:endParaRPr lang="en-US" dirty="0"/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9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 err="1"/>
              <a:t>Cathelicidin</a:t>
            </a:r>
            <a:r>
              <a:rPr lang="en-US" dirty="0"/>
              <a:t> LL-37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875F67E-9969-AC59-64EE-5629C3AC8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72756"/>
              </p:ext>
            </p:extLst>
          </p:nvPr>
        </p:nvGraphicFramePr>
        <p:xfrm>
          <a:off x="838200" y="222885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5656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Short chain fatty acids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3684373" cy="4351338"/>
          </a:xfrm>
        </p:spPr>
        <p:txBody>
          <a:bodyPr/>
          <a:lstStyle/>
          <a:p>
            <a:r>
              <a:rPr lang="en-US" dirty="0"/>
              <a:t>Pleiotropic effects</a:t>
            </a:r>
          </a:p>
          <a:p>
            <a:r>
              <a:rPr lang="en-US" dirty="0"/>
              <a:t>Suggested to have beneficial functions in patients with colorectal cancer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5F9F108-0590-4DCD-DAFF-12391D23DC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8"/>
          <a:stretch/>
        </p:blipFill>
        <p:spPr bwMode="auto">
          <a:xfrm>
            <a:off x="4734932" y="1738725"/>
            <a:ext cx="7457068" cy="504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875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Aim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pl-PL" dirty="0"/>
              <a:t>T</a:t>
            </a:r>
            <a:r>
              <a:rPr lang="en-US" dirty="0"/>
              <a:t>o specify the mechanism of action of LL-37 in the tissue of normal colorectal epithelium and colorectal cancer, and its dependency on vitamin D.</a:t>
            </a:r>
          </a:p>
          <a:p>
            <a:r>
              <a:rPr lang="en-US" dirty="0"/>
              <a:t>To understand the mechanism of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of</a:t>
            </a:r>
            <a:r>
              <a:rPr lang="en-US" dirty="0"/>
              <a:t> the antimicrobial peptide LL37 and to try to use its derivatives as a new, potential anticancer therapy. </a:t>
            </a:r>
          </a:p>
          <a:p>
            <a:endParaRPr lang="en-US" dirty="0"/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en-US" dirty="0"/>
              <a:t>25 patients underwent colorectal resection due to CRC </a:t>
            </a:r>
          </a:p>
          <a:p>
            <a:pPr lvl="1"/>
            <a:r>
              <a:rPr lang="en-US" dirty="0"/>
              <a:t>25 samples from cancer tissue</a:t>
            </a:r>
          </a:p>
          <a:p>
            <a:pPr lvl="1"/>
            <a:r>
              <a:rPr lang="en-US" dirty="0"/>
              <a:t>25 samples from healthy intestinal mucosa from surgical margins</a:t>
            </a:r>
          </a:p>
          <a:p>
            <a:endParaRPr lang="en-US" dirty="0"/>
          </a:p>
          <a:p>
            <a:r>
              <a:rPr lang="en-US" dirty="0"/>
              <a:t>mRNA LL-37 expression present in 100% of samples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913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5" y="731913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574" y="5260509"/>
            <a:ext cx="11436262" cy="1491020"/>
          </a:xfrm>
        </p:spPr>
        <p:txBody>
          <a:bodyPr>
            <a:normAutofit/>
          </a:bodyPr>
          <a:lstStyle/>
          <a:p>
            <a:r>
              <a:rPr lang="en-US" sz="2400" dirty="0"/>
              <a:t>4-fold increase of LL-37 expression level compared with healthy intestinal mucosa </a:t>
            </a:r>
          </a:p>
          <a:p>
            <a:r>
              <a:rPr lang="en-US" sz="2400" dirty="0"/>
              <a:t>Expression of LL-37 was significantly higher in stage III(AJCC), when compared to stage I. </a:t>
            </a:r>
          </a:p>
          <a:p>
            <a:r>
              <a:rPr lang="en-US" sz="2400" dirty="0"/>
              <a:t>In patients with nodal metastases a 3.5-fold increase in LL-37 expression in cancer tissue 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16B7E6-1DF3-F1D3-A0C2-62E784376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8904" y="1228192"/>
            <a:ext cx="2638059" cy="41653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03B53E-3166-5BA3-D86D-FEC10A859E4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3553"/>
          <a:stretch/>
        </p:blipFill>
        <p:spPr>
          <a:xfrm>
            <a:off x="4770026" y="813329"/>
            <a:ext cx="6596021" cy="403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72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DD5-941D-4A1A-AE3E-F3DB666F9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57"/>
            <a:ext cx="10515600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B7D4-9F7C-A303-1CD9-DA6EF1E6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9176"/>
            <a:ext cx="10515600" cy="4351338"/>
          </a:xfrm>
        </p:spPr>
        <p:txBody>
          <a:bodyPr/>
          <a:lstStyle/>
          <a:p>
            <a:r>
              <a:rPr lang="en-US" dirty="0"/>
              <a:t>Molecular analysis of potential receptors involved in </a:t>
            </a:r>
            <a:r>
              <a:rPr lang="en-US" dirty="0" err="1"/>
              <a:t>cathelicidin</a:t>
            </a:r>
            <a:r>
              <a:rPr lang="en-US" dirty="0"/>
              <a:t> LL-37 mechanism pathways revealed:</a:t>
            </a:r>
          </a:p>
          <a:p>
            <a:pPr lvl="1"/>
            <a:r>
              <a:rPr lang="en-US" dirty="0"/>
              <a:t>significantly reduced expression of TLR3 in the tumor tissue compared to tissue from the healthy margin,</a:t>
            </a:r>
          </a:p>
          <a:p>
            <a:pPr lvl="1"/>
            <a:r>
              <a:rPr lang="en-US" dirty="0"/>
              <a:t>significantly increased expression of FPR-2 was observed in the tumor tissue compared to tissue from the healthy margin,</a:t>
            </a:r>
          </a:p>
          <a:p>
            <a:pPr lvl="1"/>
            <a:r>
              <a:rPr lang="en-US" dirty="0"/>
              <a:t>no differences were observed in the expression of vitamin D receptor, </a:t>
            </a:r>
            <a:r>
              <a:rPr lang="en-US" dirty="0" err="1"/>
              <a:t>MgrX</a:t>
            </a:r>
            <a:r>
              <a:rPr lang="en-US" dirty="0"/>
              <a:t>, TLR 4 and CxCr2.</a:t>
            </a:r>
          </a:p>
        </p:txBody>
      </p:sp>
      <p:pic>
        <p:nvPicPr>
          <p:cNvPr id="4" name="Picture 4" descr="Diamentowe Granty przyznane - Ministerstwo Nauki i Szkolnictwa Wyższego -  Portal Gov.pl">
            <a:extLst>
              <a:ext uri="{FF2B5EF4-FFF2-40B4-BE49-F238E27FC236}">
                <a16:creationId xmlns:a16="http://schemas.microsoft.com/office/drawing/2014/main" id="{C228CD50-78C4-E51A-7F13-8252B159A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1" t="16927" r="10180" b="29561"/>
          <a:stretch/>
        </p:blipFill>
        <p:spPr bwMode="auto">
          <a:xfrm>
            <a:off x="0" y="0"/>
            <a:ext cx="3757808" cy="110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00250707-909B-FACA-6BB0-3F6218A6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91" y="0"/>
            <a:ext cx="4977007" cy="127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5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610</Words>
  <Application>Microsoft Office PowerPoint</Application>
  <PresentationFormat>Panoramiczny</PresentationFormat>
  <Paragraphs>80</Paragraphs>
  <Slides>15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Office Theme</vt:lpstr>
      <vt:lpstr>Prism 8</vt:lpstr>
      <vt:lpstr>Cathelicidin LL-37 and its derivatives in therapy of colorectal cancer </vt:lpstr>
      <vt:lpstr>Presentation outline</vt:lpstr>
      <vt:lpstr>Colorectal cancer</vt:lpstr>
      <vt:lpstr>Cathelicidin LL-37</vt:lpstr>
      <vt:lpstr>Short chain fatty acids</vt:lpstr>
      <vt:lpstr>Aim of the study</vt:lpstr>
      <vt:lpstr>Results</vt:lpstr>
      <vt:lpstr>Results</vt:lpstr>
      <vt:lpstr>Results</vt:lpstr>
      <vt:lpstr>Results – in vivo and in vitro studies</vt:lpstr>
      <vt:lpstr>Results – in vitro and in vivo studies</vt:lpstr>
      <vt:lpstr>Results – in vivo and in vitro studies</vt:lpstr>
      <vt:lpstr>Results – in vivo and in vitro studies</vt:lpstr>
      <vt:lpstr>Conclusions</vt:lpstr>
      <vt:lpstr>Achievements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Cathelicidin LL-37 and its derivatives in therapy of colorectal cancer</dc:title>
  <dc:creator>Jakub Włodarczyk</dc:creator>
  <cp:lastModifiedBy>Aleksandra Czekalska</cp:lastModifiedBy>
  <cp:revision>10</cp:revision>
  <dcterms:created xsi:type="dcterms:W3CDTF">2024-04-26T04:15:05Z</dcterms:created>
  <dcterms:modified xsi:type="dcterms:W3CDTF">2024-04-30T06:42:20Z</dcterms:modified>
</cp:coreProperties>
</file>