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14" r:id="rId4"/>
    <p:sldId id="315" r:id="rId5"/>
    <p:sldId id="296" r:id="rId6"/>
    <p:sldId id="297" r:id="rId7"/>
    <p:sldId id="332" r:id="rId8"/>
    <p:sldId id="328" r:id="rId9"/>
    <p:sldId id="316" r:id="rId10"/>
    <p:sldId id="317" r:id="rId11"/>
    <p:sldId id="324" r:id="rId12"/>
    <p:sldId id="323" r:id="rId13"/>
    <p:sldId id="303" r:id="rId14"/>
    <p:sldId id="330" r:id="rId15"/>
    <p:sldId id="308" r:id="rId16"/>
    <p:sldId id="329" r:id="rId17"/>
    <p:sldId id="304" r:id="rId18"/>
    <p:sldId id="325" r:id="rId19"/>
    <p:sldId id="331" r:id="rId20"/>
    <p:sldId id="306" r:id="rId21"/>
    <p:sldId id="334" r:id="rId22"/>
    <p:sldId id="333" r:id="rId23"/>
    <p:sldId id="307" r:id="rId24"/>
    <p:sldId id="337" r:id="rId25"/>
    <p:sldId id="339" r:id="rId26"/>
    <p:sldId id="312" r:id="rId27"/>
    <p:sldId id="299" r:id="rId28"/>
  </p:sldIdLst>
  <p:sldSz cx="12192000" cy="6858000"/>
  <p:notesSz cx="6858000" cy="9144000"/>
  <p:embeddedFontLst>
    <p:embeddedFont>
      <p:font typeface="맑은 고딕" panose="020B0503020000020004" pitchFamily="34" charset="-127"/>
      <p:regular r:id="rId31"/>
      <p:bold r:id="rId32"/>
    </p:embeddedFont>
    <p:embeddedFont>
      <p:font typeface="Barlow" panose="00000500000000000000" pitchFamily="2" charset="-18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F0FF"/>
    <a:srgbClr val="9399E1"/>
    <a:srgbClr val="F75BA2"/>
    <a:srgbClr val="4EEDFF"/>
    <a:srgbClr val="FFFFFF"/>
    <a:srgbClr val="FFD8E8"/>
    <a:srgbClr val="34EBFF"/>
    <a:srgbClr val="A1FB8E"/>
    <a:srgbClr val="A78DD5"/>
    <a:srgbClr val="FF5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63020" autoAdjust="0"/>
  </p:normalViewPr>
  <p:slideViewPr>
    <p:cSldViewPr snapToGrid="0">
      <p:cViewPr varScale="1">
        <p:scale>
          <a:sx n="47" d="100"/>
          <a:sy n="47" d="100"/>
        </p:scale>
        <p:origin x="17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9603838582677E-2"/>
          <c:y val="0.1149258664538714"/>
          <c:w val="0.93635396161417328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Variant not identified</c:v>
                </c:pt>
              </c:strCache>
            </c:strRef>
          </c:tx>
          <c:spPr>
            <a:solidFill>
              <a:srgbClr val="4EEDFF"/>
            </a:solidFill>
            <a:ln>
              <a:solidFill>
                <a:srgbClr val="68F0FF"/>
              </a:solidFill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Positive family history</c:v>
                </c:pt>
                <c:pt idx="1">
                  <c:v>Comorbidities</c:v>
                </c:pt>
                <c:pt idx="2">
                  <c:v>Specific subtype</c:v>
                </c:pt>
                <c:pt idx="3">
                  <c:v>Multiple malignancies</c:v>
                </c:pt>
                <c:pt idx="4">
                  <c:v>Excessive toxicity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7-4466-8560-57992C40530A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DNA repair genes aberrations</c:v>
                </c:pt>
              </c:strCache>
            </c:strRef>
          </c:tx>
          <c:spPr>
            <a:solidFill>
              <a:srgbClr val="9399E1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Positive family history</c:v>
                </c:pt>
                <c:pt idx="1">
                  <c:v>Comorbidities</c:v>
                </c:pt>
                <c:pt idx="2">
                  <c:v>Specific subtype</c:v>
                </c:pt>
                <c:pt idx="3">
                  <c:v>Multiple malignancies</c:v>
                </c:pt>
                <c:pt idx="4">
                  <c:v>Excessive toxicity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07-4466-8560-57992C40530A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Other genes aberrations</c:v>
                </c:pt>
              </c:strCache>
            </c:strRef>
          </c:tx>
          <c:spPr>
            <a:solidFill>
              <a:srgbClr val="F75BA2"/>
            </a:solidFill>
            <a:ln>
              <a:noFill/>
            </a:ln>
            <a:effectLst/>
          </c:spPr>
          <c:invertIfNegative val="0"/>
          <c:cat>
            <c:strRef>
              <c:f>Arkusz1!$A$2:$A$6</c:f>
              <c:strCache>
                <c:ptCount val="5"/>
                <c:pt idx="0">
                  <c:v>Positive family history</c:v>
                </c:pt>
                <c:pt idx="1">
                  <c:v>Comorbidities</c:v>
                </c:pt>
                <c:pt idx="2">
                  <c:v>Specific subtype</c:v>
                </c:pt>
                <c:pt idx="3">
                  <c:v>Multiple malignancies</c:v>
                </c:pt>
                <c:pt idx="4">
                  <c:v>Excessive toxicity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07-4466-8560-57992C405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8057871"/>
        <c:axId val="818057391"/>
      </c:barChart>
      <c:catAx>
        <c:axId val="81805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818057391"/>
        <c:crosses val="autoZero"/>
        <c:auto val="1"/>
        <c:lblAlgn val="ctr"/>
        <c:lblOffset val="100"/>
        <c:noMultiLvlLbl val="0"/>
      </c:catAx>
      <c:valAx>
        <c:axId val="81805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pl-PL"/>
          </a:p>
        </c:txPr>
        <c:crossAx val="81805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FA96B6A-F9BD-43F2-BB3D-EB3E537E1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6D2C00F-3970-447B-BA80-29CAEF77F1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4AC9-78A1-40AB-96D5-7A22FC3A272D}" type="datetimeFigureOut">
              <a:rPr lang="ko-KR" altLang="en-US" smtClean="0"/>
              <a:t>2024-06-06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C239F32-0985-499C-B70B-8633610717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688159-C4B8-4392-8840-593620BA14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2BA33-D29A-4D26-BFC5-E7E7D7BA09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399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22E33-28F2-4198-B055-2EE94337518D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D03F-B47D-4CFC-96F2-3CDAB0ABB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6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00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3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14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4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32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59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71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94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80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01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3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95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0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435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1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85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86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15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28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97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6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24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55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78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4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D03F-B47D-4CFC-96F2-3CDAB0ABBF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57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5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2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58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켜진, 어두운이(가) 표시된 사진&#10;&#10;자동 생성된 설명">
            <a:extLst>
              <a:ext uri="{FF2B5EF4-FFF2-40B4-BE49-F238E27FC236}">
                <a16:creationId xmlns:a16="http://schemas.microsoft.com/office/drawing/2014/main" id="{4FC6097B-1F9B-4D0B-899B-79109ED85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실내, 노트북이(가) 표시된 사진&#10;&#10;자동 생성된 설명">
            <a:extLst>
              <a:ext uri="{FF2B5EF4-FFF2-40B4-BE49-F238E27FC236}">
                <a16:creationId xmlns:a16="http://schemas.microsoft.com/office/drawing/2014/main" id="{4A7B95C9-43D2-4CC5-B5FF-B54891515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31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210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98ED2E-533D-41AC-BA0A-087E62F010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29542" y="-1"/>
            <a:ext cx="393291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157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A147AE1-D324-4241-9487-697F15F7F4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1500" y="2007528"/>
            <a:ext cx="2959100" cy="3072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23074AD-0B79-471C-81D5-457172102E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400" y="2007528"/>
            <a:ext cx="2959100" cy="3072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606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29B9CB6-E650-42DC-903F-A38DC708A5E6}"/>
              </a:ext>
            </a:extLst>
          </p:cNvPr>
          <p:cNvSpPr/>
          <p:nvPr userDrawn="1"/>
        </p:nvSpPr>
        <p:spPr>
          <a:xfrm>
            <a:off x="0" y="0"/>
            <a:ext cx="12192000" cy="3225800"/>
          </a:xfrm>
          <a:prstGeom prst="rect">
            <a:avLst/>
          </a:prstGeom>
          <a:solidFill>
            <a:srgbClr val="63B8FF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CDD0AAE3-6AB9-49D1-832C-EFFFCB0D4F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400" y="940728"/>
            <a:ext cx="3200400" cy="3533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D684AF55-A36D-436A-80C6-5EDE0DFB4E0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95800" y="940728"/>
            <a:ext cx="3200400" cy="3533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  <p:sp>
        <p:nvSpPr>
          <p:cNvPr id="12" name="그림 개체 틀 5">
            <a:extLst>
              <a:ext uri="{FF2B5EF4-FFF2-40B4-BE49-F238E27FC236}">
                <a16:creationId xmlns:a16="http://schemas.microsoft.com/office/drawing/2014/main" id="{2476D9FD-2A59-4CCB-82F2-337C0191D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50200" y="940728"/>
            <a:ext cx="3200400" cy="3533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150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199F240-16AF-498F-B99F-2D64C517A5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7392" y="0"/>
            <a:ext cx="4864608" cy="4572000"/>
          </a:xfrm>
          <a:custGeom>
            <a:avLst/>
            <a:gdLst>
              <a:gd name="connsiteX0" fmla="*/ 537225 w 4864608"/>
              <a:gd name="connsiteY0" fmla="*/ 0 h 4572000"/>
              <a:gd name="connsiteX1" fmla="*/ 4864608 w 4864608"/>
              <a:gd name="connsiteY1" fmla="*/ 0 h 4572000"/>
              <a:gd name="connsiteX2" fmla="*/ 4864608 w 4864608"/>
              <a:gd name="connsiteY2" fmla="*/ 3795555 h 4572000"/>
              <a:gd name="connsiteX3" fmla="*/ 4737886 w 4864608"/>
              <a:gd name="connsiteY3" fmla="*/ 3910728 h 4572000"/>
              <a:gd name="connsiteX4" fmla="*/ 2895854 w 4864608"/>
              <a:gd name="connsiteY4" fmla="*/ 4572000 h 4572000"/>
              <a:gd name="connsiteX5" fmla="*/ 0 w 4864608"/>
              <a:gd name="connsiteY5" fmla="*/ 1676146 h 4572000"/>
              <a:gd name="connsiteX6" fmla="*/ 494567 w 4864608"/>
              <a:gd name="connsiteY6" fmla="*/ 57047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4608" h="4572000">
                <a:moveTo>
                  <a:pt x="537225" y="0"/>
                </a:moveTo>
                <a:lnTo>
                  <a:pt x="4864608" y="0"/>
                </a:lnTo>
                <a:lnTo>
                  <a:pt x="4864608" y="3795555"/>
                </a:lnTo>
                <a:lnTo>
                  <a:pt x="4737886" y="3910728"/>
                </a:lnTo>
                <a:cubicBezTo>
                  <a:pt x="4237312" y="4323839"/>
                  <a:pt x="3595564" y="4572000"/>
                  <a:pt x="2895854" y="4572000"/>
                </a:cubicBezTo>
                <a:cubicBezTo>
                  <a:pt x="1296518" y="4572000"/>
                  <a:pt x="0" y="3275482"/>
                  <a:pt x="0" y="1676146"/>
                </a:cubicBezTo>
                <a:cubicBezTo>
                  <a:pt x="0" y="1076395"/>
                  <a:pt x="182323" y="519228"/>
                  <a:pt x="494567" y="57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9470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A0631300-7A3D-450E-8889-24B8533610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09000" y="1600200"/>
            <a:ext cx="2717800" cy="4395416"/>
          </a:xfrm>
          <a:prstGeom prst="roundRect">
            <a:avLst>
              <a:gd name="adj" fmla="val 522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13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49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F879E05F-A4A4-41E4-B61A-287E18E100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56550" y="457200"/>
            <a:ext cx="3917950" cy="59436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8805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41D9DB83-751C-4C74-86EB-E9969B6262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8000" y="1708212"/>
            <a:ext cx="4552950" cy="4337588"/>
          </a:xfrm>
          <a:prstGeom prst="roundRect">
            <a:avLst>
              <a:gd name="adj" fmla="val 28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418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그림 개체 틀 5">
            <a:extLst>
              <a:ext uri="{FF2B5EF4-FFF2-40B4-BE49-F238E27FC236}">
                <a16:creationId xmlns:a16="http://schemas.microsoft.com/office/drawing/2014/main" id="{A80A6704-368C-4CBE-91AD-FFD1799FF2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8600" y="1876425"/>
            <a:ext cx="1876820" cy="2466975"/>
          </a:xfrm>
          <a:prstGeom prst="roundRect">
            <a:avLst>
              <a:gd name="adj" fmla="val 36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  <p:sp>
        <p:nvSpPr>
          <p:cNvPr id="34" name="그림 개체 틀 5">
            <a:extLst>
              <a:ext uri="{FF2B5EF4-FFF2-40B4-BE49-F238E27FC236}">
                <a16:creationId xmlns:a16="http://schemas.microsoft.com/office/drawing/2014/main" id="{CBEC5C6A-C846-478D-8214-B33B10983B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46581" y="1876425"/>
            <a:ext cx="1876820" cy="2466975"/>
          </a:xfrm>
          <a:prstGeom prst="roundRect">
            <a:avLst>
              <a:gd name="adj" fmla="val 36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658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41D9DB83-751C-4C74-86EB-E9969B6262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1697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70A162D-1274-4269-ADCA-EBFE79236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397AB5-E5B0-43A2-998C-319C87F3BDD1}"/>
              </a:ext>
            </a:extLst>
          </p:cNvPr>
          <p:cNvSpPr txBox="1"/>
          <p:nvPr userDrawn="1"/>
        </p:nvSpPr>
        <p:spPr>
          <a:xfrm>
            <a:off x="3692297" y="3702415"/>
            <a:ext cx="4807406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1000" b="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Arial" panose="020B0604020202020204" pitchFamily="34" charset="0"/>
              </a:rPr>
              <a:t>Credit</a:t>
            </a:r>
            <a:r>
              <a:rPr lang="ko-KR" altLang="en-US" sz="1000" b="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000" b="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Arial" panose="020B0604020202020204" pitchFamily="34" charset="0"/>
              </a:rPr>
              <a:t>:</a:t>
            </a:r>
            <a:r>
              <a:rPr lang="ko-KR" altLang="en-US" sz="1000" b="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ko-KR" sz="1000" b="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Arial" panose="020B0604020202020204" pitchFamily="34" charset="0"/>
              </a:rPr>
              <a:t>This Presentation template was created by </a:t>
            </a:r>
            <a:r>
              <a:rPr lang="en-US" altLang="ko-KR" sz="1000" b="1" kern="12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Arial" panose="020B0604020202020204" pitchFamily="34" charset="0"/>
              </a:rPr>
              <a:t>ohmyslide.com</a:t>
            </a:r>
            <a:endParaRPr lang="en-US" altLang="ko-KR" sz="1000" b="1" kern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Arial" panose="020B0604020202020204" pitchFamily="34" charset="0"/>
            </a:endParaRPr>
          </a:p>
          <a:p>
            <a:pPr marL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ko-KR" sz="1000" b="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Arial" panose="020B0604020202020204" pitchFamily="34" charset="0"/>
              </a:rPr>
              <a:t>Thank you very much to all the creators for their hard work to create awesome content.</a:t>
            </a:r>
          </a:p>
        </p:txBody>
      </p:sp>
    </p:spTree>
    <p:extLst>
      <p:ext uri="{BB962C8B-B14F-4D97-AF65-F5344CB8AC3E}">
        <p14:creationId xmlns:p14="http://schemas.microsoft.com/office/powerpoint/2010/main" val="35907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5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1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1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9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1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52" r:id="rId14"/>
    <p:sldLayoutId id="2147483663" r:id="rId15"/>
    <p:sldLayoutId id="2147483662" r:id="rId16"/>
    <p:sldLayoutId id="2147483661" r:id="rId17"/>
    <p:sldLayoutId id="2147483660" r:id="rId18"/>
    <p:sldLayoutId id="2147483659" r:id="rId19"/>
    <p:sldLayoutId id="2147483656" r:id="rId20"/>
    <p:sldLayoutId id="2147483655" r:id="rId21"/>
    <p:sldLayoutId id="2147483654" r:id="rId22"/>
    <p:sldLayoutId id="2147483657" r:id="rId23"/>
    <p:sldLayoutId id="214748366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artoszz.szmyd@umed.lodz.p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1D720A76-A453-49D8-8265-9206D719BEA5}"/>
              </a:ext>
            </a:extLst>
          </p:cNvPr>
          <p:cNvGrpSpPr/>
          <p:nvPr/>
        </p:nvGrpSpPr>
        <p:grpSpPr>
          <a:xfrm>
            <a:off x="771725" y="1523504"/>
            <a:ext cx="5379678" cy="3829137"/>
            <a:chOff x="822525" y="1358404"/>
            <a:chExt cx="5379678" cy="3829137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71AC56B-1D71-4249-AD62-C03E4B5409F3}"/>
                </a:ext>
              </a:extLst>
            </p:cNvPr>
            <p:cNvSpPr/>
            <p:nvPr/>
          </p:nvSpPr>
          <p:spPr>
            <a:xfrm>
              <a:off x="822525" y="3679436"/>
              <a:ext cx="5379678" cy="1508105"/>
            </a:xfrm>
            <a:prstGeom prst="rect">
              <a:avLst/>
            </a:prstGeom>
          </p:spPr>
          <p:txBody>
            <a:bodyPr spcFirstLastPara="1" wrap="none" lIns="0" tIns="0" rIns="0" bIns="0" anchor="b" anchorCtr="0">
              <a:spAutoFit/>
            </a:bodyPr>
            <a:lstStyle/>
            <a:p>
              <a:r>
                <a:rPr lang="pl-PL" altLang="ko-KR" sz="1400" b="1" u="sng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Bartosz Szmyd</a:t>
              </a:r>
            </a:p>
            <a:p>
              <a:r>
                <a:rPr lang="pl-PL" altLang="ko-KR" sz="1400" u="sng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Mentors</a:t>
              </a:r>
              <a:r>
                <a:rPr lang="pl-PL" altLang="ko-KR" sz="1400" b="1" u="sng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: </a:t>
              </a:r>
              <a:r>
                <a:rPr lang="pl-PL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Agata </a:t>
              </a:r>
              <a:r>
                <a:rPr lang="pl-PL" altLang="ko-KR" sz="1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Pastorczak</a:t>
              </a:r>
              <a:r>
                <a:rPr lang="pl-PL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, Wojciech Młynarski</a:t>
              </a:r>
              <a:endParaRPr lang="pl-PL" altLang="ko-KR" sz="1400" i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endParaRPr>
            </a:p>
            <a:p>
              <a:r>
                <a:rPr lang="pl-PL" altLang="ko-KR" sz="1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Ph.D</a:t>
              </a:r>
              <a:r>
                <a:rPr lang="pl-PL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. </a:t>
              </a:r>
              <a:r>
                <a:rPr lang="pl-PL" altLang="ko-KR" sz="1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Candidate</a:t>
              </a:r>
              <a:r>
                <a:rPr lang="pl-PL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, </a:t>
              </a:r>
              <a:r>
                <a:rPr lang="en-GB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Department of </a:t>
              </a:r>
              <a:r>
                <a:rPr lang="en-GB" altLang="ko-KR" sz="1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Pediatrics</a:t>
              </a:r>
              <a:r>
                <a:rPr lang="en-GB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, Oncology and </a:t>
              </a:r>
              <a:r>
                <a:rPr lang="en-GB" altLang="ko-KR" sz="1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Hematology</a:t>
              </a:r>
              <a:endPara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endParaRPr>
            </a:p>
            <a:p>
              <a:r>
                <a:rPr lang="en-GB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Medical University of Lodz, Lodz, Poland</a:t>
              </a:r>
              <a:endPara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endParaRPr>
            </a:p>
            <a:p>
              <a:endPara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endParaRPr>
            </a:p>
            <a:p>
              <a:r>
                <a:rPr lang="pl-PL" altLang="ko-KR" sz="1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Resident</a:t>
              </a:r>
              <a:r>
                <a:rPr lang="pl-PL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, </a:t>
              </a: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Department of Neurosurgery and </a:t>
              </a:r>
              <a:r>
                <a:rPr lang="en-US" altLang="ko-KR" sz="1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Neurooncology</a:t>
              </a:r>
              <a:endPara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endParaRPr>
            </a:p>
            <a:p>
              <a:r>
                <a:rPr lang="en-GB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rPr>
                <a:t>Medical University of Lodz, Lodz, Poland</a:t>
              </a:r>
              <a:endPara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36A4518-A8EE-4AD7-A712-736BB94A7EE6}"/>
                </a:ext>
              </a:extLst>
            </p:cNvPr>
            <p:cNvGrpSpPr/>
            <p:nvPr/>
          </p:nvGrpSpPr>
          <p:grpSpPr>
            <a:xfrm>
              <a:off x="862952" y="1358404"/>
              <a:ext cx="1520862" cy="377862"/>
              <a:chOff x="805802" y="1358404"/>
              <a:chExt cx="1520862" cy="377862"/>
            </a:xfrm>
          </p:grpSpPr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6450B32F-6206-4DD6-9106-FB059A532DC0}"/>
                  </a:ext>
                </a:extLst>
              </p:cNvPr>
              <p:cNvGrpSpPr/>
              <p:nvPr/>
            </p:nvGrpSpPr>
            <p:grpSpPr>
              <a:xfrm>
                <a:off x="1377302" y="1358404"/>
                <a:ext cx="377862" cy="377862"/>
                <a:chOff x="1377302" y="1358404"/>
                <a:chExt cx="377862" cy="377862"/>
              </a:xfrm>
            </p:grpSpPr>
            <p:sp>
              <p:nvSpPr>
                <p:cNvPr id="29" name="타원 28">
                  <a:extLst>
                    <a:ext uri="{FF2B5EF4-FFF2-40B4-BE49-F238E27FC236}">
                      <a16:creationId xmlns:a16="http://schemas.microsoft.com/office/drawing/2014/main" id="{D0162408-483A-4918-B855-7A60AA7E4896}"/>
                    </a:ext>
                  </a:extLst>
                </p:cNvPr>
                <p:cNvSpPr/>
                <p:nvPr/>
              </p:nvSpPr>
              <p:spPr>
                <a:xfrm>
                  <a:off x="1377302" y="1358404"/>
                  <a:ext cx="377862" cy="377862"/>
                </a:xfrm>
                <a:prstGeom prst="ellipse">
                  <a:avLst/>
                </a:prstGeom>
                <a:solidFill>
                  <a:srgbClr val="A78DD5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0" name="그래픽 443">
                  <a:extLst>
                    <a:ext uri="{FF2B5EF4-FFF2-40B4-BE49-F238E27FC236}">
                      <a16:creationId xmlns:a16="http://schemas.microsoft.com/office/drawing/2014/main" id="{CEBB06A4-BBA9-4892-888D-03A9389ADB05}"/>
                    </a:ext>
                  </a:extLst>
                </p:cNvPr>
                <p:cNvGrpSpPr/>
                <p:nvPr/>
              </p:nvGrpSpPr>
              <p:grpSpPr>
                <a:xfrm>
                  <a:off x="1473979" y="1458950"/>
                  <a:ext cx="184508" cy="176770"/>
                  <a:chOff x="6119573" y="3366439"/>
                  <a:chExt cx="114014" cy="109232"/>
                </a:xfrm>
                <a:solidFill>
                  <a:schemeClr val="bg1"/>
                </a:solidFill>
              </p:grpSpPr>
              <p:sp>
                <p:nvSpPr>
                  <p:cNvPr id="31" name="자유형: 도형 30">
                    <a:extLst>
                      <a:ext uri="{FF2B5EF4-FFF2-40B4-BE49-F238E27FC236}">
                        <a16:creationId xmlns:a16="http://schemas.microsoft.com/office/drawing/2014/main" id="{A4F31365-5FA5-4D39-8166-B1F8C7B7E0A8}"/>
                      </a:ext>
                    </a:extLst>
                  </p:cNvPr>
                  <p:cNvSpPr/>
                  <p:nvPr/>
                </p:nvSpPr>
                <p:spPr>
                  <a:xfrm>
                    <a:off x="6119573" y="3366439"/>
                    <a:ext cx="114014" cy="65412"/>
                  </a:xfrm>
                  <a:custGeom>
                    <a:avLst/>
                    <a:gdLst>
                      <a:gd name="connsiteX0" fmla="*/ 78819 w 114014"/>
                      <a:gd name="connsiteY0" fmla="*/ 47315 h 65412"/>
                      <a:gd name="connsiteX1" fmla="*/ 77105 w 114014"/>
                      <a:gd name="connsiteY1" fmla="*/ 48173 h 65412"/>
                      <a:gd name="connsiteX2" fmla="*/ 71961 w 114014"/>
                      <a:gd name="connsiteY2" fmla="*/ 55602 h 65412"/>
                      <a:gd name="connsiteX3" fmla="*/ 70152 w 114014"/>
                      <a:gd name="connsiteY3" fmla="*/ 48839 h 65412"/>
                      <a:gd name="connsiteX4" fmla="*/ 63770 w 114014"/>
                      <a:gd name="connsiteY4" fmla="*/ 24932 h 65412"/>
                      <a:gd name="connsiteX5" fmla="*/ 61770 w 114014"/>
                      <a:gd name="connsiteY5" fmla="*/ 23408 h 65412"/>
                      <a:gd name="connsiteX6" fmla="*/ 59769 w 114014"/>
                      <a:gd name="connsiteY6" fmla="*/ 24932 h 65412"/>
                      <a:gd name="connsiteX7" fmla="*/ 48911 w 114014"/>
                      <a:gd name="connsiteY7" fmla="*/ 65413 h 65412"/>
                      <a:gd name="connsiteX8" fmla="*/ 44529 w 114014"/>
                      <a:gd name="connsiteY8" fmla="*/ 48935 h 65412"/>
                      <a:gd name="connsiteX9" fmla="*/ 41672 w 114014"/>
                      <a:gd name="connsiteY9" fmla="*/ 37981 h 65412"/>
                      <a:gd name="connsiteX10" fmla="*/ 40053 w 114014"/>
                      <a:gd name="connsiteY10" fmla="*/ 36457 h 65412"/>
                      <a:gd name="connsiteX11" fmla="*/ 38052 w 114014"/>
                      <a:gd name="connsiteY11" fmla="*/ 37314 h 65412"/>
                      <a:gd name="connsiteX12" fmla="*/ 30909 w 114014"/>
                      <a:gd name="connsiteY12" fmla="*/ 47315 h 65412"/>
                      <a:gd name="connsiteX13" fmla="*/ 3000 w 114014"/>
                      <a:gd name="connsiteY13" fmla="*/ 47315 h 65412"/>
                      <a:gd name="connsiteX14" fmla="*/ 9763 w 114014"/>
                      <a:gd name="connsiteY14" fmla="*/ 9787 h 65412"/>
                      <a:gd name="connsiteX15" fmla="*/ 57007 w 114014"/>
                      <a:gd name="connsiteY15" fmla="*/ 9787 h 65412"/>
                      <a:gd name="connsiteX16" fmla="*/ 104251 w 114014"/>
                      <a:gd name="connsiteY16" fmla="*/ 9787 h 65412"/>
                      <a:gd name="connsiteX17" fmla="*/ 111014 w 114014"/>
                      <a:gd name="connsiteY17" fmla="*/ 47315 h 65412"/>
                      <a:gd name="connsiteX18" fmla="*/ 78819 w 114014"/>
                      <a:gd name="connsiteY18" fmla="*/ 47315 h 65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4014" h="65412">
                        <a:moveTo>
                          <a:pt x="78819" y="47315"/>
                        </a:moveTo>
                        <a:cubicBezTo>
                          <a:pt x="78153" y="47315"/>
                          <a:pt x="77581" y="47696"/>
                          <a:pt x="77105" y="48173"/>
                        </a:cubicBezTo>
                        <a:lnTo>
                          <a:pt x="71961" y="55602"/>
                        </a:lnTo>
                        <a:lnTo>
                          <a:pt x="70152" y="48839"/>
                        </a:lnTo>
                        <a:lnTo>
                          <a:pt x="63770" y="24932"/>
                        </a:lnTo>
                        <a:cubicBezTo>
                          <a:pt x="63484" y="24074"/>
                          <a:pt x="62722" y="23408"/>
                          <a:pt x="61770" y="23408"/>
                        </a:cubicBezTo>
                        <a:cubicBezTo>
                          <a:pt x="60817" y="23408"/>
                          <a:pt x="60055" y="24074"/>
                          <a:pt x="59769" y="24932"/>
                        </a:cubicBezTo>
                        <a:lnTo>
                          <a:pt x="48911" y="65413"/>
                        </a:lnTo>
                        <a:lnTo>
                          <a:pt x="44529" y="48935"/>
                        </a:lnTo>
                        <a:lnTo>
                          <a:pt x="41672" y="37981"/>
                        </a:lnTo>
                        <a:cubicBezTo>
                          <a:pt x="41481" y="37219"/>
                          <a:pt x="40815" y="36647"/>
                          <a:pt x="40053" y="36457"/>
                        </a:cubicBezTo>
                        <a:cubicBezTo>
                          <a:pt x="39291" y="36362"/>
                          <a:pt x="38433" y="36647"/>
                          <a:pt x="38052" y="37314"/>
                        </a:cubicBezTo>
                        <a:lnTo>
                          <a:pt x="30909" y="47315"/>
                        </a:lnTo>
                        <a:lnTo>
                          <a:pt x="3000" y="47315"/>
                        </a:lnTo>
                        <a:cubicBezTo>
                          <a:pt x="-2619" y="35028"/>
                          <a:pt x="-333" y="19979"/>
                          <a:pt x="9763" y="9787"/>
                        </a:cubicBezTo>
                        <a:cubicBezTo>
                          <a:pt x="22812" y="-3262"/>
                          <a:pt x="43958" y="-3262"/>
                          <a:pt x="57007" y="9787"/>
                        </a:cubicBezTo>
                        <a:cubicBezTo>
                          <a:pt x="70056" y="-3262"/>
                          <a:pt x="91202" y="-3262"/>
                          <a:pt x="104251" y="9787"/>
                        </a:cubicBezTo>
                        <a:cubicBezTo>
                          <a:pt x="114348" y="19979"/>
                          <a:pt x="116634" y="35028"/>
                          <a:pt x="111014" y="47315"/>
                        </a:cubicBezTo>
                        <a:lnTo>
                          <a:pt x="78819" y="4731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" name="자유형: 도형 31">
                    <a:extLst>
                      <a:ext uri="{FF2B5EF4-FFF2-40B4-BE49-F238E27FC236}">
                        <a16:creationId xmlns:a16="http://schemas.microsoft.com/office/drawing/2014/main" id="{458787A0-49BF-414B-B1A7-96C92DF5554A}"/>
                      </a:ext>
                    </a:extLst>
                  </p:cNvPr>
                  <p:cNvSpPr/>
                  <p:nvPr/>
                </p:nvSpPr>
                <p:spPr>
                  <a:xfrm>
                    <a:off x="6124765" y="3404615"/>
                    <a:ext cx="103631" cy="71056"/>
                  </a:xfrm>
                  <a:custGeom>
                    <a:avLst/>
                    <a:gdLst>
                      <a:gd name="connsiteX0" fmla="*/ 26860 w 103631"/>
                      <a:gd name="connsiteY0" fmla="*/ 18002 h 71056"/>
                      <a:gd name="connsiteX1" fmla="*/ 28480 w 103631"/>
                      <a:gd name="connsiteY1" fmla="*/ 17145 h 71056"/>
                      <a:gd name="connsiteX2" fmla="*/ 33623 w 103631"/>
                      <a:gd name="connsiteY2" fmla="*/ 9811 h 71056"/>
                      <a:gd name="connsiteX3" fmla="*/ 35433 w 103631"/>
                      <a:gd name="connsiteY3" fmla="*/ 16478 h 71056"/>
                      <a:gd name="connsiteX4" fmla="*/ 41815 w 103631"/>
                      <a:gd name="connsiteY4" fmla="*/ 40481 h 71056"/>
                      <a:gd name="connsiteX5" fmla="*/ 43815 w 103631"/>
                      <a:gd name="connsiteY5" fmla="*/ 42005 h 71056"/>
                      <a:gd name="connsiteX6" fmla="*/ 45815 w 103631"/>
                      <a:gd name="connsiteY6" fmla="*/ 40481 h 71056"/>
                      <a:gd name="connsiteX7" fmla="*/ 56674 w 103631"/>
                      <a:gd name="connsiteY7" fmla="*/ 0 h 71056"/>
                      <a:gd name="connsiteX8" fmla="*/ 61055 w 103631"/>
                      <a:gd name="connsiteY8" fmla="*/ 16573 h 71056"/>
                      <a:gd name="connsiteX9" fmla="*/ 64008 w 103631"/>
                      <a:gd name="connsiteY9" fmla="*/ 27527 h 71056"/>
                      <a:gd name="connsiteX10" fmla="*/ 65627 w 103631"/>
                      <a:gd name="connsiteY10" fmla="*/ 28956 h 71056"/>
                      <a:gd name="connsiteX11" fmla="*/ 67628 w 103631"/>
                      <a:gd name="connsiteY11" fmla="*/ 28099 h 71056"/>
                      <a:gd name="connsiteX12" fmla="*/ 74676 w 103631"/>
                      <a:gd name="connsiteY12" fmla="*/ 18097 h 71056"/>
                      <a:gd name="connsiteX13" fmla="*/ 103632 w 103631"/>
                      <a:gd name="connsiteY13" fmla="*/ 18097 h 71056"/>
                      <a:gd name="connsiteX14" fmla="*/ 99060 w 103631"/>
                      <a:gd name="connsiteY14" fmla="*/ 23813 h 71056"/>
                      <a:gd name="connsiteX15" fmla="*/ 51816 w 103631"/>
                      <a:gd name="connsiteY15" fmla="*/ 71057 h 71056"/>
                      <a:gd name="connsiteX16" fmla="*/ 4572 w 103631"/>
                      <a:gd name="connsiteY16" fmla="*/ 23717 h 71056"/>
                      <a:gd name="connsiteX17" fmla="*/ 0 w 103631"/>
                      <a:gd name="connsiteY17" fmla="*/ 18002 h 71056"/>
                      <a:gd name="connsiteX18" fmla="*/ 26860 w 103631"/>
                      <a:gd name="connsiteY18" fmla="*/ 18002 h 71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3631" h="71056">
                        <a:moveTo>
                          <a:pt x="26860" y="18002"/>
                        </a:moveTo>
                        <a:cubicBezTo>
                          <a:pt x="27527" y="18002"/>
                          <a:pt x="28099" y="17716"/>
                          <a:pt x="28480" y="17145"/>
                        </a:cubicBezTo>
                        <a:lnTo>
                          <a:pt x="33623" y="9811"/>
                        </a:lnTo>
                        <a:lnTo>
                          <a:pt x="35433" y="16478"/>
                        </a:lnTo>
                        <a:lnTo>
                          <a:pt x="41815" y="40481"/>
                        </a:lnTo>
                        <a:cubicBezTo>
                          <a:pt x="42101" y="41338"/>
                          <a:pt x="42863" y="42005"/>
                          <a:pt x="43815" y="42005"/>
                        </a:cubicBezTo>
                        <a:cubicBezTo>
                          <a:pt x="44767" y="42005"/>
                          <a:pt x="45529" y="41434"/>
                          <a:pt x="45815" y="40481"/>
                        </a:cubicBezTo>
                        <a:lnTo>
                          <a:pt x="56674" y="0"/>
                        </a:lnTo>
                        <a:lnTo>
                          <a:pt x="61055" y="16573"/>
                        </a:lnTo>
                        <a:lnTo>
                          <a:pt x="64008" y="27527"/>
                        </a:lnTo>
                        <a:cubicBezTo>
                          <a:pt x="64198" y="28289"/>
                          <a:pt x="64865" y="28765"/>
                          <a:pt x="65627" y="28956"/>
                        </a:cubicBezTo>
                        <a:cubicBezTo>
                          <a:pt x="66389" y="29051"/>
                          <a:pt x="67151" y="28765"/>
                          <a:pt x="67628" y="28099"/>
                        </a:cubicBezTo>
                        <a:lnTo>
                          <a:pt x="74676" y="18097"/>
                        </a:lnTo>
                        <a:lnTo>
                          <a:pt x="103632" y="18097"/>
                        </a:lnTo>
                        <a:cubicBezTo>
                          <a:pt x="102299" y="20098"/>
                          <a:pt x="100775" y="22098"/>
                          <a:pt x="99060" y="23813"/>
                        </a:cubicBezTo>
                        <a:lnTo>
                          <a:pt x="51816" y="71057"/>
                        </a:lnTo>
                        <a:lnTo>
                          <a:pt x="4572" y="23717"/>
                        </a:lnTo>
                        <a:cubicBezTo>
                          <a:pt x="2762" y="22003"/>
                          <a:pt x="1238" y="20003"/>
                          <a:pt x="0" y="18002"/>
                        </a:cubicBezTo>
                        <a:lnTo>
                          <a:pt x="26860" y="1800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5B454856-ECE9-449F-8727-498F2837C005}"/>
                  </a:ext>
                </a:extLst>
              </p:cNvPr>
              <p:cNvGrpSpPr/>
              <p:nvPr/>
            </p:nvGrpSpPr>
            <p:grpSpPr>
              <a:xfrm>
                <a:off x="1948802" y="1358404"/>
                <a:ext cx="377862" cy="377862"/>
                <a:chOff x="1948802" y="1358404"/>
                <a:chExt cx="377862" cy="377862"/>
              </a:xfrm>
            </p:grpSpPr>
            <p:sp>
              <p:nvSpPr>
                <p:cNvPr id="27" name="타원 26">
                  <a:extLst>
                    <a:ext uri="{FF2B5EF4-FFF2-40B4-BE49-F238E27FC236}">
                      <a16:creationId xmlns:a16="http://schemas.microsoft.com/office/drawing/2014/main" id="{8EC0DFF7-AFBE-4796-8724-1802AFB51B71}"/>
                    </a:ext>
                  </a:extLst>
                </p:cNvPr>
                <p:cNvSpPr/>
                <p:nvPr/>
              </p:nvSpPr>
              <p:spPr>
                <a:xfrm>
                  <a:off x="1948802" y="1358404"/>
                  <a:ext cx="377862" cy="377862"/>
                </a:xfrm>
                <a:prstGeom prst="ellipse">
                  <a:avLst/>
                </a:prstGeom>
                <a:solidFill>
                  <a:srgbClr val="56C7FF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D4AB92DF-4588-40DA-B423-95C66FB3449A}"/>
                    </a:ext>
                  </a:extLst>
                </p:cNvPr>
                <p:cNvSpPr/>
                <p:nvPr/>
              </p:nvSpPr>
              <p:spPr>
                <a:xfrm>
                  <a:off x="1989674" y="1461132"/>
                  <a:ext cx="296119" cy="172406"/>
                </a:xfrm>
                <a:custGeom>
                  <a:avLst/>
                  <a:gdLst>
                    <a:gd name="connsiteX0" fmla="*/ 7906 w 141732"/>
                    <a:gd name="connsiteY0" fmla="*/ 24955 h 65722"/>
                    <a:gd name="connsiteX1" fmla="*/ 15335 w 141732"/>
                    <a:gd name="connsiteY1" fmla="*/ 30194 h 65722"/>
                    <a:gd name="connsiteX2" fmla="*/ 39910 w 141732"/>
                    <a:gd name="connsiteY2" fmla="*/ 30194 h 65722"/>
                    <a:gd name="connsiteX3" fmla="*/ 48863 w 141732"/>
                    <a:gd name="connsiteY3" fmla="*/ 17526 h 65722"/>
                    <a:gd name="connsiteX4" fmla="*/ 51530 w 141732"/>
                    <a:gd name="connsiteY4" fmla="*/ 16574 h 65722"/>
                    <a:gd name="connsiteX5" fmla="*/ 53531 w 141732"/>
                    <a:gd name="connsiteY5" fmla="*/ 18479 h 65722"/>
                    <a:gd name="connsiteX6" fmla="*/ 57245 w 141732"/>
                    <a:gd name="connsiteY6" fmla="*/ 32195 h 65722"/>
                    <a:gd name="connsiteX7" fmla="*/ 62770 w 141732"/>
                    <a:gd name="connsiteY7" fmla="*/ 53054 h 65722"/>
                    <a:gd name="connsiteX8" fmla="*/ 76486 w 141732"/>
                    <a:gd name="connsiteY8" fmla="*/ 1905 h 65722"/>
                    <a:gd name="connsiteX9" fmla="*/ 78962 w 141732"/>
                    <a:gd name="connsiteY9" fmla="*/ 0 h 65722"/>
                    <a:gd name="connsiteX10" fmla="*/ 81439 w 141732"/>
                    <a:gd name="connsiteY10" fmla="*/ 2000 h 65722"/>
                    <a:gd name="connsiteX11" fmla="*/ 89535 w 141732"/>
                    <a:gd name="connsiteY11" fmla="*/ 32195 h 65722"/>
                    <a:gd name="connsiteX12" fmla="*/ 91821 w 141732"/>
                    <a:gd name="connsiteY12" fmla="*/ 40577 h 65722"/>
                    <a:gd name="connsiteX13" fmla="*/ 98393 w 141732"/>
                    <a:gd name="connsiteY13" fmla="*/ 31337 h 65722"/>
                    <a:gd name="connsiteX14" fmla="*/ 100489 w 141732"/>
                    <a:gd name="connsiteY14" fmla="*/ 30194 h 65722"/>
                    <a:gd name="connsiteX15" fmla="*/ 126397 w 141732"/>
                    <a:gd name="connsiteY15" fmla="*/ 30194 h 65722"/>
                    <a:gd name="connsiteX16" fmla="*/ 133826 w 141732"/>
                    <a:gd name="connsiteY16" fmla="*/ 24955 h 65722"/>
                    <a:gd name="connsiteX17" fmla="*/ 141732 w 141732"/>
                    <a:gd name="connsiteY17" fmla="*/ 32861 h 65722"/>
                    <a:gd name="connsiteX18" fmla="*/ 133826 w 141732"/>
                    <a:gd name="connsiteY18" fmla="*/ 40767 h 65722"/>
                    <a:gd name="connsiteX19" fmla="*/ 126397 w 141732"/>
                    <a:gd name="connsiteY19" fmla="*/ 35433 h 65722"/>
                    <a:gd name="connsiteX20" fmla="*/ 101822 w 141732"/>
                    <a:gd name="connsiteY20" fmla="*/ 35433 h 65722"/>
                    <a:gd name="connsiteX21" fmla="*/ 92964 w 141732"/>
                    <a:gd name="connsiteY21" fmla="*/ 48197 h 65722"/>
                    <a:gd name="connsiteX22" fmla="*/ 90392 w 141732"/>
                    <a:gd name="connsiteY22" fmla="*/ 49244 h 65722"/>
                    <a:gd name="connsiteX23" fmla="*/ 88297 w 141732"/>
                    <a:gd name="connsiteY23" fmla="*/ 47339 h 65722"/>
                    <a:gd name="connsiteX24" fmla="*/ 84582 w 141732"/>
                    <a:gd name="connsiteY24" fmla="*/ 33528 h 65722"/>
                    <a:gd name="connsiteX25" fmla="*/ 78962 w 141732"/>
                    <a:gd name="connsiteY25" fmla="*/ 12668 h 65722"/>
                    <a:gd name="connsiteX26" fmla="*/ 65342 w 141732"/>
                    <a:gd name="connsiteY26" fmla="*/ 63913 h 65722"/>
                    <a:gd name="connsiteX27" fmla="*/ 62770 w 141732"/>
                    <a:gd name="connsiteY27" fmla="*/ 65723 h 65722"/>
                    <a:gd name="connsiteX28" fmla="*/ 60293 w 141732"/>
                    <a:gd name="connsiteY28" fmla="*/ 63818 h 65722"/>
                    <a:gd name="connsiteX29" fmla="*/ 52197 w 141732"/>
                    <a:gd name="connsiteY29" fmla="*/ 33528 h 65722"/>
                    <a:gd name="connsiteX30" fmla="*/ 49911 w 141732"/>
                    <a:gd name="connsiteY30" fmla="*/ 25146 h 65722"/>
                    <a:gd name="connsiteX31" fmla="*/ 43434 w 141732"/>
                    <a:gd name="connsiteY31" fmla="*/ 34385 h 65722"/>
                    <a:gd name="connsiteX32" fmla="*/ 41243 w 141732"/>
                    <a:gd name="connsiteY32" fmla="*/ 35433 h 65722"/>
                    <a:gd name="connsiteX33" fmla="*/ 15335 w 141732"/>
                    <a:gd name="connsiteY33" fmla="*/ 35433 h 65722"/>
                    <a:gd name="connsiteX34" fmla="*/ 7906 w 141732"/>
                    <a:gd name="connsiteY34" fmla="*/ 40767 h 65722"/>
                    <a:gd name="connsiteX35" fmla="*/ 0 w 141732"/>
                    <a:gd name="connsiteY35" fmla="*/ 32861 h 65722"/>
                    <a:gd name="connsiteX36" fmla="*/ 7906 w 141732"/>
                    <a:gd name="connsiteY36" fmla="*/ 24955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41732" h="65722">
                      <a:moveTo>
                        <a:pt x="7906" y="24955"/>
                      </a:moveTo>
                      <a:cubicBezTo>
                        <a:pt x="11335" y="24955"/>
                        <a:pt x="14288" y="27241"/>
                        <a:pt x="15335" y="30194"/>
                      </a:cubicBezTo>
                      <a:lnTo>
                        <a:pt x="39910" y="30194"/>
                      </a:lnTo>
                      <a:lnTo>
                        <a:pt x="48863" y="17526"/>
                      </a:lnTo>
                      <a:cubicBezTo>
                        <a:pt x="49530" y="16859"/>
                        <a:pt x="50483" y="16383"/>
                        <a:pt x="51530" y="16574"/>
                      </a:cubicBezTo>
                      <a:cubicBezTo>
                        <a:pt x="52483" y="16764"/>
                        <a:pt x="53245" y="17526"/>
                        <a:pt x="53531" y="18479"/>
                      </a:cubicBezTo>
                      <a:lnTo>
                        <a:pt x="57245" y="32195"/>
                      </a:lnTo>
                      <a:lnTo>
                        <a:pt x="62770" y="53054"/>
                      </a:lnTo>
                      <a:lnTo>
                        <a:pt x="76486" y="1905"/>
                      </a:lnTo>
                      <a:cubicBezTo>
                        <a:pt x="76772" y="762"/>
                        <a:pt x="77819" y="0"/>
                        <a:pt x="78962" y="0"/>
                      </a:cubicBezTo>
                      <a:cubicBezTo>
                        <a:pt x="80105" y="0"/>
                        <a:pt x="81153" y="762"/>
                        <a:pt x="81439" y="2000"/>
                      </a:cubicBezTo>
                      <a:lnTo>
                        <a:pt x="89535" y="32195"/>
                      </a:lnTo>
                      <a:lnTo>
                        <a:pt x="91821" y="40577"/>
                      </a:lnTo>
                      <a:lnTo>
                        <a:pt x="98393" y="31337"/>
                      </a:lnTo>
                      <a:cubicBezTo>
                        <a:pt x="98870" y="30575"/>
                        <a:pt x="99632" y="30194"/>
                        <a:pt x="100489" y="30194"/>
                      </a:cubicBezTo>
                      <a:lnTo>
                        <a:pt x="126397" y="30194"/>
                      </a:lnTo>
                      <a:cubicBezTo>
                        <a:pt x="127445" y="27146"/>
                        <a:pt x="130397" y="24955"/>
                        <a:pt x="133826" y="24955"/>
                      </a:cubicBezTo>
                      <a:cubicBezTo>
                        <a:pt x="138208" y="24955"/>
                        <a:pt x="141732" y="28480"/>
                        <a:pt x="141732" y="32861"/>
                      </a:cubicBezTo>
                      <a:cubicBezTo>
                        <a:pt x="141732" y="37243"/>
                        <a:pt x="138208" y="40767"/>
                        <a:pt x="133826" y="40767"/>
                      </a:cubicBezTo>
                      <a:cubicBezTo>
                        <a:pt x="130397" y="40767"/>
                        <a:pt x="127445" y="38576"/>
                        <a:pt x="126397" y="35433"/>
                      </a:cubicBezTo>
                      <a:lnTo>
                        <a:pt x="101822" y="35433"/>
                      </a:lnTo>
                      <a:lnTo>
                        <a:pt x="92964" y="48197"/>
                      </a:lnTo>
                      <a:cubicBezTo>
                        <a:pt x="92393" y="48959"/>
                        <a:pt x="91345" y="49340"/>
                        <a:pt x="90392" y="49244"/>
                      </a:cubicBezTo>
                      <a:cubicBezTo>
                        <a:pt x="89440" y="49054"/>
                        <a:pt x="88583" y="48387"/>
                        <a:pt x="88297" y="47339"/>
                      </a:cubicBezTo>
                      <a:lnTo>
                        <a:pt x="84582" y="33528"/>
                      </a:lnTo>
                      <a:lnTo>
                        <a:pt x="78962" y="12668"/>
                      </a:lnTo>
                      <a:lnTo>
                        <a:pt x="65342" y="63913"/>
                      </a:lnTo>
                      <a:cubicBezTo>
                        <a:pt x="65056" y="64961"/>
                        <a:pt x="64008" y="65723"/>
                        <a:pt x="62770" y="65723"/>
                      </a:cubicBezTo>
                      <a:cubicBezTo>
                        <a:pt x="61627" y="65723"/>
                        <a:pt x="60579" y="64961"/>
                        <a:pt x="60293" y="63818"/>
                      </a:cubicBezTo>
                      <a:lnTo>
                        <a:pt x="52197" y="33528"/>
                      </a:lnTo>
                      <a:lnTo>
                        <a:pt x="49911" y="25146"/>
                      </a:lnTo>
                      <a:lnTo>
                        <a:pt x="43434" y="34385"/>
                      </a:lnTo>
                      <a:cubicBezTo>
                        <a:pt x="42958" y="35052"/>
                        <a:pt x="42101" y="35433"/>
                        <a:pt x="41243" y="35433"/>
                      </a:cubicBezTo>
                      <a:lnTo>
                        <a:pt x="15335" y="35433"/>
                      </a:lnTo>
                      <a:cubicBezTo>
                        <a:pt x="14288" y="38576"/>
                        <a:pt x="11335" y="40767"/>
                        <a:pt x="7906" y="40767"/>
                      </a:cubicBezTo>
                      <a:cubicBezTo>
                        <a:pt x="3524" y="40767"/>
                        <a:pt x="0" y="37243"/>
                        <a:pt x="0" y="32861"/>
                      </a:cubicBezTo>
                      <a:cubicBezTo>
                        <a:pt x="0" y="28480"/>
                        <a:pt x="3524" y="24955"/>
                        <a:pt x="7906" y="249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0FCA8241-74F3-4D40-87AE-F0062902FEE1}"/>
                  </a:ext>
                </a:extLst>
              </p:cNvPr>
              <p:cNvGrpSpPr/>
              <p:nvPr/>
            </p:nvGrpSpPr>
            <p:grpSpPr>
              <a:xfrm>
                <a:off x="805802" y="1358404"/>
                <a:ext cx="377862" cy="377862"/>
                <a:chOff x="805802" y="1358404"/>
                <a:chExt cx="377862" cy="377862"/>
              </a:xfrm>
            </p:grpSpPr>
            <p:sp>
              <p:nvSpPr>
                <p:cNvPr id="25" name="타원 24">
                  <a:extLst>
                    <a:ext uri="{FF2B5EF4-FFF2-40B4-BE49-F238E27FC236}">
                      <a16:creationId xmlns:a16="http://schemas.microsoft.com/office/drawing/2014/main" id="{5CDBD928-E390-42AA-BA0E-F3AB9394EDC9}"/>
                    </a:ext>
                  </a:extLst>
                </p:cNvPr>
                <p:cNvSpPr/>
                <p:nvPr/>
              </p:nvSpPr>
              <p:spPr>
                <a:xfrm>
                  <a:off x="805802" y="1358404"/>
                  <a:ext cx="377862" cy="377862"/>
                </a:xfrm>
                <a:prstGeom prst="ellipse">
                  <a:avLst/>
                </a:prstGeom>
                <a:solidFill>
                  <a:srgbClr val="FF579D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BC93E652-BD19-4D18-871C-348C25AB9AD3}"/>
                    </a:ext>
                  </a:extLst>
                </p:cNvPr>
                <p:cNvSpPr/>
                <p:nvPr/>
              </p:nvSpPr>
              <p:spPr>
                <a:xfrm>
                  <a:off x="902371" y="1455050"/>
                  <a:ext cx="184724" cy="184570"/>
                </a:xfrm>
                <a:custGeom>
                  <a:avLst/>
                  <a:gdLst>
                    <a:gd name="connsiteX0" fmla="*/ 76105 w 114204"/>
                    <a:gd name="connsiteY0" fmla="*/ 38005 h 114109"/>
                    <a:gd name="connsiteX1" fmla="*/ 114205 w 114204"/>
                    <a:gd name="connsiteY1" fmla="*/ 38005 h 114109"/>
                    <a:gd name="connsiteX2" fmla="*/ 114205 w 114204"/>
                    <a:gd name="connsiteY2" fmla="*/ 76105 h 114109"/>
                    <a:gd name="connsiteX3" fmla="*/ 76105 w 114204"/>
                    <a:gd name="connsiteY3" fmla="*/ 76105 h 114109"/>
                    <a:gd name="connsiteX4" fmla="*/ 76105 w 114204"/>
                    <a:gd name="connsiteY4" fmla="*/ 114109 h 114109"/>
                    <a:gd name="connsiteX5" fmla="*/ 38005 w 114204"/>
                    <a:gd name="connsiteY5" fmla="*/ 114109 h 114109"/>
                    <a:gd name="connsiteX6" fmla="*/ 38005 w 114204"/>
                    <a:gd name="connsiteY6" fmla="*/ 76105 h 114109"/>
                    <a:gd name="connsiteX7" fmla="*/ 0 w 114204"/>
                    <a:gd name="connsiteY7" fmla="*/ 76105 h 114109"/>
                    <a:gd name="connsiteX8" fmla="*/ 0 w 114204"/>
                    <a:gd name="connsiteY8" fmla="*/ 38005 h 114109"/>
                    <a:gd name="connsiteX9" fmla="*/ 38005 w 114204"/>
                    <a:gd name="connsiteY9" fmla="*/ 38005 h 114109"/>
                    <a:gd name="connsiteX10" fmla="*/ 38005 w 114204"/>
                    <a:gd name="connsiteY10" fmla="*/ 0 h 114109"/>
                    <a:gd name="connsiteX11" fmla="*/ 76105 w 114204"/>
                    <a:gd name="connsiteY11" fmla="*/ 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4204" h="114109">
                      <a:moveTo>
                        <a:pt x="76105" y="38005"/>
                      </a:moveTo>
                      <a:lnTo>
                        <a:pt x="114205" y="38005"/>
                      </a:lnTo>
                      <a:lnTo>
                        <a:pt x="114205" y="76105"/>
                      </a:lnTo>
                      <a:lnTo>
                        <a:pt x="76105" y="76105"/>
                      </a:lnTo>
                      <a:lnTo>
                        <a:pt x="76105" y="114109"/>
                      </a:lnTo>
                      <a:lnTo>
                        <a:pt x="38005" y="114109"/>
                      </a:lnTo>
                      <a:lnTo>
                        <a:pt x="38005" y="76105"/>
                      </a:lnTo>
                      <a:lnTo>
                        <a:pt x="0" y="76105"/>
                      </a:lnTo>
                      <a:lnTo>
                        <a:pt x="0" y="38005"/>
                      </a:lnTo>
                      <a:lnTo>
                        <a:pt x="38005" y="38005"/>
                      </a:lnTo>
                      <a:lnTo>
                        <a:pt x="38005" y="0"/>
                      </a:lnTo>
                      <a:lnTo>
                        <a:pt x="761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74ADF35-6138-4C9D-9164-AEA37DA7075F}"/>
              </a:ext>
            </a:extLst>
          </p:cNvPr>
          <p:cNvSpPr/>
          <p:nvPr/>
        </p:nvSpPr>
        <p:spPr>
          <a:xfrm>
            <a:off x="755002" y="3308935"/>
            <a:ext cx="2943755" cy="49244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32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P</a:t>
            </a:r>
            <a:r>
              <a:rPr lang="en-US" altLang="ko-KR" sz="32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reliminary</a:t>
            </a:r>
            <a:r>
              <a:rPr lang="en-US" altLang="ko-KR" sz="32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 data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BD10485D-799E-4565-B310-5EE4B008F2DD}"/>
              </a:ext>
            </a:extLst>
          </p:cNvPr>
          <p:cNvSpPr/>
          <p:nvPr/>
        </p:nvSpPr>
        <p:spPr>
          <a:xfrm>
            <a:off x="755002" y="2194848"/>
            <a:ext cx="7904408" cy="1107996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en-GB" altLang="ko-KR" sz="36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Identification of genetic predisposition</a:t>
            </a:r>
            <a:endParaRPr lang="pl-PL" altLang="ko-KR" sz="36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  <a:p>
            <a:r>
              <a:rPr lang="en-GB" altLang="ko-KR" sz="36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to childhood lymphomas</a:t>
            </a:r>
            <a:endParaRPr lang="ko-KR" altLang="en-US" sz="36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A9A7032-9566-AA06-D7E3-12763A276B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908" y="195966"/>
            <a:ext cx="30972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19">
            <a:extLst>
              <a:ext uri="{FF2B5EF4-FFF2-40B4-BE49-F238E27FC236}">
                <a16:creationId xmlns:a16="http://schemas.microsoft.com/office/drawing/2014/main" id="{A56F231E-7AF0-89A1-58D2-74EDF9362BF0}"/>
              </a:ext>
            </a:extLst>
          </p:cNvPr>
          <p:cNvSpPr/>
          <p:nvPr/>
        </p:nvSpPr>
        <p:spPr>
          <a:xfrm>
            <a:off x="812152" y="6079244"/>
            <a:ext cx="4523674" cy="430887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Public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Scientific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Session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,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June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2024</a:t>
            </a:r>
          </a:p>
          <a:p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International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Doctoral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School of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Medical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University of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Lodz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D7C19809-FDEA-73CF-FACB-6C300B57F24D}"/>
              </a:ext>
            </a:extLst>
          </p:cNvPr>
          <p:cNvCxnSpPr/>
          <p:nvPr/>
        </p:nvCxnSpPr>
        <p:spPr>
          <a:xfrm>
            <a:off x="755002" y="6079244"/>
            <a:ext cx="0" cy="4308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15DBF8AE-34FF-FE1E-895A-6A8643912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76" y="652372"/>
            <a:ext cx="1461890" cy="14618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176B58A-22FA-C39E-FA22-FC3FD224B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477" y="260022"/>
            <a:ext cx="3016630" cy="9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8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2242014" y="688942"/>
            <a:ext cx="7983276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pos</a:t>
            </a:r>
            <a:r>
              <a:rPr lang="en-GB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i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tive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familial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history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(2)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7BCEF1D-5338-496E-A1E9-6C09B90CCECE}"/>
              </a:ext>
            </a:extLst>
          </p:cNvPr>
          <p:cNvGrpSpPr/>
          <p:nvPr/>
        </p:nvGrpSpPr>
        <p:grpSpPr>
          <a:xfrm>
            <a:off x="823374" y="1835996"/>
            <a:ext cx="5246010" cy="900367"/>
            <a:chOff x="823374" y="4708508"/>
            <a:chExt cx="5246010" cy="900367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B54EF4C-6D18-4BCA-91BE-7C1DC7838DDF}"/>
                </a:ext>
              </a:extLst>
            </p:cNvPr>
            <p:cNvGrpSpPr/>
            <p:nvPr/>
          </p:nvGrpSpPr>
          <p:grpSpPr>
            <a:xfrm>
              <a:off x="1738791" y="4708508"/>
              <a:ext cx="4330593" cy="737067"/>
              <a:chOff x="1733347" y="1903270"/>
              <a:chExt cx="4330593" cy="737067"/>
            </a:xfrm>
          </p:grpSpPr>
          <p:sp>
            <p:nvSpPr>
              <p:cNvPr id="22" name="Google Shape;478;p34">
                <a:extLst>
                  <a:ext uri="{FF2B5EF4-FFF2-40B4-BE49-F238E27FC236}">
                    <a16:creationId xmlns:a16="http://schemas.microsoft.com/office/drawing/2014/main" id="{D9839A4B-7256-4C29-BF57-C217506613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535" y="1903270"/>
                <a:ext cx="900888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400" b="1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PALB2</a:t>
                </a:r>
                <a:endParaRPr lang="en-US" sz="2400" b="1" i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직사각형 1">
                <a:extLst>
                  <a:ext uri="{FF2B5EF4-FFF2-40B4-BE49-F238E27FC236}">
                    <a16:creationId xmlns:a16="http://schemas.microsoft.com/office/drawing/2014/main" id="{3A9BA19F-CCDC-4125-87FF-69C51D8904F2}"/>
                  </a:ext>
                </a:extLst>
              </p:cNvPr>
              <p:cNvSpPr/>
              <p:nvPr/>
            </p:nvSpPr>
            <p:spPr>
              <a:xfrm>
                <a:off x="1733347" y="2363338"/>
                <a:ext cx="4330593" cy="276999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en-GB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NM_024675.4:c.110G&gt;A; p.Arg37His; het</a:t>
                </a:r>
              </a:p>
            </p:txBody>
          </p:sp>
        </p:grp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C3AAB9EE-C0FE-414F-AEAC-3A9094A6B3A8}"/>
                </a:ext>
              </a:extLst>
            </p:cNvPr>
            <p:cNvSpPr/>
            <p:nvPr/>
          </p:nvSpPr>
          <p:spPr>
            <a:xfrm>
              <a:off x="823374" y="4842397"/>
              <a:ext cx="766478" cy="766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0" name="그래픽 42">
              <a:extLst>
                <a:ext uri="{FF2B5EF4-FFF2-40B4-BE49-F238E27FC236}">
                  <a16:creationId xmlns:a16="http://schemas.microsoft.com/office/drawing/2014/main" id="{B0E997E4-7385-4DFC-A919-638BF530AE50}"/>
                </a:ext>
              </a:extLst>
            </p:cNvPr>
            <p:cNvSpPr/>
            <p:nvPr/>
          </p:nvSpPr>
          <p:spPr>
            <a:xfrm>
              <a:off x="998929" y="5005033"/>
              <a:ext cx="415368" cy="383150"/>
            </a:xfrm>
            <a:custGeom>
              <a:avLst/>
              <a:gdLst>
                <a:gd name="connsiteX0" fmla="*/ 73724 w 114204"/>
                <a:gd name="connsiteY0" fmla="*/ 11621 h 105346"/>
                <a:gd name="connsiteX1" fmla="*/ 64294 w 114204"/>
                <a:gd name="connsiteY1" fmla="*/ 23051 h 105346"/>
                <a:gd name="connsiteX2" fmla="*/ 64294 w 114204"/>
                <a:gd name="connsiteY2" fmla="*/ 46958 h 105346"/>
                <a:gd name="connsiteX3" fmla="*/ 76867 w 114204"/>
                <a:gd name="connsiteY3" fmla="*/ 61532 h 105346"/>
                <a:gd name="connsiteX4" fmla="*/ 75533 w 114204"/>
                <a:gd name="connsiteY4" fmla="*/ 67532 h 105346"/>
                <a:gd name="connsiteX5" fmla="*/ 98489 w 114204"/>
                <a:gd name="connsiteY5" fmla="*/ 80772 h 105346"/>
                <a:gd name="connsiteX6" fmla="*/ 105347 w 114204"/>
                <a:gd name="connsiteY6" fmla="*/ 77534 h 105346"/>
                <a:gd name="connsiteX7" fmla="*/ 114205 w 114204"/>
                <a:gd name="connsiteY7" fmla="*/ 86392 h 105346"/>
                <a:gd name="connsiteX8" fmla="*/ 105347 w 114204"/>
                <a:gd name="connsiteY8" fmla="*/ 95250 h 105346"/>
                <a:gd name="connsiteX9" fmla="*/ 96488 w 114204"/>
                <a:gd name="connsiteY9" fmla="*/ 86392 h 105346"/>
                <a:gd name="connsiteX10" fmla="*/ 97060 w 114204"/>
                <a:gd name="connsiteY10" fmla="*/ 83249 h 105346"/>
                <a:gd name="connsiteX11" fmla="*/ 74105 w 114204"/>
                <a:gd name="connsiteY11" fmla="*/ 70104 h 105346"/>
                <a:gd name="connsiteX12" fmla="*/ 62103 w 114204"/>
                <a:gd name="connsiteY12" fmla="*/ 76200 h 105346"/>
                <a:gd name="connsiteX13" fmla="*/ 51054 w 114204"/>
                <a:gd name="connsiteY13" fmla="*/ 71152 h 105346"/>
                <a:gd name="connsiteX14" fmla="*/ 36576 w 114204"/>
                <a:gd name="connsiteY14" fmla="*/ 79534 h 105346"/>
                <a:gd name="connsiteX15" fmla="*/ 37814 w 114204"/>
                <a:gd name="connsiteY15" fmla="*/ 86392 h 105346"/>
                <a:gd name="connsiteX16" fmla="*/ 18860 w 114204"/>
                <a:gd name="connsiteY16" fmla="*/ 105347 h 105346"/>
                <a:gd name="connsiteX17" fmla="*/ 0 w 114204"/>
                <a:gd name="connsiteY17" fmla="*/ 86392 h 105346"/>
                <a:gd name="connsiteX18" fmla="*/ 18955 w 114204"/>
                <a:gd name="connsiteY18" fmla="*/ 67437 h 105346"/>
                <a:gd name="connsiteX19" fmla="*/ 33719 w 114204"/>
                <a:gd name="connsiteY19" fmla="*/ 74486 h 105346"/>
                <a:gd name="connsiteX20" fmla="*/ 48197 w 114204"/>
                <a:gd name="connsiteY20" fmla="*/ 66199 h 105346"/>
                <a:gd name="connsiteX21" fmla="*/ 47435 w 114204"/>
                <a:gd name="connsiteY21" fmla="*/ 61532 h 105346"/>
                <a:gd name="connsiteX22" fmla="*/ 60008 w 114204"/>
                <a:gd name="connsiteY22" fmla="*/ 46958 h 105346"/>
                <a:gd name="connsiteX23" fmla="*/ 60008 w 114204"/>
                <a:gd name="connsiteY23" fmla="*/ 23051 h 105346"/>
                <a:gd name="connsiteX24" fmla="*/ 50483 w 114204"/>
                <a:gd name="connsiteY24" fmla="*/ 11621 h 105346"/>
                <a:gd name="connsiteX25" fmla="*/ 62103 w 114204"/>
                <a:gd name="connsiteY25" fmla="*/ 0 h 105346"/>
                <a:gd name="connsiteX26" fmla="*/ 73724 w 114204"/>
                <a:gd name="connsiteY26" fmla="*/ 11621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4" h="105346">
                  <a:moveTo>
                    <a:pt x="73724" y="11621"/>
                  </a:moveTo>
                  <a:cubicBezTo>
                    <a:pt x="73724" y="17240"/>
                    <a:pt x="69628" y="22003"/>
                    <a:pt x="64294" y="23051"/>
                  </a:cubicBezTo>
                  <a:lnTo>
                    <a:pt x="64294" y="46958"/>
                  </a:lnTo>
                  <a:cubicBezTo>
                    <a:pt x="71342" y="48006"/>
                    <a:pt x="76867" y="54102"/>
                    <a:pt x="76867" y="61532"/>
                  </a:cubicBezTo>
                  <a:cubicBezTo>
                    <a:pt x="76867" y="63722"/>
                    <a:pt x="76391" y="65723"/>
                    <a:pt x="75533" y="67532"/>
                  </a:cubicBezTo>
                  <a:lnTo>
                    <a:pt x="98489" y="80772"/>
                  </a:lnTo>
                  <a:cubicBezTo>
                    <a:pt x="100108" y="78772"/>
                    <a:pt x="102584" y="77534"/>
                    <a:pt x="105347" y="77534"/>
                  </a:cubicBezTo>
                  <a:cubicBezTo>
                    <a:pt x="110204" y="77534"/>
                    <a:pt x="114205" y="81534"/>
                    <a:pt x="114205" y="86392"/>
                  </a:cubicBezTo>
                  <a:cubicBezTo>
                    <a:pt x="114205" y="91250"/>
                    <a:pt x="110300" y="95250"/>
                    <a:pt x="105347" y="95250"/>
                  </a:cubicBezTo>
                  <a:cubicBezTo>
                    <a:pt x="100394" y="95250"/>
                    <a:pt x="96488" y="91250"/>
                    <a:pt x="96488" y="86392"/>
                  </a:cubicBezTo>
                  <a:cubicBezTo>
                    <a:pt x="96488" y="85344"/>
                    <a:pt x="96679" y="84296"/>
                    <a:pt x="97060" y="83249"/>
                  </a:cubicBezTo>
                  <a:lnTo>
                    <a:pt x="74105" y="70104"/>
                  </a:lnTo>
                  <a:cubicBezTo>
                    <a:pt x="71342" y="73819"/>
                    <a:pt x="67056" y="76200"/>
                    <a:pt x="62103" y="76200"/>
                  </a:cubicBezTo>
                  <a:cubicBezTo>
                    <a:pt x="57722" y="76200"/>
                    <a:pt x="53721" y="74295"/>
                    <a:pt x="51054" y="71152"/>
                  </a:cubicBezTo>
                  <a:lnTo>
                    <a:pt x="36576" y="79534"/>
                  </a:lnTo>
                  <a:cubicBezTo>
                    <a:pt x="37433" y="81629"/>
                    <a:pt x="37814" y="84011"/>
                    <a:pt x="37814" y="86392"/>
                  </a:cubicBezTo>
                  <a:cubicBezTo>
                    <a:pt x="37814" y="96869"/>
                    <a:pt x="29337" y="105347"/>
                    <a:pt x="18860" y="105347"/>
                  </a:cubicBezTo>
                  <a:cubicBezTo>
                    <a:pt x="8477" y="105347"/>
                    <a:pt x="0" y="96869"/>
                    <a:pt x="0" y="86392"/>
                  </a:cubicBezTo>
                  <a:cubicBezTo>
                    <a:pt x="0" y="75914"/>
                    <a:pt x="8477" y="67437"/>
                    <a:pt x="18955" y="67437"/>
                  </a:cubicBezTo>
                  <a:cubicBezTo>
                    <a:pt x="24955" y="67437"/>
                    <a:pt x="30290" y="70199"/>
                    <a:pt x="33719" y="74486"/>
                  </a:cubicBezTo>
                  <a:lnTo>
                    <a:pt x="48197" y="66199"/>
                  </a:lnTo>
                  <a:cubicBezTo>
                    <a:pt x="47720" y="64770"/>
                    <a:pt x="47435" y="63151"/>
                    <a:pt x="47435" y="61532"/>
                  </a:cubicBezTo>
                  <a:cubicBezTo>
                    <a:pt x="47435" y="54102"/>
                    <a:pt x="52864" y="48006"/>
                    <a:pt x="60008" y="46958"/>
                  </a:cubicBezTo>
                  <a:lnTo>
                    <a:pt x="60008" y="23051"/>
                  </a:lnTo>
                  <a:cubicBezTo>
                    <a:pt x="54578" y="22003"/>
                    <a:pt x="50483" y="17336"/>
                    <a:pt x="50483" y="11621"/>
                  </a:cubicBezTo>
                  <a:cubicBezTo>
                    <a:pt x="50483" y="5239"/>
                    <a:pt x="55721" y="0"/>
                    <a:pt x="62103" y="0"/>
                  </a:cubicBezTo>
                  <a:cubicBezTo>
                    <a:pt x="68485" y="0"/>
                    <a:pt x="73724" y="5239"/>
                    <a:pt x="73724" y="11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id="{068334E0-8B34-E5E7-BDFC-D1AF0DA7B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40" y="5515709"/>
            <a:ext cx="6510966" cy="1070089"/>
          </a:xfrm>
          <a:prstGeom prst="rect">
            <a:avLst/>
          </a:prstGeom>
        </p:spPr>
      </p:pic>
      <p:sp>
        <p:nvSpPr>
          <p:cNvPr id="15" name="직사각형 19">
            <a:extLst>
              <a:ext uri="{FF2B5EF4-FFF2-40B4-BE49-F238E27FC236}">
                <a16:creationId xmlns:a16="http://schemas.microsoft.com/office/drawing/2014/main" id="{2F6F32CB-0D9A-9D8D-03DC-C84D9CB7F97F}"/>
              </a:ext>
            </a:extLst>
          </p:cNvPr>
          <p:cNvSpPr/>
          <p:nvPr/>
        </p:nvSpPr>
        <p:spPr>
          <a:xfrm>
            <a:off x="4573560" y="6654598"/>
            <a:ext cx="2661947" cy="169277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r>
              <a:rPr lang="da-DK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Wiltshire et al.,  Genet Med . 2020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B47052E-ECCA-69BD-0B10-F616FE5D0943}"/>
              </a:ext>
            </a:extLst>
          </p:cNvPr>
          <p:cNvSpPr/>
          <p:nvPr/>
        </p:nvSpPr>
        <p:spPr>
          <a:xfrm>
            <a:off x="292212" y="6424361"/>
            <a:ext cx="6474393" cy="169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005A934-7AA0-AE00-102F-BE762631F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46" y="2083425"/>
            <a:ext cx="4705840" cy="3755323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BAE5E70-BD78-21AB-289C-EE5459E54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0" y="3031250"/>
            <a:ext cx="6869151" cy="1918247"/>
          </a:xfrm>
          <a:prstGeom prst="rect">
            <a:avLst/>
          </a:prstGeom>
        </p:spPr>
      </p:pic>
      <p:sp>
        <p:nvSpPr>
          <p:cNvPr id="18" name="직사각형 1">
            <a:extLst>
              <a:ext uri="{FF2B5EF4-FFF2-40B4-BE49-F238E27FC236}">
                <a16:creationId xmlns:a16="http://schemas.microsoft.com/office/drawing/2014/main" id="{3C9BCB8F-9C74-E2B6-7360-BAAD6827519D}"/>
              </a:ext>
            </a:extLst>
          </p:cNvPr>
          <p:cNvSpPr/>
          <p:nvPr/>
        </p:nvSpPr>
        <p:spPr>
          <a:xfrm>
            <a:off x="8279289" y="5965436"/>
            <a:ext cx="3892001" cy="769441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0" tIns="0" rIns="0" bIns="0" anchor="b" anchorCtr="0">
            <a:spAutoFit/>
          </a:bodyPr>
          <a:lstStyle/>
          <a:p>
            <a:pPr algn="r"/>
            <a:r>
              <a:rPr lang="pl-PL" sz="1600" b="1" dirty="0" err="1"/>
              <a:t>Variants</a:t>
            </a:r>
            <a:r>
              <a:rPr lang="pl-PL" sz="1600" b="1" dirty="0"/>
              <a:t> in ES </a:t>
            </a:r>
            <a:r>
              <a:rPr lang="pl-PL" sz="1600" b="1" dirty="0" err="1"/>
              <a:t>sample</a:t>
            </a:r>
            <a:r>
              <a:rPr lang="pl-PL" sz="1600" b="1" dirty="0"/>
              <a:t>:</a:t>
            </a:r>
          </a:p>
          <a:p>
            <a:pPr algn="r"/>
            <a:r>
              <a:rPr lang="pt-BR" sz="1600" i="1" dirty="0"/>
              <a:t>MRE11A</a:t>
            </a:r>
            <a:r>
              <a:rPr lang="pt-BR" sz="1600" dirty="0"/>
              <a:t> </a:t>
            </a:r>
            <a:r>
              <a:rPr lang="pl-PL" sz="1600" dirty="0"/>
              <a:t>(</a:t>
            </a:r>
            <a:r>
              <a:rPr lang="pt-BR" sz="1600" dirty="0"/>
              <a:t>I120V</a:t>
            </a:r>
            <a:r>
              <a:rPr lang="pl-PL" sz="1600" dirty="0"/>
              <a:t>), </a:t>
            </a:r>
            <a:r>
              <a:rPr lang="pt-BR" sz="1600" i="1" dirty="0"/>
              <a:t>PALB2</a:t>
            </a:r>
            <a:r>
              <a:rPr lang="pt-BR" sz="1600" dirty="0"/>
              <a:t> </a:t>
            </a:r>
            <a:r>
              <a:rPr lang="pl-PL" sz="1600" dirty="0"/>
              <a:t>(</a:t>
            </a:r>
            <a:r>
              <a:rPr lang="pt-BR" sz="1600" dirty="0"/>
              <a:t>R37H</a:t>
            </a:r>
            <a:r>
              <a:rPr lang="pl-PL" sz="1600" dirty="0"/>
              <a:t>), </a:t>
            </a:r>
            <a:r>
              <a:rPr lang="pt-BR" sz="1600" i="1" dirty="0"/>
              <a:t>PIM1</a:t>
            </a:r>
            <a:r>
              <a:rPr lang="pt-BR" sz="1600" dirty="0"/>
              <a:t> </a:t>
            </a:r>
            <a:r>
              <a:rPr lang="pl-PL" sz="1600" dirty="0"/>
              <a:t>(</a:t>
            </a:r>
            <a:r>
              <a:rPr lang="pt-BR" sz="1600" dirty="0"/>
              <a:t>E124Q</a:t>
            </a:r>
            <a:r>
              <a:rPr lang="pl-PL" sz="1600" dirty="0"/>
              <a:t>),  </a:t>
            </a:r>
            <a:r>
              <a:rPr lang="pt-BR" sz="1600" i="1" dirty="0"/>
              <a:t>RPTOR</a:t>
            </a:r>
            <a:r>
              <a:rPr lang="pt-BR" sz="1600" dirty="0"/>
              <a:t> </a:t>
            </a:r>
            <a:r>
              <a:rPr lang="pl-PL" sz="1600" dirty="0"/>
              <a:t>(</a:t>
            </a:r>
            <a:r>
              <a:rPr lang="pt-BR" sz="1600" dirty="0"/>
              <a:t>A862T</a:t>
            </a:r>
            <a:r>
              <a:rPr lang="pl-PL" sz="1600" dirty="0"/>
              <a:t>), </a:t>
            </a:r>
            <a:r>
              <a:rPr lang="pt-BR" sz="1600" i="1" dirty="0"/>
              <a:t>TSC2</a:t>
            </a:r>
            <a:r>
              <a:rPr lang="pt-BR" sz="1600" dirty="0"/>
              <a:t> </a:t>
            </a:r>
            <a:r>
              <a:rPr lang="pl-PL" sz="1600" dirty="0"/>
              <a:t>(</a:t>
            </a:r>
            <a:r>
              <a:rPr lang="pt-BR" sz="1600" dirty="0"/>
              <a:t>A357V</a:t>
            </a:r>
            <a:r>
              <a:rPr lang="pl-PL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0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2482625" y="564854"/>
            <a:ext cx="7851188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postive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familial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history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(2)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8539CB-B1E5-6789-E521-CDEF27422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179" y="1355337"/>
            <a:ext cx="2809417" cy="2642190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1388DDEA-EF3A-BEAB-F1FE-04F82480D13F}"/>
              </a:ext>
            </a:extLst>
          </p:cNvPr>
          <p:cNvGrpSpPr/>
          <p:nvPr/>
        </p:nvGrpSpPr>
        <p:grpSpPr>
          <a:xfrm>
            <a:off x="775855" y="1490505"/>
            <a:ext cx="5218545" cy="2237528"/>
            <a:chOff x="775855" y="1490505"/>
            <a:chExt cx="5218545" cy="2237528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AABBE5DD-DDEB-308C-ABF5-D2259C66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045" y="1490505"/>
              <a:ext cx="5030355" cy="2237528"/>
            </a:xfrm>
            <a:prstGeom prst="rect">
              <a:avLst/>
            </a:prstGeom>
          </p:spPr>
        </p:pic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ABDEB3AD-AF50-3CBD-6EF3-798F52DF950F}"/>
                </a:ext>
              </a:extLst>
            </p:cNvPr>
            <p:cNvSpPr/>
            <p:nvPr/>
          </p:nvSpPr>
          <p:spPr>
            <a:xfrm>
              <a:off x="775855" y="1490505"/>
              <a:ext cx="988290" cy="652331"/>
            </a:xfrm>
            <a:prstGeom prst="ellipse">
              <a:avLst/>
            </a:prstGeom>
            <a:noFill/>
            <a:ln w="57150">
              <a:solidFill>
                <a:srgbClr val="F4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Prostokąt 6">
            <a:extLst>
              <a:ext uri="{FF2B5EF4-FFF2-40B4-BE49-F238E27FC236}">
                <a16:creationId xmlns:a16="http://schemas.microsoft.com/office/drawing/2014/main" id="{A899C84C-BCC4-0AD1-F196-31EB8289A147}"/>
              </a:ext>
            </a:extLst>
          </p:cNvPr>
          <p:cNvSpPr/>
          <p:nvPr/>
        </p:nvSpPr>
        <p:spPr>
          <a:xfrm>
            <a:off x="9605818" y="1180407"/>
            <a:ext cx="1136073" cy="2547626"/>
          </a:xfrm>
          <a:prstGeom prst="rect">
            <a:avLst/>
          </a:prstGeom>
          <a:noFill/>
          <a:ln w="57150">
            <a:solidFill>
              <a:srgbClr val="F4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직사각형 19">
            <a:extLst>
              <a:ext uri="{FF2B5EF4-FFF2-40B4-BE49-F238E27FC236}">
                <a16:creationId xmlns:a16="http://schemas.microsoft.com/office/drawing/2014/main" id="{332CE1F9-FFD8-6B1A-9C2A-73E7D9F0132E}"/>
              </a:ext>
            </a:extLst>
          </p:cNvPr>
          <p:cNvSpPr/>
          <p:nvPr/>
        </p:nvSpPr>
        <p:spPr>
          <a:xfrm>
            <a:off x="10881763" y="6448061"/>
            <a:ext cx="1217640" cy="33855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da-DK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Foo </a:t>
            </a:r>
            <a:r>
              <a:rPr lang="pl-PL" altLang="ko-KR" sz="1100" i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et al.</a:t>
            </a:r>
          </a:p>
          <a:p>
            <a:pPr algn="r"/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O</a:t>
            </a:r>
            <a:r>
              <a:rPr lang="da-DK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ncogene 2017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9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2482625" y="564854"/>
            <a:ext cx="7851188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postive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familial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history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(2)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D6F380F-C356-04ED-6E3A-ACCF89FE4234}"/>
              </a:ext>
            </a:extLst>
          </p:cNvPr>
          <p:cNvSpPr txBox="1"/>
          <p:nvPr/>
        </p:nvSpPr>
        <p:spPr>
          <a:xfrm>
            <a:off x="5648960" y="522405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12121"/>
                </a:solidFill>
                <a:effectLst/>
                <a:latin typeface="Barlow" panose="00000500000000000000" pitchFamily="2" charset="0"/>
              </a:rPr>
              <a:t>To our surprise, K18R and </a:t>
            </a:r>
            <a:r>
              <a:rPr lang="en-GB" sz="1400" b="1" i="0" dirty="0">
                <a:solidFill>
                  <a:srgbClr val="212121"/>
                </a:solidFill>
                <a:effectLst/>
                <a:latin typeface="Barlow" panose="00000500000000000000" pitchFamily="2" charset="0"/>
              </a:rPr>
              <a:t>R37H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Barlow" panose="00000500000000000000" pitchFamily="2" charset="0"/>
              </a:rPr>
              <a:t> also </a:t>
            </a:r>
            <a:r>
              <a:rPr lang="en-GB" sz="1400" b="1" i="0" dirty="0">
                <a:solidFill>
                  <a:srgbClr val="212121"/>
                </a:solidFill>
                <a:effectLst/>
                <a:latin typeface="Barlow" panose="00000500000000000000" pitchFamily="2" charset="0"/>
              </a:rPr>
              <a:t>impair the</a:t>
            </a:r>
            <a:r>
              <a:rPr lang="pl-PL" sz="1400" b="1" dirty="0">
                <a:solidFill>
                  <a:srgbClr val="212121"/>
                </a:solidFill>
                <a:latin typeface="Barlow" panose="00000500000000000000" pitchFamily="2" charset="0"/>
              </a:rPr>
              <a:t> </a:t>
            </a:r>
            <a:r>
              <a:rPr lang="en-GB" sz="1400" b="1" i="0" dirty="0">
                <a:solidFill>
                  <a:srgbClr val="212121"/>
                </a:solidFill>
                <a:effectLst/>
                <a:latin typeface="Barlow" panose="00000500000000000000" pitchFamily="2" charset="0"/>
              </a:rPr>
              <a:t>HR activity of PALB2 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Barlow" panose="00000500000000000000" pitchFamily="2" charset="0"/>
              </a:rPr>
              <a:t>even though they</a:t>
            </a:r>
            <a:r>
              <a:rPr lang="pl-PL" sz="1400" dirty="0">
                <a:solidFill>
                  <a:srgbClr val="212121"/>
                </a:solidFill>
                <a:latin typeface="Barlow" panose="00000500000000000000" pitchFamily="2" charset="0"/>
              </a:rPr>
              <a:t> 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Barlow" panose="00000500000000000000" pitchFamily="2" charset="0"/>
              </a:rPr>
              <a:t>do not appear to reduce the PALB2-BRCA1 interaction</a:t>
            </a:r>
            <a:endParaRPr lang="en-GB" sz="1400" dirty="0">
              <a:latin typeface="Barlow" panose="00000500000000000000" pitchFamily="2" charset="0"/>
            </a:endParaRPr>
          </a:p>
        </p:txBody>
      </p:sp>
      <p:sp>
        <p:nvSpPr>
          <p:cNvPr id="19" name="직사각형 19">
            <a:extLst>
              <a:ext uri="{FF2B5EF4-FFF2-40B4-BE49-F238E27FC236}">
                <a16:creationId xmlns:a16="http://schemas.microsoft.com/office/drawing/2014/main" id="{D0D6169E-8073-55B2-5D00-220965500DB1}"/>
              </a:ext>
            </a:extLst>
          </p:cNvPr>
          <p:cNvSpPr/>
          <p:nvPr/>
        </p:nvSpPr>
        <p:spPr>
          <a:xfrm>
            <a:off x="10881763" y="6448061"/>
            <a:ext cx="1217640" cy="33855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da-DK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Foo </a:t>
            </a:r>
            <a:r>
              <a:rPr lang="pl-PL" altLang="ko-KR" sz="1100" i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et al.</a:t>
            </a:r>
          </a:p>
          <a:p>
            <a:pPr algn="r"/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O</a:t>
            </a:r>
            <a:r>
              <a:rPr lang="da-DK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ncogene 2017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ABBE5DD-DDEB-308C-ABF5-D2259C66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45" y="1490505"/>
            <a:ext cx="5030355" cy="22375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38539CB-B1E5-6789-E521-CDEF27422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179" y="1355337"/>
            <a:ext cx="2809417" cy="26421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7C1015-D3A7-83FC-4C33-8A2282563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436" y="3829050"/>
            <a:ext cx="2828925" cy="3028950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ABDEB3AD-AF50-3CBD-6EF3-798F52DF950F}"/>
              </a:ext>
            </a:extLst>
          </p:cNvPr>
          <p:cNvSpPr/>
          <p:nvPr/>
        </p:nvSpPr>
        <p:spPr>
          <a:xfrm>
            <a:off x="775855" y="1490505"/>
            <a:ext cx="988290" cy="652331"/>
          </a:xfrm>
          <a:prstGeom prst="ellipse">
            <a:avLst/>
          </a:prstGeom>
          <a:noFill/>
          <a:ln w="57150">
            <a:solidFill>
              <a:srgbClr val="F4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899C84C-BCC4-0AD1-F196-31EB8289A147}"/>
              </a:ext>
            </a:extLst>
          </p:cNvPr>
          <p:cNvSpPr/>
          <p:nvPr/>
        </p:nvSpPr>
        <p:spPr>
          <a:xfrm>
            <a:off x="9605818" y="1180407"/>
            <a:ext cx="1136073" cy="2547626"/>
          </a:xfrm>
          <a:prstGeom prst="rect">
            <a:avLst/>
          </a:prstGeom>
          <a:noFill/>
          <a:ln w="57150">
            <a:solidFill>
              <a:srgbClr val="F4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4FCD609-AF75-2D9E-D2E4-AD6708B63BFB}"/>
              </a:ext>
            </a:extLst>
          </p:cNvPr>
          <p:cNvSpPr/>
          <p:nvPr/>
        </p:nvSpPr>
        <p:spPr>
          <a:xfrm>
            <a:off x="4336473" y="4069712"/>
            <a:ext cx="383310" cy="2547626"/>
          </a:xfrm>
          <a:prstGeom prst="rect">
            <a:avLst/>
          </a:prstGeom>
          <a:noFill/>
          <a:ln w="57150">
            <a:solidFill>
              <a:srgbClr val="F4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9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2482625" y="795760"/>
            <a:ext cx="7983276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pos</a:t>
            </a:r>
            <a:r>
              <a:rPr lang="en-GB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i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tive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familial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history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(2)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3" name="직사각형 19">
            <a:extLst>
              <a:ext uri="{FF2B5EF4-FFF2-40B4-BE49-F238E27FC236}">
                <a16:creationId xmlns:a16="http://schemas.microsoft.com/office/drawing/2014/main" id="{A0431731-ED9C-CB44-DD3D-EF5EEB4224E0}"/>
              </a:ext>
            </a:extLst>
          </p:cNvPr>
          <p:cNvSpPr/>
          <p:nvPr/>
        </p:nvSpPr>
        <p:spPr>
          <a:xfrm>
            <a:off x="11085198" y="6500974"/>
            <a:ext cx="1014440" cy="33855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pl-PL" altLang="ko-KR" sz="11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Mehaffey</a:t>
            </a:r>
            <a:r>
              <a:rPr lang="pl-PL" altLang="ko-KR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1100" b="1" i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et al.</a:t>
            </a:r>
          </a:p>
          <a:p>
            <a:pPr algn="r"/>
            <a:r>
              <a:rPr lang="pl-PL" altLang="ko-KR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Klin </a:t>
            </a:r>
            <a:r>
              <a:rPr lang="pl-PL" altLang="ko-KR" sz="11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Padiar</a:t>
            </a:r>
            <a:r>
              <a:rPr lang="pl-PL" altLang="ko-KR" sz="11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2021</a:t>
            </a:r>
            <a:endParaRPr lang="ko-KR" altLang="en-US" sz="11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EF595D3-971E-5B01-A1D3-C52E972E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732" y="2198405"/>
            <a:ext cx="7428535" cy="3863835"/>
          </a:xfrm>
          <a:prstGeom prst="rect">
            <a:avLst/>
          </a:prstGeom>
        </p:spPr>
      </p:pic>
      <p:grpSp>
        <p:nvGrpSpPr>
          <p:cNvPr id="11" name="그룹 32">
            <a:extLst>
              <a:ext uri="{FF2B5EF4-FFF2-40B4-BE49-F238E27FC236}">
                <a16:creationId xmlns:a16="http://schemas.microsoft.com/office/drawing/2014/main" id="{D1E51E2F-C5F6-430D-A027-EEBF3599AF02}"/>
              </a:ext>
            </a:extLst>
          </p:cNvPr>
          <p:cNvGrpSpPr/>
          <p:nvPr/>
        </p:nvGrpSpPr>
        <p:grpSpPr>
          <a:xfrm>
            <a:off x="197355" y="5788356"/>
            <a:ext cx="5251734" cy="900367"/>
            <a:chOff x="823374" y="4708508"/>
            <a:chExt cx="5251734" cy="900367"/>
          </a:xfrm>
        </p:grpSpPr>
        <p:grpSp>
          <p:nvGrpSpPr>
            <p:cNvPr id="12" name="그룹 19">
              <a:extLst>
                <a:ext uri="{FF2B5EF4-FFF2-40B4-BE49-F238E27FC236}">
                  <a16:creationId xmlns:a16="http://schemas.microsoft.com/office/drawing/2014/main" id="{377086B9-4F84-1C43-9A14-54137CBC7302}"/>
                </a:ext>
              </a:extLst>
            </p:cNvPr>
            <p:cNvGrpSpPr/>
            <p:nvPr/>
          </p:nvGrpSpPr>
          <p:grpSpPr>
            <a:xfrm>
              <a:off x="1744515" y="4708508"/>
              <a:ext cx="4330593" cy="900367"/>
              <a:chOff x="1739071" y="1903270"/>
              <a:chExt cx="4330593" cy="900367"/>
            </a:xfrm>
          </p:grpSpPr>
          <p:sp>
            <p:nvSpPr>
              <p:cNvPr id="15" name="Google Shape;478;p34">
                <a:extLst>
                  <a:ext uri="{FF2B5EF4-FFF2-40B4-BE49-F238E27FC236}">
                    <a16:creationId xmlns:a16="http://schemas.microsoft.com/office/drawing/2014/main" id="{BDBF4AA8-730C-8C6C-DE2C-1889DEA8A0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535" y="1903270"/>
                <a:ext cx="900888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l-PL" sz="2400" b="1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PALB2</a:t>
                </a:r>
                <a:endParaRPr lang="en-US" sz="2400" b="1" i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직사각형 1">
                <a:extLst>
                  <a:ext uri="{FF2B5EF4-FFF2-40B4-BE49-F238E27FC236}">
                    <a16:creationId xmlns:a16="http://schemas.microsoft.com/office/drawing/2014/main" id="{CF008EB8-6F4E-7703-A695-DD43220C691A}"/>
                  </a:ext>
                </a:extLst>
              </p:cNvPr>
              <p:cNvSpPr/>
              <p:nvPr/>
            </p:nvSpPr>
            <p:spPr>
              <a:xfrm>
                <a:off x="1739071" y="2249639"/>
                <a:ext cx="4330593" cy="553998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nl-N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NM_024675:c.(1684 + ?_1685-?)_(2586 + ?_2587-?)del), het</a:t>
                </a:r>
                <a:endParaRPr lang="en-GB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타원 20">
              <a:extLst>
                <a:ext uri="{FF2B5EF4-FFF2-40B4-BE49-F238E27FC236}">
                  <a16:creationId xmlns:a16="http://schemas.microsoft.com/office/drawing/2014/main" id="{24E1785D-FAE5-5B6D-4706-30421225BF20}"/>
                </a:ext>
              </a:extLst>
            </p:cNvPr>
            <p:cNvSpPr/>
            <p:nvPr/>
          </p:nvSpPr>
          <p:spPr>
            <a:xfrm>
              <a:off x="823374" y="4842397"/>
              <a:ext cx="766478" cy="766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그래픽 42">
              <a:extLst>
                <a:ext uri="{FF2B5EF4-FFF2-40B4-BE49-F238E27FC236}">
                  <a16:creationId xmlns:a16="http://schemas.microsoft.com/office/drawing/2014/main" id="{98345FF6-0E0B-4313-B6DC-F1E6376FBAFA}"/>
                </a:ext>
              </a:extLst>
            </p:cNvPr>
            <p:cNvSpPr/>
            <p:nvPr/>
          </p:nvSpPr>
          <p:spPr>
            <a:xfrm>
              <a:off x="998929" y="5005033"/>
              <a:ext cx="415368" cy="383150"/>
            </a:xfrm>
            <a:custGeom>
              <a:avLst/>
              <a:gdLst>
                <a:gd name="connsiteX0" fmla="*/ 73724 w 114204"/>
                <a:gd name="connsiteY0" fmla="*/ 11621 h 105346"/>
                <a:gd name="connsiteX1" fmla="*/ 64294 w 114204"/>
                <a:gd name="connsiteY1" fmla="*/ 23051 h 105346"/>
                <a:gd name="connsiteX2" fmla="*/ 64294 w 114204"/>
                <a:gd name="connsiteY2" fmla="*/ 46958 h 105346"/>
                <a:gd name="connsiteX3" fmla="*/ 76867 w 114204"/>
                <a:gd name="connsiteY3" fmla="*/ 61532 h 105346"/>
                <a:gd name="connsiteX4" fmla="*/ 75533 w 114204"/>
                <a:gd name="connsiteY4" fmla="*/ 67532 h 105346"/>
                <a:gd name="connsiteX5" fmla="*/ 98489 w 114204"/>
                <a:gd name="connsiteY5" fmla="*/ 80772 h 105346"/>
                <a:gd name="connsiteX6" fmla="*/ 105347 w 114204"/>
                <a:gd name="connsiteY6" fmla="*/ 77534 h 105346"/>
                <a:gd name="connsiteX7" fmla="*/ 114205 w 114204"/>
                <a:gd name="connsiteY7" fmla="*/ 86392 h 105346"/>
                <a:gd name="connsiteX8" fmla="*/ 105347 w 114204"/>
                <a:gd name="connsiteY8" fmla="*/ 95250 h 105346"/>
                <a:gd name="connsiteX9" fmla="*/ 96488 w 114204"/>
                <a:gd name="connsiteY9" fmla="*/ 86392 h 105346"/>
                <a:gd name="connsiteX10" fmla="*/ 97060 w 114204"/>
                <a:gd name="connsiteY10" fmla="*/ 83249 h 105346"/>
                <a:gd name="connsiteX11" fmla="*/ 74105 w 114204"/>
                <a:gd name="connsiteY11" fmla="*/ 70104 h 105346"/>
                <a:gd name="connsiteX12" fmla="*/ 62103 w 114204"/>
                <a:gd name="connsiteY12" fmla="*/ 76200 h 105346"/>
                <a:gd name="connsiteX13" fmla="*/ 51054 w 114204"/>
                <a:gd name="connsiteY13" fmla="*/ 71152 h 105346"/>
                <a:gd name="connsiteX14" fmla="*/ 36576 w 114204"/>
                <a:gd name="connsiteY14" fmla="*/ 79534 h 105346"/>
                <a:gd name="connsiteX15" fmla="*/ 37814 w 114204"/>
                <a:gd name="connsiteY15" fmla="*/ 86392 h 105346"/>
                <a:gd name="connsiteX16" fmla="*/ 18860 w 114204"/>
                <a:gd name="connsiteY16" fmla="*/ 105347 h 105346"/>
                <a:gd name="connsiteX17" fmla="*/ 0 w 114204"/>
                <a:gd name="connsiteY17" fmla="*/ 86392 h 105346"/>
                <a:gd name="connsiteX18" fmla="*/ 18955 w 114204"/>
                <a:gd name="connsiteY18" fmla="*/ 67437 h 105346"/>
                <a:gd name="connsiteX19" fmla="*/ 33719 w 114204"/>
                <a:gd name="connsiteY19" fmla="*/ 74486 h 105346"/>
                <a:gd name="connsiteX20" fmla="*/ 48197 w 114204"/>
                <a:gd name="connsiteY20" fmla="*/ 66199 h 105346"/>
                <a:gd name="connsiteX21" fmla="*/ 47435 w 114204"/>
                <a:gd name="connsiteY21" fmla="*/ 61532 h 105346"/>
                <a:gd name="connsiteX22" fmla="*/ 60008 w 114204"/>
                <a:gd name="connsiteY22" fmla="*/ 46958 h 105346"/>
                <a:gd name="connsiteX23" fmla="*/ 60008 w 114204"/>
                <a:gd name="connsiteY23" fmla="*/ 23051 h 105346"/>
                <a:gd name="connsiteX24" fmla="*/ 50483 w 114204"/>
                <a:gd name="connsiteY24" fmla="*/ 11621 h 105346"/>
                <a:gd name="connsiteX25" fmla="*/ 62103 w 114204"/>
                <a:gd name="connsiteY25" fmla="*/ 0 h 105346"/>
                <a:gd name="connsiteX26" fmla="*/ 73724 w 114204"/>
                <a:gd name="connsiteY26" fmla="*/ 11621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4" h="105346">
                  <a:moveTo>
                    <a:pt x="73724" y="11621"/>
                  </a:moveTo>
                  <a:cubicBezTo>
                    <a:pt x="73724" y="17240"/>
                    <a:pt x="69628" y="22003"/>
                    <a:pt x="64294" y="23051"/>
                  </a:cubicBezTo>
                  <a:lnTo>
                    <a:pt x="64294" y="46958"/>
                  </a:lnTo>
                  <a:cubicBezTo>
                    <a:pt x="71342" y="48006"/>
                    <a:pt x="76867" y="54102"/>
                    <a:pt x="76867" y="61532"/>
                  </a:cubicBezTo>
                  <a:cubicBezTo>
                    <a:pt x="76867" y="63722"/>
                    <a:pt x="76391" y="65723"/>
                    <a:pt x="75533" y="67532"/>
                  </a:cubicBezTo>
                  <a:lnTo>
                    <a:pt x="98489" y="80772"/>
                  </a:lnTo>
                  <a:cubicBezTo>
                    <a:pt x="100108" y="78772"/>
                    <a:pt x="102584" y="77534"/>
                    <a:pt x="105347" y="77534"/>
                  </a:cubicBezTo>
                  <a:cubicBezTo>
                    <a:pt x="110204" y="77534"/>
                    <a:pt x="114205" y="81534"/>
                    <a:pt x="114205" y="86392"/>
                  </a:cubicBezTo>
                  <a:cubicBezTo>
                    <a:pt x="114205" y="91250"/>
                    <a:pt x="110300" y="95250"/>
                    <a:pt x="105347" y="95250"/>
                  </a:cubicBezTo>
                  <a:cubicBezTo>
                    <a:pt x="100394" y="95250"/>
                    <a:pt x="96488" y="91250"/>
                    <a:pt x="96488" y="86392"/>
                  </a:cubicBezTo>
                  <a:cubicBezTo>
                    <a:pt x="96488" y="85344"/>
                    <a:pt x="96679" y="84296"/>
                    <a:pt x="97060" y="83249"/>
                  </a:cubicBezTo>
                  <a:lnTo>
                    <a:pt x="74105" y="70104"/>
                  </a:lnTo>
                  <a:cubicBezTo>
                    <a:pt x="71342" y="73819"/>
                    <a:pt x="67056" y="76200"/>
                    <a:pt x="62103" y="76200"/>
                  </a:cubicBezTo>
                  <a:cubicBezTo>
                    <a:pt x="57722" y="76200"/>
                    <a:pt x="53721" y="74295"/>
                    <a:pt x="51054" y="71152"/>
                  </a:cubicBezTo>
                  <a:lnTo>
                    <a:pt x="36576" y="79534"/>
                  </a:lnTo>
                  <a:cubicBezTo>
                    <a:pt x="37433" y="81629"/>
                    <a:pt x="37814" y="84011"/>
                    <a:pt x="37814" y="86392"/>
                  </a:cubicBezTo>
                  <a:cubicBezTo>
                    <a:pt x="37814" y="96869"/>
                    <a:pt x="29337" y="105347"/>
                    <a:pt x="18860" y="105347"/>
                  </a:cubicBezTo>
                  <a:cubicBezTo>
                    <a:pt x="8477" y="105347"/>
                    <a:pt x="0" y="96869"/>
                    <a:pt x="0" y="86392"/>
                  </a:cubicBezTo>
                  <a:cubicBezTo>
                    <a:pt x="0" y="75914"/>
                    <a:pt x="8477" y="67437"/>
                    <a:pt x="18955" y="67437"/>
                  </a:cubicBezTo>
                  <a:cubicBezTo>
                    <a:pt x="24955" y="67437"/>
                    <a:pt x="30290" y="70199"/>
                    <a:pt x="33719" y="74486"/>
                  </a:cubicBezTo>
                  <a:lnTo>
                    <a:pt x="48197" y="66199"/>
                  </a:lnTo>
                  <a:cubicBezTo>
                    <a:pt x="47720" y="64770"/>
                    <a:pt x="47435" y="63151"/>
                    <a:pt x="47435" y="61532"/>
                  </a:cubicBezTo>
                  <a:cubicBezTo>
                    <a:pt x="47435" y="54102"/>
                    <a:pt x="52864" y="48006"/>
                    <a:pt x="60008" y="46958"/>
                  </a:cubicBezTo>
                  <a:lnTo>
                    <a:pt x="60008" y="23051"/>
                  </a:lnTo>
                  <a:cubicBezTo>
                    <a:pt x="54578" y="22003"/>
                    <a:pt x="50483" y="17336"/>
                    <a:pt x="50483" y="11621"/>
                  </a:cubicBezTo>
                  <a:cubicBezTo>
                    <a:pt x="50483" y="5239"/>
                    <a:pt x="55721" y="0"/>
                    <a:pt x="62103" y="0"/>
                  </a:cubicBezTo>
                  <a:cubicBezTo>
                    <a:pt x="68485" y="0"/>
                    <a:pt x="73724" y="5239"/>
                    <a:pt x="73724" y="11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" name="Nawias klamrowy otwierający 17">
            <a:extLst>
              <a:ext uri="{FF2B5EF4-FFF2-40B4-BE49-F238E27FC236}">
                <a16:creationId xmlns:a16="http://schemas.microsoft.com/office/drawing/2014/main" id="{8742A368-0916-25DB-31C5-E3231A3E7304}"/>
              </a:ext>
            </a:extLst>
          </p:cNvPr>
          <p:cNvSpPr/>
          <p:nvPr/>
        </p:nvSpPr>
        <p:spPr>
          <a:xfrm rot="5400000">
            <a:off x="8893392" y="1649316"/>
            <a:ext cx="303805" cy="11727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직사각형 19">
            <a:extLst>
              <a:ext uri="{FF2B5EF4-FFF2-40B4-BE49-F238E27FC236}">
                <a16:creationId xmlns:a16="http://schemas.microsoft.com/office/drawing/2014/main" id="{5C867048-2C27-7E35-A160-4DE45A5AE1D6}"/>
              </a:ext>
            </a:extLst>
          </p:cNvPr>
          <p:cNvSpPr/>
          <p:nvPr/>
        </p:nvSpPr>
        <p:spPr>
          <a:xfrm>
            <a:off x="8512446" y="1557462"/>
            <a:ext cx="997863" cy="430887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ctr"/>
            <a:r>
              <a:rPr lang="da-DK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Colorectal cancer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26" name="직사각형 19">
            <a:extLst>
              <a:ext uri="{FF2B5EF4-FFF2-40B4-BE49-F238E27FC236}">
                <a16:creationId xmlns:a16="http://schemas.microsoft.com/office/drawing/2014/main" id="{836365F8-1035-ECCB-93C9-6BDA34B6345C}"/>
              </a:ext>
            </a:extLst>
          </p:cNvPr>
          <p:cNvSpPr/>
          <p:nvPr/>
        </p:nvSpPr>
        <p:spPr>
          <a:xfrm>
            <a:off x="5783547" y="3914878"/>
            <a:ext cx="997863" cy="2154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ctr"/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Leukemia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27" name="직사각형 19">
            <a:extLst>
              <a:ext uri="{FF2B5EF4-FFF2-40B4-BE49-F238E27FC236}">
                <a16:creationId xmlns:a16="http://schemas.microsoft.com/office/drawing/2014/main" id="{7F12A032-8F34-D63C-FD52-4D9D3ADE849B}"/>
              </a:ext>
            </a:extLst>
          </p:cNvPr>
          <p:cNvSpPr/>
          <p:nvPr/>
        </p:nvSpPr>
        <p:spPr>
          <a:xfrm>
            <a:off x="2381732" y="3914878"/>
            <a:ext cx="2202435" cy="21544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ctr"/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Renal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cell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carcinoma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28" name="직사각형 19">
            <a:extLst>
              <a:ext uri="{FF2B5EF4-FFF2-40B4-BE49-F238E27FC236}">
                <a16:creationId xmlns:a16="http://schemas.microsoft.com/office/drawing/2014/main" id="{5F216D52-D1D6-BA4F-8E58-B3815F080F63}"/>
              </a:ext>
            </a:extLst>
          </p:cNvPr>
          <p:cNvSpPr/>
          <p:nvPr/>
        </p:nvSpPr>
        <p:spPr>
          <a:xfrm>
            <a:off x="5603752" y="6088559"/>
            <a:ext cx="1761652" cy="430887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ctr"/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ALL 6y.o.</a:t>
            </a:r>
          </a:p>
          <a:p>
            <a:pPr algn="ctr"/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Ewing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sarcoma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12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y.o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56777C4-1679-A821-F64F-B61A3F23ACB1}"/>
              </a:ext>
            </a:extLst>
          </p:cNvPr>
          <p:cNvSpPr txBox="1"/>
          <p:nvPr/>
        </p:nvSpPr>
        <p:spPr>
          <a:xfrm>
            <a:off x="5373561" y="502920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+/-</a:t>
            </a:r>
            <a:endParaRPr lang="en-GB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9B4030E-462F-671D-6A0E-C884D558F4EA}"/>
              </a:ext>
            </a:extLst>
          </p:cNvPr>
          <p:cNvSpPr txBox="1"/>
          <p:nvPr/>
        </p:nvSpPr>
        <p:spPr>
          <a:xfrm>
            <a:off x="6679352" y="413032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+/-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68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6B4D29D9-1871-ED6A-B097-E1C7E935853B}"/>
              </a:ext>
            </a:extLst>
          </p:cNvPr>
          <p:cNvSpPr/>
          <p:nvPr/>
        </p:nvSpPr>
        <p:spPr>
          <a:xfrm>
            <a:off x="1456713" y="282804"/>
            <a:ext cx="5122877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comorbidities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graphicFrame>
        <p:nvGraphicFramePr>
          <p:cNvPr id="4" name="표 30">
            <a:extLst>
              <a:ext uri="{FF2B5EF4-FFF2-40B4-BE49-F238E27FC236}">
                <a16:creationId xmlns:a16="http://schemas.microsoft.com/office/drawing/2014/main" id="{8AF9C110-B1EF-2077-0AA8-F0F4E1042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6279"/>
              </p:ext>
            </p:extLst>
          </p:nvPr>
        </p:nvGraphicFramePr>
        <p:xfrm>
          <a:off x="722557" y="898357"/>
          <a:ext cx="10375127" cy="580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625">
                  <a:extLst>
                    <a:ext uri="{9D8B030D-6E8A-4147-A177-3AD203B41FA5}">
                      <a16:colId xmlns:a16="http://schemas.microsoft.com/office/drawing/2014/main" val="4249777493"/>
                    </a:ext>
                  </a:extLst>
                </a:gridCol>
                <a:gridCol w="4705535">
                  <a:extLst>
                    <a:ext uri="{9D8B030D-6E8A-4147-A177-3AD203B41FA5}">
                      <a16:colId xmlns:a16="http://schemas.microsoft.com/office/drawing/2014/main" val="3088298858"/>
                    </a:ext>
                  </a:extLst>
                </a:gridCol>
                <a:gridCol w="658201">
                  <a:extLst>
                    <a:ext uri="{9D8B030D-6E8A-4147-A177-3AD203B41FA5}">
                      <a16:colId xmlns:a16="http://schemas.microsoft.com/office/drawing/2014/main" val="1227861013"/>
                    </a:ext>
                  </a:extLst>
                </a:gridCol>
                <a:gridCol w="4259766">
                  <a:extLst>
                    <a:ext uri="{9D8B030D-6E8A-4147-A177-3AD203B41FA5}">
                      <a16:colId xmlns:a16="http://schemas.microsoft.com/office/drawing/2014/main" val="584422834"/>
                    </a:ext>
                  </a:extLst>
                </a:gridCol>
              </a:tblGrid>
              <a:tr h="332905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Barlow" panose="00000500000000000000" pitchFamily="2" charset="0"/>
                          <a:ea typeface="나눔스퀘어라운드 ExtraBold" panose="020B0600000101010101" pitchFamily="50" charset="-127"/>
                          <a:cs typeface="Calibri" panose="020F0502020204030204" pitchFamily="34" charset="0"/>
                        </a:rPr>
                        <a:t>No.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Diagnosis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solidFill>
                            <a:prstClr val="white">
                              <a:lumMod val="75000"/>
                              <a:alpha val="0"/>
                            </a:prst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Seq</a:t>
                      </a:r>
                      <a:r>
                        <a:rPr kumimoji="0" lang="pl-PL" altLang="ko-KR" sz="1800" b="1" i="0" u="none" strike="noStrike" kern="1200" cap="none" spc="0" normalizeH="0" baseline="0" noProof="0" dirty="0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Variant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41797"/>
                  </a:ext>
                </a:extLst>
              </a:tr>
              <a:tr h="476115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 LBL, </a:t>
                      </a:r>
                      <a:r>
                        <a:rPr lang="en-GB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thrombocytopenia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ANKRD2</a:t>
                      </a:r>
                      <a:r>
                        <a:rPr kumimoji="0" lang="pl-PL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6:</a:t>
                      </a:r>
                      <a:r>
                        <a:rPr kumimoji="0" lang="en-GB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NM_014915.2:c.4657G&gt;T; p.Glu1553Te</a:t>
                      </a: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r, het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26004"/>
                  </a:ext>
                </a:extLst>
              </a:tr>
              <a:tr h="30360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2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HL, vitiligo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45241"/>
                  </a:ext>
                </a:extLst>
              </a:tr>
              <a:tr h="30360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3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Burkitt's lymphoma, </a:t>
                      </a:r>
                      <a:r>
                        <a:rPr lang="en-GB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hearing loss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08794"/>
                  </a:ext>
                </a:extLst>
              </a:tr>
              <a:tr h="476115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4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DLBCL, neutropenia, </a:t>
                      </a:r>
                      <a:r>
                        <a:rPr lang="en-GB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hearing loss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CXCR4</a:t>
                      </a:r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NM_003467.2:c.1012dup; p.Ser338PhefsTer6; het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85285"/>
                  </a:ext>
                </a:extLst>
              </a:tr>
              <a:tr h="710509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DLBCL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immunodeficiency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ATM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pl-P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compound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heterozygous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NM_000051:c.434T&gt;G</a:t>
                      </a:r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p.Leu145Arg</a:t>
                      </a:r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large</a:t>
                      </a:r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deletion</a:t>
                      </a:r>
                      <a:r>
                        <a:rPr lang="pl-PL" sz="1600" b="0" i="0" kern="1200" dirty="0">
                          <a:solidFill>
                            <a:schemeClr val="dk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40-64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21249"/>
                  </a:ext>
                </a:extLst>
              </a:tr>
              <a:tr h="710509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6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BCP-ALL, 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immunodeficiency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PMS2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: Compound heterozygous NM_000535.7:c.1939A&gt;T, p.Lys647Ter and deletion ex10-ex15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13113"/>
                  </a:ext>
                </a:extLst>
              </a:tr>
              <a:tr h="30360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7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Burkitt-like lymphoma, </a:t>
                      </a:r>
                      <a:r>
                        <a:rPr lang="en-GB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immunodeficiency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44811"/>
                  </a:ext>
                </a:extLst>
              </a:tr>
              <a:tr h="710509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8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polyposis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immunodeficienc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MSH6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Compound heterozygous NM_000179.2:c.1135_1139delAGAGA &amp; c.2277_2293delAGAGAGGGTTGATACTT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451527"/>
                  </a:ext>
                </a:extLst>
              </a:tr>
              <a:tr h="30360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9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DLBCL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</a:t>
                      </a:r>
                      <a:r>
                        <a:rPr lang="pl-PL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immunodeficienc</a:t>
                      </a: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85956"/>
                  </a:ext>
                </a:extLst>
              </a:tr>
              <a:tr h="476115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10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</a:t>
                      </a:r>
                      <a:r>
                        <a:rPr lang="pl-PL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1" i="0" u="none" strike="noStrike" dirty="0" err="1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immunodeficienc</a:t>
                      </a:r>
                      <a:r>
                        <a:rPr lang="en-US" sz="1600" b="1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pl-PL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autism</a:t>
                      </a:r>
                      <a:r>
                        <a:rPr lang="pl-PL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dysmorphi</a:t>
                      </a:r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c features</a:t>
                      </a:r>
                      <a:endParaRPr lang="en-GB" sz="1600" b="0" i="0" u="none" strike="noStrike" dirty="0">
                        <a:solidFill>
                          <a:srgbClr val="22222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774150"/>
                  </a:ext>
                </a:extLst>
              </a:tr>
              <a:tr h="476115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11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T-</a:t>
                      </a:r>
                      <a:r>
                        <a:rPr lang="pl-PL" sz="16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cell</a:t>
                      </a:r>
                      <a:r>
                        <a:rPr lang="pl-PL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cutaneous</a:t>
                      </a:r>
                      <a:r>
                        <a:rPr lang="pl-PL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l-PL" sz="1600" b="0" i="0" u="none" strike="noStrike" dirty="0" err="1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lymphoma</a:t>
                      </a:r>
                      <a:r>
                        <a:rPr lang="pl-PL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neutropenia</a:t>
                      </a:r>
                      <a:r>
                        <a:rPr lang="pl-PL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, leukopenia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5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74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3155452" y="762676"/>
            <a:ext cx="5222905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comorbidities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7BCEF1D-5338-496E-A1E9-6C09B90CCECE}"/>
              </a:ext>
            </a:extLst>
          </p:cNvPr>
          <p:cNvGrpSpPr/>
          <p:nvPr/>
        </p:nvGrpSpPr>
        <p:grpSpPr>
          <a:xfrm>
            <a:off x="832043" y="3667436"/>
            <a:ext cx="4700007" cy="1392809"/>
            <a:chOff x="823374" y="4708508"/>
            <a:chExt cx="4700007" cy="1392809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B54EF4C-6D18-4BCA-91BE-7C1DC7838DDF}"/>
                </a:ext>
              </a:extLst>
            </p:cNvPr>
            <p:cNvGrpSpPr/>
            <p:nvPr/>
          </p:nvGrpSpPr>
          <p:grpSpPr>
            <a:xfrm>
              <a:off x="1744973" y="4708508"/>
              <a:ext cx="3778408" cy="1392809"/>
              <a:chOff x="1739529" y="1903270"/>
              <a:chExt cx="3778408" cy="1392809"/>
            </a:xfrm>
          </p:grpSpPr>
          <p:sp>
            <p:nvSpPr>
              <p:cNvPr id="22" name="Google Shape;478;p34">
                <a:extLst>
                  <a:ext uri="{FF2B5EF4-FFF2-40B4-BE49-F238E27FC236}">
                    <a16:creationId xmlns:a16="http://schemas.microsoft.com/office/drawing/2014/main" id="{D9839A4B-7256-4C29-BF57-C217506613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535" y="1903270"/>
                <a:ext cx="966611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l-PL" sz="2400" b="1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CXCR4</a:t>
                </a:r>
                <a:r>
                  <a:rPr lang="pl-PL" sz="20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 </a:t>
                </a:r>
                <a:endParaRPr lang="en-US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직사각형 1">
                <a:extLst>
                  <a:ext uri="{FF2B5EF4-FFF2-40B4-BE49-F238E27FC236}">
                    <a16:creationId xmlns:a16="http://schemas.microsoft.com/office/drawing/2014/main" id="{3A9BA19F-CCDC-4125-87FF-69C51D8904F2}"/>
                  </a:ext>
                </a:extLst>
              </p:cNvPr>
              <p:cNvSpPr/>
              <p:nvPr/>
            </p:nvSpPr>
            <p:spPr>
              <a:xfrm>
                <a:off x="1739529" y="2311194"/>
                <a:ext cx="3778408" cy="984885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nl-N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NM_003467.2:c.1012dup; p.Ser338PhefsTer6; het</a:t>
                </a:r>
                <a:endParaRPr lang="pl-PL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  <a:p>
                <a:r>
                  <a:rPr lang="pl-PL" altLang="ko-KR" sz="14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Likely</a:t>
                </a:r>
                <a:r>
                  <a:rPr lang="pl-PL" altLang="ko-KR" sz="1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pl-PL" altLang="ko-KR" sz="14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pathogenic</a:t>
                </a:r>
                <a:r>
                  <a:rPr lang="pl-PL" altLang="ko-KR" sz="1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(PVS1 </a:t>
                </a:r>
                <a:r>
                  <a:rPr lang="pl-PL" altLang="ko-KR" sz="14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very</a:t>
                </a:r>
                <a:r>
                  <a:rPr lang="pl-PL" altLang="ko-KR" sz="1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pl-PL" altLang="ko-KR" sz="14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strong</a:t>
                </a:r>
                <a:r>
                  <a:rPr lang="pl-PL" altLang="ko-KR" sz="1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, PM2 </a:t>
                </a:r>
                <a:r>
                  <a:rPr lang="pl-PL" altLang="ko-KR" sz="14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supporting</a:t>
                </a:r>
                <a:r>
                  <a:rPr lang="pl-PL" altLang="ko-KR" sz="1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)</a:t>
                </a:r>
                <a:endParaRPr lang="en-GB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C3AAB9EE-C0FE-414F-AEAC-3A9094A6B3A8}"/>
                </a:ext>
              </a:extLst>
            </p:cNvPr>
            <p:cNvSpPr/>
            <p:nvPr/>
          </p:nvSpPr>
          <p:spPr>
            <a:xfrm>
              <a:off x="823374" y="4842397"/>
              <a:ext cx="766478" cy="766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0" name="그래픽 42">
              <a:extLst>
                <a:ext uri="{FF2B5EF4-FFF2-40B4-BE49-F238E27FC236}">
                  <a16:creationId xmlns:a16="http://schemas.microsoft.com/office/drawing/2014/main" id="{B0E997E4-7385-4DFC-A919-638BF530AE50}"/>
                </a:ext>
              </a:extLst>
            </p:cNvPr>
            <p:cNvSpPr/>
            <p:nvPr/>
          </p:nvSpPr>
          <p:spPr>
            <a:xfrm>
              <a:off x="998929" y="5005033"/>
              <a:ext cx="415368" cy="383150"/>
            </a:xfrm>
            <a:custGeom>
              <a:avLst/>
              <a:gdLst>
                <a:gd name="connsiteX0" fmla="*/ 73724 w 114204"/>
                <a:gd name="connsiteY0" fmla="*/ 11621 h 105346"/>
                <a:gd name="connsiteX1" fmla="*/ 64294 w 114204"/>
                <a:gd name="connsiteY1" fmla="*/ 23051 h 105346"/>
                <a:gd name="connsiteX2" fmla="*/ 64294 w 114204"/>
                <a:gd name="connsiteY2" fmla="*/ 46958 h 105346"/>
                <a:gd name="connsiteX3" fmla="*/ 76867 w 114204"/>
                <a:gd name="connsiteY3" fmla="*/ 61532 h 105346"/>
                <a:gd name="connsiteX4" fmla="*/ 75533 w 114204"/>
                <a:gd name="connsiteY4" fmla="*/ 67532 h 105346"/>
                <a:gd name="connsiteX5" fmla="*/ 98489 w 114204"/>
                <a:gd name="connsiteY5" fmla="*/ 80772 h 105346"/>
                <a:gd name="connsiteX6" fmla="*/ 105347 w 114204"/>
                <a:gd name="connsiteY6" fmla="*/ 77534 h 105346"/>
                <a:gd name="connsiteX7" fmla="*/ 114205 w 114204"/>
                <a:gd name="connsiteY7" fmla="*/ 86392 h 105346"/>
                <a:gd name="connsiteX8" fmla="*/ 105347 w 114204"/>
                <a:gd name="connsiteY8" fmla="*/ 95250 h 105346"/>
                <a:gd name="connsiteX9" fmla="*/ 96488 w 114204"/>
                <a:gd name="connsiteY9" fmla="*/ 86392 h 105346"/>
                <a:gd name="connsiteX10" fmla="*/ 97060 w 114204"/>
                <a:gd name="connsiteY10" fmla="*/ 83249 h 105346"/>
                <a:gd name="connsiteX11" fmla="*/ 74105 w 114204"/>
                <a:gd name="connsiteY11" fmla="*/ 70104 h 105346"/>
                <a:gd name="connsiteX12" fmla="*/ 62103 w 114204"/>
                <a:gd name="connsiteY12" fmla="*/ 76200 h 105346"/>
                <a:gd name="connsiteX13" fmla="*/ 51054 w 114204"/>
                <a:gd name="connsiteY13" fmla="*/ 71152 h 105346"/>
                <a:gd name="connsiteX14" fmla="*/ 36576 w 114204"/>
                <a:gd name="connsiteY14" fmla="*/ 79534 h 105346"/>
                <a:gd name="connsiteX15" fmla="*/ 37814 w 114204"/>
                <a:gd name="connsiteY15" fmla="*/ 86392 h 105346"/>
                <a:gd name="connsiteX16" fmla="*/ 18860 w 114204"/>
                <a:gd name="connsiteY16" fmla="*/ 105347 h 105346"/>
                <a:gd name="connsiteX17" fmla="*/ 0 w 114204"/>
                <a:gd name="connsiteY17" fmla="*/ 86392 h 105346"/>
                <a:gd name="connsiteX18" fmla="*/ 18955 w 114204"/>
                <a:gd name="connsiteY18" fmla="*/ 67437 h 105346"/>
                <a:gd name="connsiteX19" fmla="*/ 33719 w 114204"/>
                <a:gd name="connsiteY19" fmla="*/ 74486 h 105346"/>
                <a:gd name="connsiteX20" fmla="*/ 48197 w 114204"/>
                <a:gd name="connsiteY20" fmla="*/ 66199 h 105346"/>
                <a:gd name="connsiteX21" fmla="*/ 47435 w 114204"/>
                <a:gd name="connsiteY21" fmla="*/ 61532 h 105346"/>
                <a:gd name="connsiteX22" fmla="*/ 60008 w 114204"/>
                <a:gd name="connsiteY22" fmla="*/ 46958 h 105346"/>
                <a:gd name="connsiteX23" fmla="*/ 60008 w 114204"/>
                <a:gd name="connsiteY23" fmla="*/ 23051 h 105346"/>
                <a:gd name="connsiteX24" fmla="*/ 50483 w 114204"/>
                <a:gd name="connsiteY24" fmla="*/ 11621 h 105346"/>
                <a:gd name="connsiteX25" fmla="*/ 62103 w 114204"/>
                <a:gd name="connsiteY25" fmla="*/ 0 h 105346"/>
                <a:gd name="connsiteX26" fmla="*/ 73724 w 114204"/>
                <a:gd name="connsiteY26" fmla="*/ 11621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4" h="105346">
                  <a:moveTo>
                    <a:pt x="73724" y="11621"/>
                  </a:moveTo>
                  <a:cubicBezTo>
                    <a:pt x="73724" y="17240"/>
                    <a:pt x="69628" y="22003"/>
                    <a:pt x="64294" y="23051"/>
                  </a:cubicBezTo>
                  <a:lnTo>
                    <a:pt x="64294" y="46958"/>
                  </a:lnTo>
                  <a:cubicBezTo>
                    <a:pt x="71342" y="48006"/>
                    <a:pt x="76867" y="54102"/>
                    <a:pt x="76867" y="61532"/>
                  </a:cubicBezTo>
                  <a:cubicBezTo>
                    <a:pt x="76867" y="63722"/>
                    <a:pt x="76391" y="65723"/>
                    <a:pt x="75533" y="67532"/>
                  </a:cubicBezTo>
                  <a:lnTo>
                    <a:pt x="98489" y="80772"/>
                  </a:lnTo>
                  <a:cubicBezTo>
                    <a:pt x="100108" y="78772"/>
                    <a:pt x="102584" y="77534"/>
                    <a:pt x="105347" y="77534"/>
                  </a:cubicBezTo>
                  <a:cubicBezTo>
                    <a:pt x="110204" y="77534"/>
                    <a:pt x="114205" y="81534"/>
                    <a:pt x="114205" y="86392"/>
                  </a:cubicBezTo>
                  <a:cubicBezTo>
                    <a:pt x="114205" y="91250"/>
                    <a:pt x="110300" y="95250"/>
                    <a:pt x="105347" y="95250"/>
                  </a:cubicBezTo>
                  <a:cubicBezTo>
                    <a:pt x="100394" y="95250"/>
                    <a:pt x="96488" y="91250"/>
                    <a:pt x="96488" y="86392"/>
                  </a:cubicBezTo>
                  <a:cubicBezTo>
                    <a:pt x="96488" y="85344"/>
                    <a:pt x="96679" y="84296"/>
                    <a:pt x="97060" y="83249"/>
                  </a:cubicBezTo>
                  <a:lnTo>
                    <a:pt x="74105" y="70104"/>
                  </a:lnTo>
                  <a:cubicBezTo>
                    <a:pt x="71342" y="73819"/>
                    <a:pt x="67056" y="76200"/>
                    <a:pt x="62103" y="76200"/>
                  </a:cubicBezTo>
                  <a:cubicBezTo>
                    <a:pt x="57722" y="76200"/>
                    <a:pt x="53721" y="74295"/>
                    <a:pt x="51054" y="71152"/>
                  </a:cubicBezTo>
                  <a:lnTo>
                    <a:pt x="36576" y="79534"/>
                  </a:lnTo>
                  <a:cubicBezTo>
                    <a:pt x="37433" y="81629"/>
                    <a:pt x="37814" y="84011"/>
                    <a:pt x="37814" y="86392"/>
                  </a:cubicBezTo>
                  <a:cubicBezTo>
                    <a:pt x="37814" y="96869"/>
                    <a:pt x="29337" y="105347"/>
                    <a:pt x="18860" y="105347"/>
                  </a:cubicBezTo>
                  <a:cubicBezTo>
                    <a:pt x="8477" y="105347"/>
                    <a:pt x="0" y="96869"/>
                    <a:pt x="0" y="86392"/>
                  </a:cubicBezTo>
                  <a:cubicBezTo>
                    <a:pt x="0" y="75914"/>
                    <a:pt x="8477" y="67437"/>
                    <a:pt x="18955" y="67437"/>
                  </a:cubicBezTo>
                  <a:cubicBezTo>
                    <a:pt x="24955" y="67437"/>
                    <a:pt x="30290" y="70199"/>
                    <a:pt x="33719" y="74486"/>
                  </a:cubicBezTo>
                  <a:lnTo>
                    <a:pt x="48197" y="66199"/>
                  </a:lnTo>
                  <a:cubicBezTo>
                    <a:pt x="47720" y="64770"/>
                    <a:pt x="47435" y="63151"/>
                    <a:pt x="47435" y="61532"/>
                  </a:cubicBezTo>
                  <a:cubicBezTo>
                    <a:pt x="47435" y="54102"/>
                    <a:pt x="52864" y="48006"/>
                    <a:pt x="60008" y="46958"/>
                  </a:cubicBezTo>
                  <a:lnTo>
                    <a:pt x="60008" y="23051"/>
                  </a:lnTo>
                  <a:cubicBezTo>
                    <a:pt x="54578" y="22003"/>
                    <a:pt x="50483" y="17336"/>
                    <a:pt x="50483" y="11621"/>
                  </a:cubicBezTo>
                  <a:cubicBezTo>
                    <a:pt x="50483" y="5239"/>
                    <a:pt x="55721" y="0"/>
                    <a:pt x="62103" y="0"/>
                  </a:cubicBezTo>
                  <a:cubicBezTo>
                    <a:pt x="68485" y="0"/>
                    <a:pt x="73724" y="5239"/>
                    <a:pt x="73724" y="11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" name="그룹 30">
            <a:extLst>
              <a:ext uri="{FF2B5EF4-FFF2-40B4-BE49-F238E27FC236}">
                <a16:creationId xmlns:a16="http://schemas.microsoft.com/office/drawing/2014/main" id="{AD75DBE2-28F3-696B-86AC-1D4117B73CE4}"/>
              </a:ext>
            </a:extLst>
          </p:cNvPr>
          <p:cNvGrpSpPr/>
          <p:nvPr/>
        </p:nvGrpSpPr>
        <p:grpSpPr>
          <a:xfrm>
            <a:off x="832043" y="2134204"/>
            <a:ext cx="4700007" cy="838812"/>
            <a:chOff x="823374" y="1964825"/>
            <a:chExt cx="4700007" cy="838812"/>
          </a:xfrm>
        </p:grpSpPr>
        <p:grpSp>
          <p:nvGrpSpPr>
            <p:cNvPr id="5" name="그룹 9">
              <a:extLst>
                <a:ext uri="{FF2B5EF4-FFF2-40B4-BE49-F238E27FC236}">
                  <a16:creationId xmlns:a16="http://schemas.microsoft.com/office/drawing/2014/main" id="{4EDAB552-380F-8112-6D66-30AEF548BE87}"/>
                </a:ext>
              </a:extLst>
            </p:cNvPr>
            <p:cNvGrpSpPr/>
            <p:nvPr/>
          </p:nvGrpSpPr>
          <p:grpSpPr>
            <a:xfrm>
              <a:off x="1744973" y="1964825"/>
              <a:ext cx="3778408" cy="838812"/>
              <a:chOff x="1739529" y="1964825"/>
              <a:chExt cx="3778408" cy="838812"/>
            </a:xfrm>
          </p:grpSpPr>
          <p:sp>
            <p:nvSpPr>
              <p:cNvPr id="18" name="Google Shape;478;p34">
                <a:extLst>
                  <a:ext uri="{FF2B5EF4-FFF2-40B4-BE49-F238E27FC236}">
                    <a16:creationId xmlns:a16="http://schemas.microsoft.com/office/drawing/2014/main" id="{F8D72F0B-5B02-FA17-3E06-3278B6403B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535" y="1964825"/>
                <a:ext cx="1389804" cy="307777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l-PL" sz="2000" b="1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FF579D"/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Clinical</a:t>
                </a:r>
                <a:r>
                  <a:rPr lang="pl-PL" sz="20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FF579D"/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 data</a:t>
                </a:r>
                <a:endParaRPr lang="en-US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579D"/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직사각형 1">
                <a:extLst>
                  <a:ext uri="{FF2B5EF4-FFF2-40B4-BE49-F238E27FC236}">
                    <a16:creationId xmlns:a16="http://schemas.microsoft.com/office/drawing/2014/main" id="{0E533190-FBC5-BBA3-E284-4FBA506DAB89}"/>
                  </a:ext>
                </a:extLst>
              </p:cNvPr>
              <p:cNvSpPr/>
              <p:nvPr/>
            </p:nvSpPr>
            <p:spPr>
              <a:xfrm>
                <a:off x="1739529" y="2311194"/>
                <a:ext cx="3778408" cy="492443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The family with 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lymphoma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(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DLBCLs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, HL), 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lung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tumor, and 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neutropenia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.</a:t>
                </a:r>
                <a:endParaRPr lang="en-GB" altLang="ko-KR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타원 11">
              <a:extLst>
                <a:ext uri="{FF2B5EF4-FFF2-40B4-BE49-F238E27FC236}">
                  <a16:creationId xmlns:a16="http://schemas.microsoft.com/office/drawing/2014/main" id="{217605EA-224E-1F37-AD6E-F5A06C4D5CBD}"/>
                </a:ext>
              </a:extLst>
            </p:cNvPr>
            <p:cNvSpPr/>
            <p:nvPr/>
          </p:nvSpPr>
          <p:spPr>
            <a:xfrm>
              <a:off x="823374" y="2037159"/>
              <a:ext cx="766478" cy="766478"/>
            </a:xfrm>
            <a:prstGeom prst="ellipse">
              <a:avLst/>
            </a:prstGeom>
            <a:solidFill>
              <a:srgbClr val="FF579D"/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그룹 23">
              <a:extLst>
                <a:ext uri="{FF2B5EF4-FFF2-40B4-BE49-F238E27FC236}">
                  <a16:creationId xmlns:a16="http://schemas.microsoft.com/office/drawing/2014/main" id="{80A9481F-7A83-8F7C-3178-BE19E0930D2A}"/>
                </a:ext>
              </a:extLst>
            </p:cNvPr>
            <p:cNvGrpSpPr/>
            <p:nvPr/>
          </p:nvGrpSpPr>
          <p:grpSpPr>
            <a:xfrm>
              <a:off x="989106" y="2212021"/>
              <a:ext cx="435014" cy="357008"/>
              <a:chOff x="3448050" y="2943224"/>
              <a:chExt cx="1589347" cy="1304351"/>
            </a:xfrm>
            <a:solidFill>
              <a:schemeClr val="bg1"/>
            </a:solidFill>
          </p:grpSpPr>
          <p:sp>
            <p:nvSpPr>
              <p:cNvPr id="13" name="자유형: 도형 24">
                <a:extLst>
                  <a:ext uri="{FF2B5EF4-FFF2-40B4-BE49-F238E27FC236}">
                    <a16:creationId xmlns:a16="http://schemas.microsoft.com/office/drawing/2014/main" id="{FDE609F9-E293-3D49-AD83-41ED120325C3}"/>
                  </a:ext>
                </a:extLst>
              </p:cNvPr>
              <p:cNvSpPr/>
              <p:nvPr/>
            </p:nvSpPr>
            <p:spPr>
              <a:xfrm>
                <a:off x="4010087" y="3498634"/>
                <a:ext cx="463946" cy="463946"/>
              </a:xfrm>
              <a:custGeom>
                <a:avLst/>
                <a:gdLst>
                  <a:gd name="connsiteX0" fmla="*/ 155091 w 463946"/>
                  <a:gd name="connsiteY0" fmla="*/ 155091 h 463946"/>
                  <a:gd name="connsiteX1" fmla="*/ 155091 w 463946"/>
                  <a:gd name="connsiteY1" fmla="*/ 0 h 463946"/>
                  <a:gd name="connsiteX2" fmla="*/ 310181 w 463946"/>
                  <a:gd name="connsiteY2" fmla="*/ 0 h 463946"/>
                  <a:gd name="connsiteX3" fmla="*/ 310181 w 463946"/>
                  <a:gd name="connsiteY3" fmla="*/ 155091 h 463946"/>
                  <a:gd name="connsiteX4" fmla="*/ 463946 w 463946"/>
                  <a:gd name="connsiteY4" fmla="*/ 155091 h 463946"/>
                  <a:gd name="connsiteX5" fmla="*/ 463946 w 463946"/>
                  <a:gd name="connsiteY5" fmla="*/ 308856 h 463946"/>
                  <a:gd name="connsiteX6" fmla="*/ 310181 w 463946"/>
                  <a:gd name="connsiteY6" fmla="*/ 308856 h 463946"/>
                  <a:gd name="connsiteX7" fmla="*/ 310181 w 463946"/>
                  <a:gd name="connsiteY7" fmla="*/ 463946 h 463946"/>
                  <a:gd name="connsiteX8" fmla="*/ 155091 w 463946"/>
                  <a:gd name="connsiteY8" fmla="*/ 463946 h 463946"/>
                  <a:gd name="connsiteX9" fmla="*/ 155091 w 463946"/>
                  <a:gd name="connsiteY9" fmla="*/ 308856 h 463946"/>
                  <a:gd name="connsiteX10" fmla="*/ 0 w 463946"/>
                  <a:gd name="connsiteY10" fmla="*/ 308856 h 463946"/>
                  <a:gd name="connsiteX11" fmla="*/ 0 w 463946"/>
                  <a:gd name="connsiteY11" fmla="*/ 155091 h 46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3946" h="463946">
                    <a:moveTo>
                      <a:pt x="155091" y="155091"/>
                    </a:moveTo>
                    <a:lnTo>
                      <a:pt x="155091" y="0"/>
                    </a:lnTo>
                    <a:lnTo>
                      <a:pt x="310181" y="0"/>
                    </a:lnTo>
                    <a:lnTo>
                      <a:pt x="310181" y="155091"/>
                    </a:lnTo>
                    <a:lnTo>
                      <a:pt x="463946" y="155091"/>
                    </a:lnTo>
                    <a:lnTo>
                      <a:pt x="463946" y="308856"/>
                    </a:lnTo>
                    <a:lnTo>
                      <a:pt x="310181" y="308856"/>
                    </a:lnTo>
                    <a:lnTo>
                      <a:pt x="310181" y="463946"/>
                    </a:lnTo>
                    <a:lnTo>
                      <a:pt x="155091" y="463946"/>
                    </a:lnTo>
                    <a:lnTo>
                      <a:pt x="155091" y="308856"/>
                    </a:lnTo>
                    <a:lnTo>
                      <a:pt x="0" y="308856"/>
                    </a:lnTo>
                    <a:lnTo>
                      <a:pt x="0" y="155091"/>
                    </a:lnTo>
                    <a:close/>
                  </a:path>
                </a:pathLst>
              </a:custGeom>
              <a:grpFill/>
              <a:ln w="13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25">
                <a:extLst>
                  <a:ext uri="{FF2B5EF4-FFF2-40B4-BE49-F238E27FC236}">
                    <a16:creationId xmlns:a16="http://schemas.microsoft.com/office/drawing/2014/main" id="{2EAEFDD1-5002-5E91-7102-1795D7D28143}"/>
                  </a:ext>
                </a:extLst>
              </p:cNvPr>
              <p:cNvSpPr/>
              <p:nvPr/>
            </p:nvSpPr>
            <p:spPr>
              <a:xfrm>
                <a:off x="3839090" y="3327636"/>
                <a:ext cx="805940" cy="805941"/>
              </a:xfrm>
              <a:custGeom>
                <a:avLst/>
                <a:gdLst>
                  <a:gd name="connsiteX0" fmla="*/ 0 w 805940"/>
                  <a:gd name="connsiteY0" fmla="*/ 402971 h 805941"/>
                  <a:gd name="connsiteX1" fmla="*/ 402970 w 805940"/>
                  <a:gd name="connsiteY1" fmla="*/ 805941 h 805941"/>
                  <a:gd name="connsiteX2" fmla="*/ 805941 w 805940"/>
                  <a:gd name="connsiteY2" fmla="*/ 402971 h 805941"/>
                  <a:gd name="connsiteX3" fmla="*/ 402970 w 805940"/>
                  <a:gd name="connsiteY3" fmla="*/ 0 h 805941"/>
                  <a:gd name="connsiteX4" fmla="*/ 0 w 805940"/>
                  <a:gd name="connsiteY4" fmla="*/ 402971 h 805941"/>
                  <a:gd name="connsiteX5" fmla="*/ 45069 w 805940"/>
                  <a:gd name="connsiteY5" fmla="*/ 402971 h 805941"/>
                  <a:gd name="connsiteX6" fmla="*/ 402970 w 805940"/>
                  <a:gd name="connsiteY6" fmla="*/ 45069 h 805941"/>
                  <a:gd name="connsiteX7" fmla="*/ 762197 w 805940"/>
                  <a:gd name="connsiteY7" fmla="*/ 402971 h 805941"/>
                  <a:gd name="connsiteX8" fmla="*/ 402970 w 805940"/>
                  <a:gd name="connsiteY8" fmla="*/ 760872 h 805941"/>
                  <a:gd name="connsiteX9" fmla="*/ 45069 w 805940"/>
                  <a:gd name="connsiteY9" fmla="*/ 402971 h 80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940" h="805941">
                    <a:moveTo>
                      <a:pt x="0" y="402971"/>
                    </a:moveTo>
                    <a:cubicBezTo>
                      <a:pt x="0" y="624339"/>
                      <a:pt x="180276" y="805941"/>
                      <a:pt x="402970" y="805941"/>
                    </a:cubicBezTo>
                    <a:cubicBezTo>
                      <a:pt x="624339" y="805941"/>
                      <a:pt x="805941" y="624339"/>
                      <a:pt x="805941" y="402971"/>
                    </a:cubicBezTo>
                    <a:cubicBezTo>
                      <a:pt x="805941" y="181602"/>
                      <a:pt x="625665" y="0"/>
                      <a:pt x="402970" y="0"/>
                    </a:cubicBezTo>
                    <a:cubicBezTo>
                      <a:pt x="180276" y="0"/>
                      <a:pt x="0" y="181602"/>
                      <a:pt x="0" y="402971"/>
                    </a:cubicBezTo>
                    <a:close/>
                    <a:moveTo>
                      <a:pt x="45069" y="402971"/>
                    </a:moveTo>
                    <a:cubicBezTo>
                      <a:pt x="45069" y="205462"/>
                      <a:pt x="205462" y="45069"/>
                      <a:pt x="402970" y="45069"/>
                    </a:cubicBezTo>
                    <a:cubicBezTo>
                      <a:pt x="600479" y="45069"/>
                      <a:pt x="762197" y="205462"/>
                      <a:pt x="762197" y="402971"/>
                    </a:cubicBezTo>
                    <a:cubicBezTo>
                      <a:pt x="762197" y="600479"/>
                      <a:pt x="601805" y="760872"/>
                      <a:pt x="402970" y="760872"/>
                    </a:cubicBezTo>
                    <a:cubicBezTo>
                      <a:pt x="205462" y="760872"/>
                      <a:pt x="45069" y="600479"/>
                      <a:pt x="45069" y="402971"/>
                    </a:cubicBezTo>
                    <a:close/>
                  </a:path>
                </a:pathLst>
              </a:custGeom>
              <a:grpFill/>
              <a:ln w="13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26">
                <a:extLst>
                  <a:ext uri="{FF2B5EF4-FFF2-40B4-BE49-F238E27FC236}">
                    <a16:creationId xmlns:a16="http://schemas.microsoft.com/office/drawing/2014/main" id="{941D0F9A-1749-424A-1DDE-BB496B716259}"/>
                  </a:ext>
                </a:extLst>
              </p:cNvPr>
              <p:cNvSpPr/>
              <p:nvPr/>
            </p:nvSpPr>
            <p:spPr>
              <a:xfrm>
                <a:off x="3448050" y="3213638"/>
                <a:ext cx="1589347" cy="1033937"/>
              </a:xfrm>
              <a:custGeom>
                <a:avLst/>
                <a:gdLst>
                  <a:gd name="connsiteX0" fmla="*/ 0 w 1589347"/>
                  <a:gd name="connsiteY0" fmla="*/ 194857 h 1033937"/>
                  <a:gd name="connsiteX1" fmla="*/ 0 w 1589347"/>
                  <a:gd name="connsiteY1" fmla="*/ 840406 h 1033937"/>
                  <a:gd name="connsiteX2" fmla="*/ 194857 w 1589347"/>
                  <a:gd name="connsiteY2" fmla="*/ 1033938 h 1033937"/>
                  <a:gd name="connsiteX3" fmla="*/ 1394490 w 1589347"/>
                  <a:gd name="connsiteY3" fmla="*/ 1033938 h 1033937"/>
                  <a:gd name="connsiteX4" fmla="*/ 1589347 w 1589347"/>
                  <a:gd name="connsiteY4" fmla="*/ 840406 h 1033937"/>
                  <a:gd name="connsiteX5" fmla="*/ 1589347 w 1589347"/>
                  <a:gd name="connsiteY5" fmla="*/ 194857 h 1033937"/>
                  <a:gd name="connsiteX6" fmla="*/ 1394490 w 1589347"/>
                  <a:gd name="connsiteY6" fmla="*/ 0 h 1033937"/>
                  <a:gd name="connsiteX7" fmla="*/ 194857 w 1589347"/>
                  <a:gd name="connsiteY7" fmla="*/ 0 h 1033937"/>
                  <a:gd name="connsiteX8" fmla="*/ 0 w 1589347"/>
                  <a:gd name="connsiteY8" fmla="*/ 194857 h 1033937"/>
                  <a:gd name="connsiteX9" fmla="*/ 373808 w 1589347"/>
                  <a:gd name="connsiteY9" fmla="*/ 516969 h 1033937"/>
                  <a:gd name="connsiteX10" fmla="*/ 794011 w 1589347"/>
                  <a:gd name="connsiteY10" fmla="*/ 96766 h 1033937"/>
                  <a:gd name="connsiteX11" fmla="*/ 1214214 w 1589347"/>
                  <a:gd name="connsiteY11" fmla="*/ 516969 h 1033937"/>
                  <a:gd name="connsiteX12" fmla="*/ 794011 w 1589347"/>
                  <a:gd name="connsiteY12" fmla="*/ 937172 h 1033937"/>
                  <a:gd name="connsiteX13" fmla="*/ 373808 w 1589347"/>
                  <a:gd name="connsiteY13" fmla="*/ 516969 h 103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9347" h="1033937">
                    <a:moveTo>
                      <a:pt x="0" y="194857"/>
                    </a:moveTo>
                    <a:lnTo>
                      <a:pt x="0" y="840406"/>
                    </a:lnTo>
                    <a:cubicBezTo>
                      <a:pt x="0" y="946451"/>
                      <a:pt x="87487" y="1033938"/>
                      <a:pt x="194857" y="1033938"/>
                    </a:cubicBezTo>
                    <a:lnTo>
                      <a:pt x="1394490" y="1033938"/>
                    </a:lnTo>
                    <a:cubicBezTo>
                      <a:pt x="1501860" y="1033938"/>
                      <a:pt x="1589347" y="946451"/>
                      <a:pt x="1589347" y="840406"/>
                    </a:cubicBezTo>
                    <a:lnTo>
                      <a:pt x="1589347" y="194857"/>
                    </a:lnTo>
                    <a:cubicBezTo>
                      <a:pt x="1589347" y="87487"/>
                      <a:pt x="1501860" y="0"/>
                      <a:pt x="1394490" y="0"/>
                    </a:cubicBezTo>
                    <a:lnTo>
                      <a:pt x="194857" y="0"/>
                    </a:lnTo>
                    <a:cubicBezTo>
                      <a:pt x="87487" y="0"/>
                      <a:pt x="0" y="87487"/>
                      <a:pt x="0" y="194857"/>
                    </a:cubicBezTo>
                    <a:close/>
                    <a:moveTo>
                      <a:pt x="373808" y="516969"/>
                    </a:moveTo>
                    <a:cubicBezTo>
                      <a:pt x="373808" y="284996"/>
                      <a:pt x="562038" y="96766"/>
                      <a:pt x="794011" y="96766"/>
                    </a:cubicBezTo>
                    <a:cubicBezTo>
                      <a:pt x="1025984" y="96766"/>
                      <a:pt x="1214214" y="284996"/>
                      <a:pt x="1214214" y="516969"/>
                    </a:cubicBezTo>
                    <a:cubicBezTo>
                      <a:pt x="1214214" y="748942"/>
                      <a:pt x="1025984" y="937172"/>
                      <a:pt x="794011" y="937172"/>
                    </a:cubicBezTo>
                    <a:cubicBezTo>
                      <a:pt x="562038" y="937172"/>
                      <a:pt x="373808" y="748942"/>
                      <a:pt x="373808" y="516969"/>
                    </a:cubicBezTo>
                    <a:close/>
                  </a:path>
                </a:pathLst>
              </a:custGeom>
              <a:grpFill/>
              <a:ln w="13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27">
                <a:extLst>
                  <a:ext uri="{FF2B5EF4-FFF2-40B4-BE49-F238E27FC236}">
                    <a16:creationId xmlns:a16="http://schemas.microsoft.com/office/drawing/2014/main" id="{5681B345-9B15-5CFD-3A72-A1A037D3F4F6}"/>
                  </a:ext>
                </a:extLst>
              </p:cNvPr>
              <p:cNvSpPr/>
              <p:nvPr/>
            </p:nvSpPr>
            <p:spPr>
              <a:xfrm>
                <a:off x="3821858" y="2943224"/>
                <a:ext cx="841731" cy="246554"/>
              </a:xfrm>
              <a:custGeom>
                <a:avLst/>
                <a:gdLst>
                  <a:gd name="connsiteX0" fmla="*/ 755570 w 841731"/>
                  <a:gd name="connsiteY0" fmla="*/ 246554 h 246554"/>
                  <a:gd name="connsiteX1" fmla="*/ 755570 w 841731"/>
                  <a:gd name="connsiteY1" fmla="*/ 237275 h 246554"/>
                  <a:gd name="connsiteX2" fmla="*/ 603130 w 841731"/>
                  <a:gd name="connsiteY2" fmla="*/ 84836 h 246554"/>
                  <a:gd name="connsiteX3" fmla="*/ 237275 w 841731"/>
                  <a:gd name="connsiteY3" fmla="*/ 84836 h 246554"/>
                  <a:gd name="connsiteX4" fmla="*/ 84836 w 841731"/>
                  <a:gd name="connsiteY4" fmla="*/ 237275 h 246554"/>
                  <a:gd name="connsiteX5" fmla="*/ 84836 w 841731"/>
                  <a:gd name="connsiteY5" fmla="*/ 245229 h 246554"/>
                  <a:gd name="connsiteX6" fmla="*/ 0 w 841731"/>
                  <a:gd name="connsiteY6" fmla="*/ 245229 h 246554"/>
                  <a:gd name="connsiteX7" fmla="*/ 0 w 841731"/>
                  <a:gd name="connsiteY7" fmla="*/ 237275 h 246554"/>
                  <a:gd name="connsiteX8" fmla="*/ 237275 w 841731"/>
                  <a:gd name="connsiteY8" fmla="*/ 0 h 246554"/>
                  <a:gd name="connsiteX9" fmla="*/ 603130 w 841731"/>
                  <a:gd name="connsiteY9" fmla="*/ 0 h 246554"/>
                  <a:gd name="connsiteX10" fmla="*/ 841731 w 841731"/>
                  <a:gd name="connsiteY10" fmla="*/ 237275 h 246554"/>
                  <a:gd name="connsiteX11" fmla="*/ 841731 w 841731"/>
                  <a:gd name="connsiteY11" fmla="*/ 245229 h 246554"/>
                  <a:gd name="connsiteX12" fmla="*/ 755570 w 841731"/>
                  <a:gd name="connsiteY12" fmla="*/ 245229 h 246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1731" h="246554">
                    <a:moveTo>
                      <a:pt x="755570" y="246554"/>
                    </a:moveTo>
                    <a:lnTo>
                      <a:pt x="755570" y="237275"/>
                    </a:lnTo>
                    <a:cubicBezTo>
                      <a:pt x="755570" y="153765"/>
                      <a:pt x="687966" y="84836"/>
                      <a:pt x="603130" y="84836"/>
                    </a:cubicBezTo>
                    <a:lnTo>
                      <a:pt x="237275" y="84836"/>
                    </a:lnTo>
                    <a:cubicBezTo>
                      <a:pt x="153765" y="84836"/>
                      <a:pt x="84836" y="152440"/>
                      <a:pt x="84836" y="237275"/>
                    </a:cubicBezTo>
                    <a:lnTo>
                      <a:pt x="84836" y="245229"/>
                    </a:lnTo>
                    <a:lnTo>
                      <a:pt x="0" y="245229"/>
                    </a:lnTo>
                    <a:lnTo>
                      <a:pt x="0" y="237275"/>
                    </a:lnTo>
                    <a:cubicBezTo>
                      <a:pt x="0" y="106045"/>
                      <a:pt x="106045" y="0"/>
                      <a:pt x="237275" y="0"/>
                    </a:cubicBezTo>
                    <a:lnTo>
                      <a:pt x="603130" y="0"/>
                    </a:lnTo>
                    <a:cubicBezTo>
                      <a:pt x="734361" y="0"/>
                      <a:pt x="841731" y="106045"/>
                      <a:pt x="841731" y="237275"/>
                    </a:cubicBezTo>
                    <a:lnTo>
                      <a:pt x="841731" y="245229"/>
                    </a:lnTo>
                    <a:lnTo>
                      <a:pt x="755570" y="245229"/>
                    </a:lnTo>
                    <a:close/>
                  </a:path>
                </a:pathLst>
              </a:custGeom>
              <a:grpFill/>
              <a:ln w="13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1BBB339A-CF12-C374-A55B-2BBBDEB68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24" y="2134204"/>
            <a:ext cx="4921637" cy="329722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615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0">
            <a:extLst>
              <a:ext uri="{FF2B5EF4-FFF2-40B4-BE49-F238E27FC236}">
                <a16:creationId xmlns:a16="http://schemas.microsoft.com/office/drawing/2014/main" id="{8AF9C110-B1EF-2077-0AA8-F0F4E1042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45804"/>
              </p:ext>
            </p:extLst>
          </p:nvPr>
        </p:nvGraphicFramePr>
        <p:xfrm>
          <a:off x="659896" y="2466052"/>
          <a:ext cx="10691281" cy="2379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418">
                  <a:extLst>
                    <a:ext uri="{9D8B030D-6E8A-4147-A177-3AD203B41FA5}">
                      <a16:colId xmlns:a16="http://schemas.microsoft.com/office/drawing/2014/main" val="4249777493"/>
                    </a:ext>
                  </a:extLst>
                </a:gridCol>
                <a:gridCol w="2296391">
                  <a:extLst>
                    <a:ext uri="{9D8B030D-6E8A-4147-A177-3AD203B41FA5}">
                      <a16:colId xmlns:a16="http://schemas.microsoft.com/office/drawing/2014/main" val="3088298858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227861013"/>
                    </a:ext>
                  </a:extLst>
                </a:gridCol>
                <a:gridCol w="6960945">
                  <a:extLst>
                    <a:ext uri="{9D8B030D-6E8A-4147-A177-3AD203B41FA5}">
                      <a16:colId xmlns:a16="http://schemas.microsoft.com/office/drawing/2014/main" val="584422834"/>
                    </a:ext>
                  </a:extLst>
                </a:gridCol>
              </a:tblGrid>
              <a:tr h="31688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Barlow" panose="00000500000000000000" pitchFamily="2" charset="0"/>
                          <a:ea typeface="나눔스퀘어라운드 ExtraBold" panose="020B0600000101010101" pitchFamily="50" charset="-127"/>
                          <a:cs typeface="Calibri" panose="020F0502020204030204" pitchFamily="34" charset="0"/>
                        </a:rPr>
                        <a:t>No.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Diagnosis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solidFill>
                            <a:prstClr val="white">
                              <a:lumMod val="75000"/>
                              <a:alpha val="0"/>
                            </a:prst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Seq</a:t>
                      </a:r>
                      <a:r>
                        <a:rPr kumimoji="0" lang="pl-PL" altLang="ko-KR" sz="1800" b="1" i="0" u="none" strike="noStrike" kern="1200" cap="none" spc="0" normalizeH="0" baseline="0" noProof="0" dirty="0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Variant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41797"/>
                  </a:ext>
                </a:extLst>
              </a:tr>
              <a:tr h="288992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Panniculitis-like T-NHL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LCK</a:t>
                      </a:r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NM_005356.5:c.1176C&gt;G; p.Asn392Lys; 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26004"/>
                  </a:ext>
                </a:extLst>
              </a:tr>
              <a:tr h="288992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2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T-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cell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cutaneous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lymphoma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45241"/>
                  </a:ext>
                </a:extLst>
              </a:tr>
              <a:tr h="288992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3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HL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at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the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age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of 2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y.o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08794"/>
                  </a:ext>
                </a:extLst>
              </a:tr>
              <a:tr h="453197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4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HL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at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the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age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of 4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y.o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85285"/>
                  </a:ext>
                </a:extLst>
              </a:tr>
              <a:tr h="453197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Folicular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lymphoma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36642"/>
                  </a:ext>
                </a:extLst>
              </a:tr>
            </a:tbl>
          </a:graphicData>
        </a:graphic>
      </p:graphicFrame>
      <p:sp>
        <p:nvSpPr>
          <p:cNvPr id="3" name="직사각형 5">
            <a:extLst>
              <a:ext uri="{FF2B5EF4-FFF2-40B4-BE49-F238E27FC236}">
                <a16:creationId xmlns:a16="http://schemas.microsoft.com/office/drawing/2014/main" id="{37D46D7B-0C22-034B-A443-6DD847D7D919}"/>
              </a:ext>
            </a:extLst>
          </p:cNvPr>
          <p:cNvSpPr/>
          <p:nvPr/>
        </p:nvSpPr>
        <p:spPr>
          <a:xfrm>
            <a:off x="659896" y="793060"/>
            <a:ext cx="10872207" cy="1046440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en-GB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Histopathological types</a:t>
            </a:r>
            <a:r>
              <a:rPr lang="pl-PL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en-GB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of lymphoma</a:t>
            </a:r>
            <a:r>
              <a:rPr lang="pl-PL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en-GB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that are uncommon</a:t>
            </a:r>
            <a:endParaRPr lang="pl-PL" altLang="ko-KR" sz="28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  <a:p>
            <a:r>
              <a:rPr lang="en-GB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in children or </a:t>
            </a:r>
            <a:r>
              <a:rPr lang="pl-PL" altLang="ko-KR" sz="28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untypical</a:t>
            </a:r>
            <a:r>
              <a:rPr lang="pl-PL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28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age</a:t>
            </a:r>
            <a:r>
              <a:rPr lang="pl-PL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of </a:t>
            </a:r>
            <a:r>
              <a:rPr lang="pl-PL" altLang="ko-KR" sz="28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onset</a:t>
            </a:r>
            <a:endParaRPr lang="en-GB" altLang="ko-KR" sz="28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32DB770-547B-34D8-AF8A-7F336A376EEA}"/>
              </a:ext>
            </a:extLst>
          </p:cNvPr>
          <p:cNvSpPr/>
          <p:nvPr/>
        </p:nvSpPr>
        <p:spPr>
          <a:xfrm>
            <a:off x="782092" y="5042123"/>
            <a:ext cx="9028658" cy="738664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In </a:t>
            </a:r>
            <a:r>
              <a:rPr lang="en-US" sz="1600" b="1" dirty="0">
                <a:latin typeface="Century Gothic" panose="020B0502020202020204" pitchFamily="34" charset="0"/>
              </a:rPr>
              <a:t>3 out of 5 </a:t>
            </a:r>
            <a:r>
              <a:rPr lang="en-US" sz="1600" dirty="0">
                <a:latin typeface="Century Gothic" panose="020B0502020202020204" pitchFamily="34" charset="0"/>
              </a:rPr>
              <a:t>patients with </a:t>
            </a:r>
            <a:r>
              <a:rPr lang="en-US" sz="1600" b="1" dirty="0">
                <a:latin typeface="Century Gothic" panose="020B0502020202020204" pitchFamily="34" charset="0"/>
              </a:rPr>
              <a:t>DLBCL</a:t>
            </a:r>
            <a:r>
              <a:rPr lang="en-US" sz="1600" dirty="0">
                <a:latin typeface="Century Gothic" panose="020B0502020202020204" pitchFamily="34" charset="0"/>
              </a:rPr>
              <a:t>  P/LP variants (</a:t>
            </a:r>
            <a:r>
              <a:rPr lang="en-US" sz="1600" i="1" dirty="0">
                <a:latin typeface="Century Gothic" panose="020B0502020202020204" pitchFamily="34" charset="0"/>
              </a:rPr>
              <a:t>NTRK3, ATM, CXCR4</a:t>
            </a:r>
            <a:r>
              <a:rPr lang="en-US" sz="1600" dirty="0">
                <a:latin typeface="Century Gothic" panose="020B0502020202020204" pitchFamily="34" charset="0"/>
              </a:rPr>
              <a:t>) were identified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entury Gothic" panose="020B0502020202020204" pitchFamily="34" charset="0"/>
              </a:rPr>
              <a:t>In </a:t>
            </a:r>
            <a:r>
              <a:rPr lang="en-US" sz="1600" b="1" dirty="0">
                <a:latin typeface="Century Gothic" panose="020B0502020202020204" pitchFamily="34" charset="0"/>
              </a:rPr>
              <a:t>6 out of 9 </a:t>
            </a:r>
            <a:r>
              <a:rPr lang="en-US" sz="1600" dirty="0">
                <a:latin typeface="Century Gothic" panose="020B0502020202020204" pitchFamily="34" charset="0"/>
              </a:rPr>
              <a:t>patients with </a:t>
            </a:r>
            <a:r>
              <a:rPr lang="en-US" sz="1600" b="1" dirty="0">
                <a:latin typeface="Century Gothic" panose="020B0502020202020204" pitchFamily="34" charset="0"/>
              </a:rPr>
              <a:t>T-LBL</a:t>
            </a:r>
            <a:r>
              <a:rPr lang="en-US" sz="1600" dirty="0">
                <a:latin typeface="Century Gothic" panose="020B0502020202020204" pitchFamily="34" charset="0"/>
              </a:rPr>
              <a:t> P/LP variants (MMR genes, </a:t>
            </a:r>
            <a:r>
              <a:rPr lang="en-US" sz="1600" i="1" dirty="0">
                <a:latin typeface="Century Gothic" panose="020B0502020202020204" pitchFamily="34" charset="0"/>
              </a:rPr>
              <a:t>ANKRD26, BRCA1</a:t>
            </a:r>
            <a:r>
              <a:rPr lang="en-US" sz="1600" dirty="0">
                <a:latin typeface="Century Gothic" panose="020B0502020202020204" pitchFamily="34" charset="0"/>
              </a:rPr>
              <a:t>)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964F5FA8-DE5E-270B-9ADF-36AA9A4928DC}"/>
              </a:ext>
            </a:extLst>
          </p:cNvPr>
          <p:cNvCxnSpPr/>
          <p:nvPr/>
        </p:nvCxnSpPr>
        <p:spPr>
          <a:xfrm>
            <a:off x="659896" y="4895850"/>
            <a:ext cx="2350004" cy="0"/>
          </a:xfrm>
          <a:prstGeom prst="line">
            <a:avLst/>
          </a:prstGeom>
          <a:ln>
            <a:solidFill>
              <a:srgbClr val="FFD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21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77BCEF1D-5338-496E-A1E9-6C09B90CCECE}"/>
              </a:ext>
            </a:extLst>
          </p:cNvPr>
          <p:cNvGrpSpPr/>
          <p:nvPr/>
        </p:nvGrpSpPr>
        <p:grpSpPr>
          <a:xfrm>
            <a:off x="823374" y="3808405"/>
            <a:ext cx="6259878" cy="970259"/>
            <a:chOff x="823374" y="4708508"/>
            <a:chExt cx="6259878" cy="970259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B54EF4C-6D18-4BCA-91BE-7C1DC7838DDF}"/>
                </a:ext>
              </a:extLst>
            </p:cNvPr>
            <p:cNvGrpSpPr/>
            <p:nvPr/>
          </p:nvGrpSpPr>
          <p:grpSpPr>
            <a:xfrm>
              <a:off x="1756979" y="4708508"/>
              <a:ext cx="5326273" cy="970259"/>
              <a:chOff x="1751535" y="1903270"/>
              <a:chExt cx="5326273" cy="970259"/>
            </a:xfrm>
          </p:grpSpPr>
          <p:sp>
            <p:nvSpPr>
              <p:cNvPr id="22" name="Google Shape;478;p34">
                <a:extLst>
                  <a:ext uri="{FF2B5EF4-FFF2-40B4-BE49-F238E27FC236}">
                    <a16:creationId xmlns:a16="http://schemas.microsoft.com/office/drawing/2014/main" id="{D9839A4B-7256-4C29-BF57-C217506613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535" y="1903270"/>
                <a:ext cx="540212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l-PL" sz="2400" b="1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LCK</a:t>
                </a:r>
                <a:endParaRPr lang="en-US" sz="2400" b="1" i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직사각형 1">
                <a:extLst>
                  <a:ext uri="{FF2B5EF4-FFF2-40B4-BE49-F238E27FC236}">
                    <a16:creationId xmlns:a16="http://schemas.microsoft.com/office/drawing/2014/main" id="{3A9BA19F-CCDC-4125-87FF-69C51D8904F2}"/>
                  </a:ext>
                </a:extLst>
              </p:cNvPr>
              <p:cNvSpPr/>
              <p:nvPr/>
            </p:nvSpPr>
            <p:spPr>
              <a:xfrm>
                <a:off x="1751535" y="2319531"/>
                <a:ext cx="5326273" cy="553998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en-GB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NM_005356.5:c.1176C&gt;G; p.Asn392Lys; he</a:t>
                </a:r>
                <a:r>
                  <a:rPr lang="pl-P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t</a:t>
                </a:r>
              </a:p>
              <a:p>
                <a:r>
                  <a:rPr lang="pl-P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VUS (PM2 </a:t>
                </a:r>
                <a:r>
                  <a:rPr lang="pl-PL" altLang="ko-KR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sup</a:t>
                </a:r>
                <a:r>
                  <a:rPr lang="pl-P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., PP2 </a:t>
                </a:r>
                <a:r>
                  <a:rPr lang="pl-PL" altLang="ko-KR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sup</a:t>
                </a:r>
                <a:r>
                  <a:rPr lang="pl-P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., BP4 </a:t>
                </a:r>
                <a:r>
                  <a:rPr lang="pl-PL" altLang="ko-KR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sup</a:t>
                </a:r>
                <a:r>
                  <a:rPr lang="pl-P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.)</a:t>
                </a:r>
              </a:p>
            </p:txBody>
          </p:sp>
        </p:grp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C3AAB9EE-C0FE-414F-AEAC-3A9094A6B3A8}"/>
                </a:ext>
              </a:extLst>
            </p:cNvPr>
            <p:cNvSpPr/>
            <p:nvPr/>
          </p:nvSpPr>
          <p:spPr>
            <a:xfrm>
              <a:off x="823374" y="4842397"/>
              <a:ext cx="766478" cy="766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0" name="그래픽 42">
              <a:extLst>
                <a:ext uri="{FF2B5EF4-FFF2-40B4-BE49-F238E27FC236}">
                  <a16:creationId xmlns:a16="http://schemas.microsoft.com/office/drawing/2014/main" id="{B0E997E4-7385-4DFC-A919-638BF530AE50}"/>
                </a:ext>
              </a:extLst>
            </p:cNvPr>
            <p:cNvSpPr/>
            <p:nvPr/>
          </p:nvSpPr>
          <p:spPr>
            <a:xfrm>
              <a:off x="998929" y="5005033"/>
              <a:ext cx="415368" cy="383150"/>
            </a:xfrm>
            <a:custGeom>
              <a:avLst/>
              <a:gdLst>
                <a:gd name="connsiteX0" fmla="*/ 73724 w 114204"/>
                <a:gd name="connsiteY0" fmla="*/ 11621 h 105346"/>
                <a:gd name="connsiteX1" fmla="*/ 64294 w 114204"/>
                <a:gd name="connsiteY1" fmla="*/ 23051 h 105346"/>
                <a:gd name="connsiteX2" fmla="*/ 64294 w 114204"/>
                <a:gd name="connsiteY2" fmla="*/ 46958 h 105346"/>
                <a:gd name="connsiteX3" fmla="*/ 76867 w 114204"/>
                <a:gd name="connsiteY3" fmla="*/ 61532 h 105346"/>
                <a:gd name="connsiteX4" fmla="*/ 75533 w 114204"/>
                <a:gd name="connsiteY4" fmla="*/ 67532 h 105346"/>
                <a:gd name="connsiteX5" fmla="*/ 98489 w 114204"/>
                <a:gd name="connsiteY5" fmla="*/ 80772 h 105346"/>
                <a:gd name="connsiteX6" fmla="*/ 105347 w 114204"/>
                <a:gd name="connsiteY6" fmla="*/ 77534 h 105346"/>
                <a:gd name="connsiteX7" fmla="*/ 114205 w 114204"/>
                <a:gd name="connsiteY7" fmla="*/ 86392 h 105346"/>
                <a:gd name="connsiteX8" fmla="*/ 105347 w 114204"/>
                <a:gd name="connsiteY8" fmla="*/ 95250 h 105346"/>
                <a:gd name="connsiteX9" fmla="*/ 96488 w 114204"/>
                <a:gd name="connsiteY9" fmla="*/ 86392 h 105346"/>
                <a:gd name="connsiteX10" fmla="*/ 97060 w 114204"/>
                <a:gd name="connsiteY10" fmla="*/ 83249 h 105346"/>
                <a:gd name="connsiteX11" fmla="*/ 74105 w 114204"/>
                <a:gd name="connsiteY11" fmla="*/ 70104 h 105346"/>
                <a:gd name="connsiteX12" fmla="*/ 62103 w 114204"/>
                <a:gd name="connsiteY12" fmla="*/ 76200 h 105346"/>
                <a:gd name="connsiteX13" fmla="*/ 51054 w 114204"/>
                <a:gd name="connsiteY13" fmla="*/ 71152 h 105346"/>
                <a:gd name="connsiteX14" fmla="*/ 36576 w 114204"/>
                <a:gd name="connsiteY14" fmla="*/ 79534 h 105346"/>
                <a:gd name="connsiteX15" fmla="*/ 37814 w 114204"/>
                <a:gd name="connsiteY15" fmla="*/ 86392 h 105346"/>
                <a:gd name="connsiteX16" fmla="*/ 18860 w 114204"/>
                <a:gd name="connsiteY16" fmla="*/ 105347 h 105346"/>
                <a:gd name="connsiteX17" fmla="*/ 0 w 114204"/>
                <a:gd name="connsiteY17" fmla="*/ 86392 h 105346"/>
                <a:gd name="connsiteX18" fmla="*/ 18955 w 114204"/>
                <a:gd name="connsiteY18" fmla="*/ 67437 h 105346"/>
                <a:gd name="connsiteX19" fmla="*/ 33719 w 114204"/>
                <a:gd name="connsiteY19" fmla="*/ 74486 h 105346"/>
                <a:gd name="connsiteX20" fmla="*/ 48197 w 114204"/>
                <a:gd name="connsiteY20" fmla="*/ 66199 h 105346"/>
                <a:gd name="connsiteX21" fmla="*/ 47435 w 114204"/>
                <a:gd name="connsiteY21" fmla="*/ 61532 h 105346"/>
                <a:gd name="connsiteX22" fmla="*/ 60008 w 114204"/>
                <a:gd name="connsiteY22" fmla="*/ 46958 h 105346"/>
                <a:gd name="connsiteX23" fmla="*/ 60008 w 114204"/>
                <a:gd name="connsiteY23" fmla="*/ 23051 h 105346"/>
                <a:gd name="connsiteX24" fmla="*/ 50483 w 114204"/>
                <a:gd name="connsiteY24" fmla="*/ 11621 h 105346"/>
                <a:gd name="connsiteX25" fmla="*/ 62103 w 114204"/>
                <a:gd name="connsiteY25" fmla="*/ 0 h 105346"/>
                <a:gd name="connsiteX26" fmla="*/ 73724 w 114204"/>
                <a:gd name="connsiteY26" fmla="*/ 11621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4" h="105346">
                  <a:moveTo>
                    <a:pt x="73724" y="11621"/>
                  </a:moveTo>
                  <a:cubicBezTo>
                    <a:pt x="73724" y="17240"/>
                    <a:pt x="69628" y="22003"/>
                    <a:pt x="64294" y="23051"/>
                  </a:cubicBezTo>
                  <a:lnTo>
                    <a:pt x="64294" y="46958"/>
                  </a:lnTo>
                  <a:cubicBezTo>
                    <a:pt x="71342" y="48006"/>
                    <a:pt x="76867" y="54102"/>
                    <a:pt x="76867" y="61532"/>
                  </a:cubicBezTo>
                  <a:cubicBezTo>
                    <a:pt x="76867" y="63722"/>
                    <a:pt x="76391" y="65723"/>
                    <a:pt x="75533" y="67532"/>
                  </a:cubicBezTo>
                  <a:lnTo>
                    <a:pt x="98489" y="80772"/>
                  </a:lnTo>
                  <a:cubicBezTo>
                    <a:pt x="100108" y="78772"/>
                    <a:pt x="102584" y="77534"/>
                    <a:pt x="105347" y="77534"/>
                  </a:cubicBezTo>
                  <a:cubicBezTo>
                    <a:pt x="110204" y="77534"/>
                    <a:pt x="114205" y="81534"/>
                    <a:pt x="114205" y="86392"/>
                  </a:cubicBezTo>
                  <a:cubicBezTo>
                    <a:pt x="114205" y="91250"/>
                    <a:pt x="110300" y="95250"/>
                    <a:pt x="105347" y="95250"/>
                  </a:cubicBezTo>
                  <a:cubicBezTo>
                    <a:pt x="100394" y="95250"/>
                    <a:pt x="96488" y="91250"/>
                    <a:pt x="96488" y="86392"/>
                  </a:cubicBezTo>
                  <a:cubicBezTo>
                    <a:pt x="96488" y="85344"/>
                    <a:pt x="96679" y="84296"/>
                    <a:pt x="97060" y="83249"/>
                  </a:cubicBezTo>
                  <a:lnTo>
                    <a:pt x="74105" y="70104"/>
                  </a:lnTo>
                  <a:cubicBezTo>
                    <a:pt x="71342" y="73819"/>
                    <a:pt x="67056" y="76200"/>
                    <a:pt x="62103" y="76200"/>
                  </a:cubicBezTo>
                  <a:cubicBezTo>
                    <a:pt x="57722" y="76200"/>
                    <a:pt x="53721" y="74295"/>
                    <a:pt x="51054" y="71152"/>
                  </a:cubicBezTo>
                  <a:lnTo>
                    <a:pt x="36576" y="79534"/>
                  </a:lnTo>
                  <a:cubicBezTo>
                    <a:pt x="37433" y="81629"/>
                    <a:pt x="37814" y="84011"/>
                    <a:pt x="37814" y="86392"/>
                  </a:cubicBezTo>
                  <a:cubicBezTo>
                    <a:pt x="37814" y="96869"/>
                    <a:pt x="29337" y="105347"/>
                    <a:pt x="18860" y="105347"/>
                  </a:cubicBezTo>
                  <a:cubicBezTo>
                    <a:pt x="8477" y="105347"/>
                    <a:pt x="0" y="96869"/>
                    <a:pt x="0" y="86392"/>
                  </a:cubicBezTo>
                  <a:cubicBezTo>
                    <a:pt x="0" y="75914"/>
                    <a:pt x="8477" y="67437"/>
                    <a:pt x="18955" y="67437"/>
                  </a:cubicBezTo>
                  <a:cubicBezTo>
                    <a:pt x="24955" y="67437"/>
                    <a:pt x="30290" y="70199"/>
                    <a:pt x="33719" y="74486"/>
                  </a:cubicBezTo>
                  <a:lnTo>
                    <a:pt x="48197" y="66199"/>
                  </a:lnTo>
                  <a:cubicBezTo>
                    <a:pt x="47720" y="64770"/>
                    <a:pt x="47435" y="63151"/>
                    <a:pt x="47435" y="61532"/>
                  </a:cubicBezTo>
                  <a:cubicBezTo>
                    <a:pt x="47435" y="54102"/>
                    <a:pt x="52864" y="48006"/>
                    <a:pt x="60008" y="46958"/>
                  </a:cubicBezTo>
                  <a:lnTo>
                    <a:pt x="60008" y="23051"/>
                  </a:lnTo>
                  <a:cubicBezTo>
                    <a:pt x="54578" y="22003"/>
                    <a:pt x="50483" y="17336"/>
                    <a:pt x="50483" y="11621"/>
                  </a:cubicBezTo>
                  <a:cubicBezTo>
                    <a:pt x="50483" y="5239"/>
                    <a:pt x="55721" y="0"/>
                    <a:pt x="62103" y="0"/>
                  </a:cubicBezTo>
                  <a:cubicBezTo>
                    <a:pt x="68485" y="0"/>
                    <a:pt x="73724" y="5239"/>
                    <a:pt x="73724" y="11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" name="그룹 30">
            <a:extLst>
              <a:ext uri="{FF2B5EF4-FFF2-40B4-BE49-F238E27FC236}">
                <a16:creationId xmlns:a16="http://schemas.microsoft.com/office/drawing/2014/main" id="{AD75DBE2-28F3-696B-86AC-1D4117B73CE4}"/>
              </a:ext>
            </a:extLst>
          </p:cNvPr>
          <p:cNvGrpSpPr/>
          <p:nvPr/>
        </p:nvGrpSpPr>
        <p:grpSpPr>
          <a:xfrm>
            <a:off x="823374" y="1879764"/>
            <a:ext cx="6087565" cy="1552741"/>
            <a:chOff x="823374" y="1964825"/>
            <a:chExt cx="6087565" cy="1552741"/>
          </a:xfrm>
        </p:grpSpPr>
        <p:grpSp>
          <p:nvGrpSpPr>
            <p:cNvPr id="5" name="그룹 9">
              <a:extLst>
                <a:ext uri="{FF2B5EF4-FFF2-40B4-BE49-F238E27FC236}">
                  <a16:creationId xmlns:a16="http://schemas.microsoft.com/office/drawing/2014/main" id="{4EDAB552-380F-8112-6D66-30AEF548BE87}"/>
                </a:ext>
              </a:extLst>
            </p:cNvPr>
            <p:cNvGrpSpPr/>
            <p:nvPr/>
          </p:nvGrpSpPr>
          <p:grpSpPr>
            <a:xfrm>
              <a:off x="1756979" y="1964825"/>
              <a:ext cx="5153960" cy="1552741"/>
              <a:chOff x="1751535" y="1964825"/>
              <a:chExt cx="5153960" cy="1552741"/>
            </a:xfrm>
          </p:grpSpPr>
          <p:sp>
            <p:nvSpPr>
              <p:cNvPr id="18" name="Google Shape;478;p34">
                <a:extLst>
                  <a:ext uri="{FF2B5EF4-FFF2-40B4-BE49-F238E27FC236}">
                    <a16:creationId xmlns:a16="http://schemas.microsoft.com/office/drawing/2014/main" id="{F8D72F0B-5B02-FA17-3E06-3278B6403B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535" y="1964825"/>
                <a:ext cx="1389804" cy="307777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l-PL" sz="2000" b="1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FF579D"/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Clinical</a:t>
                </a:r>
                <a:r>
                  <a:rPr lang="pl-PL" sz="20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FF579D"/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 data</a:t>
                </a:r>
                <a:endParaRPr lang="en-US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579D"/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직사각형 1">
                <a:extLst>
                  <a:ext uri="{FF2B5EF4-FFF2-40B4-BE49-F238E27FC236}">
                    <a16:creationId xmlns:a16="http://schemas.microsoft.com/office/drawing/2014/main" id="{0E533190-FBC5-BBA3-E284-4FBA506DAB89}"/>
                  </a:ext>
                </a:extLst>
              </p:cNvPr>
              <p:cNvSpPr/>
              <p:nvPr/>
            </p:nvSpPr>
            <p:spPr>
              <a:xfrm>
                <a:off x="1764666" y="2317237"/>
                <a:ext cx="5140829" cy="1200329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pl-PL" altLang="ko-KR" sz="16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P</a:t>
                </a:r>
                <a:r>
                  <a:rPr lang="en-GB" altLang="ko-KR" sz="1600" b="1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anniculitis</a:t>
                </a:r>
                <a:r>
                  <a:rPr lang="en-GB" altLang="ko-KR" sz="16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-like T-NHL</a:t>
                </a:r>
                <a:r>
                  <a:rPr lang="pl-PL" altLang="ko-KR" sz="16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+ </a:t>
                </a:r>
                <a:r>
                  <a:rPr lang="pl-PL" altLang="ko-KR" sz="1600" b="1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immunodeficiency</a:t>
                </a:r>
                <a:endParaRPr lang="pl-PL" altLang="ko-KR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  <a:p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Rare slow-growing indolent type of NHL.</a:t>
                </a:r>
              </a:p>
              <a:p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Often mistaken for inflammation of the fatty tissue.</a:t>
                </a:r>
              </a:p>
              <a:p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Mainly</a:t>
                </a:r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: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females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, 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age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:</a:t>
                </a:r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en-GB" altLang="ko-KR" sz="1600" u="sng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40 to 60 </a:t>
                </a:r>
                <a:r>
                  <a:rPr lang="en-GB" altLang="ko-KR" sz="1600" u="sng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y.o</a:t>
                </a:r>
                <a:r>
                  <a:rPr lang="en-GB" altLang="ko-KR" sz="1600" u="sng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.</a:t>
                </a:r>
              </a:p>
              <a:p>
                <a:endParaRPr lang="en-GB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타원 11">
              <a:extLst>
                <a:ext uri="{FF2B5EF4-FFF2-40B4-BE49-F238E27FC236}">
                  <a16:creationId xmlns:a16="http://schemas.microsoft.com/office/drawing/2014/main" id="{217605EA-224E-1F37-AD6E-F5A06C4D5CBD}"/>
                </a:ext>
              </a:extLst>
            </p:cNvPr>
            <p:cNvSpPr/>
            <p:nvPr/>
          </p:nvSpPr>
          <p:spPr>
            <a:xfrm>
              <a:off x="823374" y="2037159"/>
              <a:ext cx="766478" cy="766478"/>
            </a:xfrm>
            <a:prstGeom prst="ellipse">
              <a:avLst/>
            </a:prstGeom>
            <a:solidFill>
              <a:srgbClr val="FF579D"/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그룹 23">
              <a:extLst>
                <a:ext uri="{FF2B5EF4-FFF2-40B4-BE49-F238E27FC236}">
                  <a16:creationId xmlns:a16="http://schemas.microsoft.com/office/drawing/2014/main" id="{80A9481F-7A83-8F7C-3178-BE19E0930D2A}"/>
                </a:ext>
              </a:extLst>
            </p:cNvPr>
            <p:cNvGrpSpPr/>
            <p:nvPr/>
          </p:nvGrpSpPr>
          <p:grpSpPr>
            <a:xfrm>
              <a:off x="989106" y="2212021"/>
              <a:ext cx="435014" cy="357008"/>
              <a:chOff x="3448050" y="2943224"/>
              <a:chExt cx="1589347" cy="1304351"/>
            </a:xfrm>
            <a:solidFill>
              <a:schemeClr val="bg1"/>
            </a:solidFill>
          </p:grpSpPr>
          <p:sp>
            <p:nvSpPr>
              <p:cNvPr id="13" name="자유형: 도형 24">
                <a:extLst>
                  <a:ext uri="{FF2B5EF4-FFF2-40B4-BE49-F238E27FC236}">
                    <a16:creationId xmlns:a16="http://schemas.microsoft.com/office/drawing/2014/main" id="{FDE609F9-E293-3D49-AD83-41ED120325C3}"/>
                  </a:ext>
                </a:extLst>
              </p:cNvPr>
              <p:cNvSpPr/>
              <p:nvPr/>
            </p:nvSpPr>
            <p:spPr>
              <a:xfrm>
                <a:off x="4010087" y="3498634"/>
                <a:ext cx="463946" cy="463946"/>
              </a:xfrm>
              <a:custGeom>
                <a:avLst/>
                <a:gdLst>
                  <a:gd name="connsiteX0" fmla="*/ 155091 w 463946"/>
                  <a:gd name="connsiteY0" fmla="*/ 155091 h 463946"/>
                  <a:gd name="connsiteX1" fmla="*/ 155091 w 463946"/>
                  <a:gd name="connsiteY1" fmla="*/ 0 h 463946"/>
                  <a:gd name="connsiteX2" fmla="*/ 310181 w 463946"/>
                  <a:gd name="connsiteY2" fmla="*/ 0 h 463946"/>
                  <a:gd name="connsiteX3" fmla="*/ 310181 w 463946"/>
                  <a:gd name="connsiteY3" fmla="*/ 155091 h 463946"/>
                  <a:gd name="connsiteX4" fmla="*/ 463946 w 463946"/>
                  <a:gd name="connsiteY4" fmla="*/ 155091 h 463946"/>
                  <a:gd name="connsiteX5" fmla="*/ 463946 w 463946"/>
                  <a:gd name="connsiteY5" fmla="*/ 308856 h 463946"/>
                  <a:gd name="connsiteX6" fmla="*/ 310181 w 463946"/>
                  <a:gd name="connsiteY6" fmla="*/ 308856 h 463946"/>
                  <a:gd name="connsiteX7" fmla="*/ 310181 w 463946"/>
                  <a:gd name="connsiteY7" fmla="*/ 463946 h 463946"/>
                  <a:gd name="connsiteX8" fmla="*/ 155091 w 463946"/>
                  <a:gd name="connsiteY8" fmla="*/ 463946 h 463946"/>
                  <a:gd name="connsiteX9" fmla="*/ 155091 w 463946"/>
                  <a:gd name="connsiteY9" fmla="*/ 308856 h 463946"/>
                  <a:gd name="connsiteX10" fmla="*/ 0 w 463946"/>
                  <a:gd name="connsiteY10" fmla="*/ 308856 h 463946"/>
                  <a:gd name="connsiteX11" fmla="*/ 0 w 463946"/>
                  <a:gd name="connsiteY11" fmla="*/ 155091 h 46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3946" h="463946">
                    <a:moveTo>
                      <a:pt x="155091" y="155091"/>
                    </a:moveTo>
                    <a:lnTo>
                      <a:pt x="155091" y="0"/>
                    </a:lnTo>
                    <a:lnTo>
                      <a:pt x="310181" y="0"/>
                    </a:lnTo>
                    <a:lnTo>
                      <a:pt x="310181" y="155091"/>
                    </a:lnTo>
                    <a:lnTo>
                      <a:pt x="463946" y="155091"/>
                    </a:lnTo>
                    <a:lnTo>
                      <a:pt x="463946" y="308856"/>
                    </a:lnTo>
                    <a:lnTo>
                      <a:pt x="310181" y="308856"/>
                    </a:lnTo>
                    <a:lnTo>
                      <a:pt x="310181" y="463946"/>
                    </a:lnTo>
                    <a:lnTo>
                      <a:pt x="155091" y="463946"/>
                    </a:lnTo>
                    <a:lnTo>
                      <a:pt x="155091" y="308856"/>
                    </a:lnTo>
                    <a:lnTo>
                      <a:pt x="0" y="308856"/>
                    </a:lnTo>
                    <a:lnTo>
                      <a:pt x="0" y="155091"/>
                    </a:lnTo>
                    <a:close/>
                  </a:path>
                </a:pathLst>
              </a:custGeom>
              <a:grpFill/>
              <a:ln w="13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25">
                <a:extLst>
                  <a:ext uri="{FF2B5EF4-FFF2-40B4-BE49-F238E27FC236}">
                    <a16:creationId xmlns:a16="http://schemas.microsoft.com/office/drawing/2014/main" id="{2EAEFDD1-5002-5E91-7102-1795D7D28143}"/>
                  </a:ext>
                </a:extLst>
              </p:cNvPr>
              <p:cNvSpPr/>
              <p:nvPr/>
            </p:nvSpPr>
            <p:spPr>
              <a:xfrm>
                <a:off x="3839090" y="3327636"/>
                <a:ext cx="805940" cy="805941"/>
              </a:xfrm>
              <a:custGeom>
                <a:avLst/>
                <a:gdLst>
                  <a:gd name="connsiteX0" fmla="*/ 0 w 805940"/>
                  <a:gd name="connsiteY0" fmla="*/ 402971 h 805941"/>
                  <a:gd name="connsiteX1" fmla="*/ 402970 w 805940"/>
                  <a:gd name="connsiteY1" fmla="*/ 805941 h 805941"/>
                  <a:gd name="connsiteX2" fmla="*/ 805941 w 805940"/>
                  <a:gd name="connsiteY2" fmla="*/ 402971 h 805941"/>
                  <a:gd name="connsiteX3" fmla="*/ 402970 w 805940"/>
                  <a:gd name="connsiteY3" fmla="*/ 0 h 805941"/>
                  <a:gd name="connsiteX4" fmla="*/ 0 w 805940"/>
                  <a:gd name="connsiteY4" fmla="*/ 402971 h 805941"/>
                  <a:gd name="connsiteX5" fmla="*/ 45069 w 805940"/>
                  <a:gd name="connsiteY5" fmla="*/ 402971 h 805941"/>
                  <a:gd name="connsiteX6" fmla="*/ 402970 w 805940"/>
                  <a:gd name="connsiteY6" fmla="*/ 45069 h 805941"/>
                  <a:gd name="connsiteX7" fmla="*/ 762197 w 805940"/>
                  <a:gd name="connsiteY7" fmla="*/ 402971 h 805941"/>
                  <a:gd name="connsiteX8" fmla="*/ 402970 w 805940"/>
                  <a:gd name="connsiteY8" fmla="*/ 760872 h 805941"/>
                  <a:gd name="connsiteX9" fmla="*/ 45069 w 805940"/>
                  <a:gd name="connsiteY9" fmla="*/ 402971 h 80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940" h="805941">
                    <a:moveTo>
                      <a:pt x="0" y="402971"/>
                    </a:moveTo>
                    <a:cubicBezTo>
                      <a:pt x="0" y="624339"/>
                      <a:pt x="180276" y="805941"/>
                      <a:pt x="402970" y="805941"/>
                    </a:cubicBezTo>
                    <a:cubicBezTo>
                      <a:pt x="624339" y="805941"/>
                      <a:pt x="805941" y="624339"/>
                      <a:pt x="805941" y="402971"/>
                    </a:cubicBezTo>
                    <a:cubicBezTo>
                      <a:pt x="805941" y="181602"/>
                      <a:pt x="625665" y="0"/>
                      <a:pt x="402970" y="0"/>
                    </a:cubicBezTo>
                    <a:cubicBezTo>
                      <a:pt x="180276" y="0"/>
                      <a:pt x="0" y="181602"/>
                      <a:pt x="0" y="402971"/>
                    </a:cubicBezTo>
                    <a:close/>
                    <a:moveTo>
                      <a:pt x="45069" y="402971"/>
                    </a:moveTo>
                    <a:cubicBezTo>
                      <a:pt x="45069" y="205462"/>
                      <a:pt x="205462" y="45069"/>
                      <a:pt x="402970" y="45069"/>
                    </a:cubicBezTo>
                    <a:cubicBezTo>
                      <a:pt x="600479" y="45069"/>
                      <a:pt x="762197" y="205462"/>
                      <a:pt x="762197" y="402971"/>
                    </a:cubicBezTo>
                    <a:cubicBezTo>
                      <a:pt x="762197" y="600479"/>
                      <a:pt x="601805" y="760872"/>
                      <a:pt x="402970" y="760872"/>
                    </a:cubicBezTo>
                    <a:cubicBezTo>
                      <a:pt x="205462" y="760872"/>
                      <a:pt x="45069" y="600479"/>
                      <a:pt x="45069" y="402971"/>
                    </a:cubicBezTo>
                    <a:close/>
                  </a:path>
                </a:pathLst>
              </a:custGeom>
              <a:grpFill/>
              <a:ln w="13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26">
                <a:extLst>
                  <a:ext uri="{FF2B5EF4-FFF2-40B4-BE49-F238E27FC236}">
                    <a16:creationId xmlns:a16="http://schemas.microsoft.com/office/drawing/2014/main" id="{941D0F9A-1749-424A-1DDE-BB496B716259}"/>
                  </a:ext>
                </a:extLst>
              </p:cNvPr>
              <p:cNvSpPr/>
              <p:nvPr/>
            </p:nvSpPr>
            <p:spPr>
              <a:xfrm>
                <a:off x="3448050" y="3213638"/>
                <a:ext cx="1589347" cy="1033937"/>
              </a:xfrm>
              <a:custGeom>
                <a:avLst/>
                <a:gdLst>
                  <a:gd name="connsiteX0" fmla="*/ 0 w 1589347"/>
                  <a:gd name="connsiteY0" fmla="*/ 194857 h 1033937"/>
                  <a:gd name="connsiteX1" fmla="*/ 0 w 1589347"/>
                  <a:gd name="connsiteY1" fmla="*/ 840406 h 1033937"/>
                  <a:gd name="connsiteX2" fmla="*/ 194857 w 1589347"/>
                  <a:gd name="connsiteY2" fmla="*/ 1033938 h 1033937"/>
                  <a:gd name="connsiteX3" fmla="*/ 1394490 w 1589347"/>
                  <a:gd name="connsiteY3" fmla="*/ 1033938 h 1033937"/>
                  <a:gd name="connsiteX4" fmla="*/ 1589347 w 1589347"/>
                  <a:gd name="connsiteY4" fmla="*/ 840406 h 1033937"/>
                  <a:gd name="connsiteX5" fmla="*/ 1589347 w 1589347"/>
                  <a:gd name="connsiteY5" fmla="*/ 194857 h 1033937"/>
                  <a:gd name="connsiteX6" fmla="*/ 1394490 w 1589347"/>
                  <a:gd name="connsiteY6" fmla="*/ 0 h 1033937"/>
                  <a:gd name="connsiteX7" fmla="*/ 194857 w 1589347"/>
                  <a:gd name="connsiteY7" fmla="*/ 0 h 1033937"/>
                  <a:gd name="connsiteX8" fmla="*/ 0 w 1589347"/>
                  <a:gd name="connsiteY8" fmla="*/ 194857 h 1033937"/>
                  <a:gd name="connsiteX9" fmla="*/ 373808 w 1589347"/>
                  <a:gd name="connsiteY9" fmla="*/ 516969 h 1033937"/>
                  <a:gd name="connsiteX10" fmla="*/ 794011 w 1589347"/>
                  <a:gd name="connsiteY10" fmla="*/ 96766 h 1033937"/>
                  <a:gd name="connsiteX11" fmla="*/ 1214214 w 1589347"/>
                  <a:gd name="connsiteY11" fmla="*/ 516969 h 1033937"/>
                  <a:gd name="connsiteX12" fmla="*/ 794011 w 1589347"/>
                  <a:gd name="connsiteY12" fmla="*/ 937172 h 1033937"/>
                  <a:gd name="connsiteX13" fmla="*/ 373808 w 1589347"/>
                  <a:gd name="connsiteY13" fmla="*/ 516969 h 1033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89347" h="1033937">
                    <a:moveTo>
                      <a:pt x="0" y="194857"/>
                    </a:moveTo>
                    <a:lnTo>
                      <a:pt x="0" y="840406"/>
                    </a:lnTo>
                    <a:cubicBezTo>
                      <a:pt x="0" y="946451"/>
                      <a:pt x="87487" y="1033938"/>
                      <a:pt x="194857" y="1033938"/>
                    </a:cubicBezTo>
                    <a:lnTo>
                      <a:pt x="1394490" y="1033938"/>
                    </a:lnTo>
                    <a:cubicBezTo>
                      <a:pt x="1501860" y="1033938"/>
                      <a:pt x="1589347" y="946451"/>
                      <a:pt x="1589347" y="840406"/>
                    </a:cubicBezTo>
                    <a:lnTo>
                      <a:pt x="1589347" y="194857"/>
                    </a:lnTo>
                    <a:cubicBezTo>
                      <a:pt x="1589347" y="87487"/>
                      <a:pt x="1501860" y="0"/>
                      <a:pt x="1394490" y="0"/>
                    </a:cubicBezTo>
                    <a:lnTo>
                      <a:pt x="194857" y="0"/>
                    </a:lnTo>
                    <a:cubicBezTo>
                      <a:pt x="87487" y="0"/>
                      <a:pt x="0" y="87487"/>
                      <a:pt x="0" y="194857"/>
                    </a:cubicBezTo>
                    <a:close/>
                    <a:moveTo>
                      <a:pt x="373808" y="516969"/>
                    </a:moveTo>
                    <a:cubicBezTo>
                      <a:pt x="373808" y="284996"/>
                      <a:pt x="562038" y="96766"/>
                      <a:pt x="794011" y="96766"/>
                    </a:cubicBezTo>
                    <a:cubicBezTo>
                      <a:pt x="1025984" y="96766"/>
                      <a:pt x="1214214" y="284996"/>
                      <a:pt x="1214214" y="516969"/>
                    </a:cubicBezTo>
                    <a:cubicBezTo>
                      <a:pt x="1214214" y="748942"/>
                      <a:pt x="1025984" y="937172"/>
                      <a:pt x="794011" y="937172"/>
                    </a:cubicBezTo>
                    <a:cubicBezTo>
                      <a:pt x="562038" y="937172"/>
                      <a:pt x="373808" y="748942"/>
                      <a:pt x="373808" y="516969"/>
                    </a:cubicBezTo>
                    <a:close/>
                  </a:path>
                </a:pathLst>
              </a:custGeom>
              <a:grpFill/>
              <a:ln w="13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27">
                <a:extLst>
                  <a:ext uri="{FF2B5EF4-FFF2-40B4-BE49-F238E27FC236}">
                    <a16:creationId xmlns:a16="http://schemas.microsoft.com/office/drawing/2014/main" id="{5681B345-9B15-5CFD-3A72-A1A037D3F4F6}"/>
                  </a:ext>
                </a:extLst>
              </p:cNvPr>
              <p:cNvSpPr/>
              <p:nvPr/>
            </p:nvSpPr>
            <p:spPr>
              <a:xfrm>
                <a:off x="3821858" y="2943224"/>
                <a:ext cx="841731" cy="246554"/>
              </a:xfrm>
              <a:custGeom>
                <a:avLst/>
                <a:gdLst>
                  <a:gd name="connsiteX0" fmla="*/ 755570 w 841731"/>
                  <a:gd name="connsiteY0" fmla="*/ 246554 h 246554"/>
                  <a:gd name="connsiteX1" fmla="*/ 755570 w 841731"/>
                  <a:gd name="connsiteY1" fmla="*/ 237275 h 246554"/>
                  <a:gd name="connsiteX2" fmla="*/ 603130 w 841731"/>
                  <a:gd name="connsiteY2" fmla="*/ 84836 h 246554"/>
                  <a:gd name="connsiteX3" fmla="*/ 237275 w 841731"/>
                  <a:gd name="connsiteY3" fmla="*/ 84836 h 246554"/>
                  <a:gd name="connsiteX4" fmla="*/ 84836 w 841731"/>
                  <a:gd name="connsiteY4" fmla="*/ 237275 h 246554"/>
                  <a:gd name="connsiteX5" fmla="*/ 84836 w 841731"/>
                  <a:gd name="connsiteY5" fmla="*/ 245229 h 246554"/>
                  <a:gd name="connsiteX6" fmla="*/ 0 w 841731"/>
                  <a:gd name="connsiteY6" fmla="*/ 245229 h 246554"/>
                  <a:gd name="connsiteX7" fmla="*/ 0 w 841731"/>
                  <a:gd name="connsiteY7" fmla="*/ 237275 h 246554"/>
                  <a:gd name="connsiteX8" fmla="*/ 237275 w 841731"/>
                  <a:gd name="connsiteY8" fmla="*/ 0 h 246554"/>
                  <a:gd name="connsiteX9" fmla="*/ 603130 w 841731"/>
                  <a:gd name="connsiteY9" fmla="*/ 0 h 246554"/>
                  <a:gd name="connsiteX10" fmla="*/ 841731 w 841731"/>
                  <a:gd name="connsiteY10" fmla="*/ 237275 h 246554"/>
                  <a:gd name="connsiteX11" fmla="*/ 841731 w 841731"/>
                  <a:gd name="connsiteY11" fmla="*/ 245229 h 246554"/>
                  <a:gd name="connsiteX12" fmla="*/ 755570 w 841731"/>
                  <a:gd name="connsiteY12" fmla="*/ 245229 h 246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1731" h="246554">
                    <a:moveTo>
                      <a:pt x="755570" y="246554"/>
                    </a:moveTo>
                    <a:lnTo>
                      <a:pt x="755570" y="237275"/>
                    </a:lnTo>
                    <a:cubicBezTo>
                      <a:pt x="755570" y="153765"/>
                      <a:pt x="687966" y="84836"/>
                      <a:pt x="603130" y="84836"/>
                    </a:cubicBezTo>
                    <a:lnTo>
                      <a:pt x="237275" y="84836"/>
                    </a:lnTo>
                    <a:cubicBezTo>
                      <a:pt x="153765" y="84836"/>
                      <a:pt x="84836" y="152440"/>
                      <a:pt x="84836" y="237275"/>
                    </a:cubicBezTo>
                    <a:lnTo>
                      <a:pt x="84836" y="245229"/>
                    </a:lnTo>
                    <a:lnTo>
                      <a:pt x="0" y="245229"/>
                    </a:lnTo>
                    <a:lnTo>
                      <a:pt x="0" y="237275"/>
                    </a:lnTo>
                    <a:cubicBezTo>
                      <a:pt x="0" y="106045"/>
                      <a:pt x="106045" y="0"/>
                      <a:pt x="237275" y="0"/>
                    </a:cubicBezTo>
                    <a:lnTo>
                      <a:pt x="603130" y="0"/>
                    </a:lnTo>
                    <a:cubicBezTo>
                      <a:pt x="734361" y="0"/>
                      <a:pt x="841731" y="106045"/>
                      <a:pt x="841731" y="237275"/>
                    </a:cubicBezTo>
                    <a:lnTo>
                      <a:pt x="841731" y="245229"/>
                    </a:lnTo>
                    <a:lnTo>
                      <a:pt x="755570" y="245229"/>
                    </a:lnTo>
                    <a:close/>
                  </a:path>
                </a:pathLst>
              </a:custGeom>
              <a:grpFill/>
              <a:ln w="131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0A53E74F-DF22-41DA-99BB-F63F969A5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717" y="4922336"/>
            <a:ext cx="4704080" cy="802186"/>
          </a:xfrm>
          <a:prstGeom prst="rect">
            <a:avLst/>
          </a:prstGeom>
        </p:spPr>
      </p:pic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583EF4A8-6C38-2F1E-AE75-9AA1E061D48D}"/>
              </a:ext>
            </a:extLst>
          </p:cNvPr>
          <p:cNvCxnSpPr/>
          <p:nvPr/>
        </p:nvCxnSpPr>
        <p:spPr>
          <a:xfrm flipV="1">
            <a:off x="4988837" y="5611127"/>
            <a:ext cx="0" cy="62738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51BFFA08-5F66-1A8A-F580-636B10FA8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47" y="2381223"/>
            <a:ext cx="4172847" cy="2976891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직사각형 5">
            <a:extLst>
              <a:ext uri="{FF2B5EF4-FFF2-40B4-BE49-F238E27FC236}">
                <a16:creationId xmlns:a16="http://schemas.microsoft.com/office/drawing/2014/main" id="{016EA0AC-DBB7-27FE-B30C-13002189F669}"/>
              </a:ext>
            </a:extLst>
          </p:cNvPr>
          <p:cNvSpPr/>
          <p:nvPr/>
        </p:nvSpPr>
        <p:spPr>
          <a:xfrm>
            <a:off x="659896" y="692212"/>
            <a:ext cx="10872207" cy="1046440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en-GB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Histopathological types</a:t>
            </a:r>
            <a:r>
              <a:rPr lang="pl-PL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en-GB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of lymphoma</a:t>
            </a:r>
            <a:r>
              <a:rPr lang="pl-PL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en-GB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that are uncommon</a:t>
            </a:r>
            <a:endParaRPr lang="pl-PL" altLang="ko-KR" sz="28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  <a:p>
            <a:r>
              <a:rPr lang="en-GB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in children or </a:t>
            </a:r>
            <a:r>
              <a:rPr lang="pl-PL" altLang="ko-KR" sz="28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untypical</a:t>
            </a:r>
            <a:r>
              <a:rPr lang="pl-PL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28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age</a:t>
            </a:r>
            <a:r>
              <a:rPr lang="pl-PL" altLang="ko-KR" sz="28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of </a:t>
            </a:r>
            <a:r>
              <a:rPr lang="pl-PL" altLang="ko-KR" sz="28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onset</a:t>
            </a:r>
            <a:endParaRPr lang="en-GB" altLang="ko-KR" sz="28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44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1183252" y="236960"/>
            <a:ext cx="10931198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i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LCK 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–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panicullitis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&amp;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immunodeficiencies</a:t>
            </a:r>
            <a:endParaRPr lang="en-US" altLang="ko-KR" sz="4000" b="1" i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A57D7D22-0B2B-68AD-B436-288B811B6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05261"/>
              </p:ext>
            </p:extLst>
          </p:nvPr>
        </p:nvGraphicFramePr>
        <p:xfrm>
          <a:off x="387322" y="1224397"/>
          <a:ext cx="6594882" cy="47139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20216">
                  <a:extLst>
                    <a:ext uri="{9D8B030D-6E8A-4147-A177-3AD203B41FA5}">
                      <a16:colId xmlns:a16="http://schemas.microsoft.com/office/drawing/2014/main" val="2017900521"/>
                    </a:ext>
                  </a:extLst>
                </a:gridCol>
                <a:gridCol w="3874666">
                  <a:extLst>
                    <a:ext uri="{9D8B030D-6E8A-4147-A177-3AD203B41FA5}">
                      <a16:colId xmlns:a16="http://schemas.microsoft.com/office/drawing/2014/main" val="2384553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Sex, ethnicity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Female, white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59657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Age at onset of panniculitis, </a:t>
                      </a:r>
                      <a:r>
                        <a:rPr lang="en-GB" sz="1600" u="none" strike="noStrike" dirty="0" err="1">
                          <a:effectLst/>
                        </a:rPr>
                        <a:t>mo</a:t>
                      </a:r>
                      <a:r>
                        <a:rPr lang="en-GB" sz="1600" u="none" strike="noStrike" dirty="0">
                          <a:effectLst/>
                        </a:rPr>
                        <a:t> (No. of infections)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22 (15)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527834956"/>
                  </a:ext>
                </a:extLst>
              </a:tr>
              <a:tr h="3440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Clinical characteristics of panniculitis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Chronic multiple ulcerating skin nodules (PIP joints) associated with fever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97167"/>
                  </a:ext>
                </a:extLst>
              </a:tr>
              <a:tr h="3039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CRP at onset of panniculitis, mg/L (N: &lt;6 mg/L)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77 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1307084747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Lymphocytes/</a:t>
                      </a:r>
                      <a:r>
                        <a:rPr lang="el-GR" sz="1600" u="none" strike="noStrike" dirty="0">
                          <a:effectLst/>
                        </a:rPr>
                        <a:t>μ</a:t>
                      </a:r>
                      <a:r>
                        <a:rPr lang="en-GB" sz="1600" u="none" strike="noStrike" dirty="0">
                          <a:effectLst/>
                        </a:rPr>
                        <a:t>L (age, </a:t>
                      </a:r>
                      <a:r>
                        <a:rPr lang="en-GB" sz="1600" u="none" strike="noStrike" dirty="0" err="1">
                          <a:effectLst/>
                        </a:rPr>
                        <a:t>mo</a:t>
                      </a:r>
                      <a:r>
                        <a:rPr lang="en-GB" sz="1600" u="none" strike="noStrike" dirty="0">
                          <a:effectLst/>
                        </a:rPr>
                        <a:t>)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1300 (3600–8900) (29)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649188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T cells/</a:t>
                      </a:r>
                      <a:r>
                        <a:rPr lang="el-GR" sz="1600" u="none" strike="noStrike" dirty="0">
                          <a:effectLst/>
                        </a:rPr>
                        <a:t>μ</a:t>
                      </a:r>
                      <a:r>
                        <a:rPr lang="en-GB" sz="1600" u="none" strike="noStrike" dirty="0">
                          <a:effectLst/>
                        </a:rPr>
                        <a:t>L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329709250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 CD3</a:t>
                      </a:r>
                      <a:r>
                        <a:rPr lang="en-GB" sz="1600" u="none" strike="noStrike" baseline="30000" dirty="0">
                          <a:effectLst/>
                        </a:rPr>
                        <a:t>+</a:t>
                      </a:r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520 (2100–6200)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045705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 CD4</a:t>
                      </a:r>
                      <a:r>
                        <a:rPr lang="en-GB" sz="1600" u="none" strike="noStrike" baseline="30000" dirty="0">
                          <a:effectLst/>
                        </a:rPr>
                        <a:t>+</a:t>
                      </a:r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156 (1300–3400)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2787987895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 CD8</a:t>
                      </a:r>
                      <a:r>
                        <a:rPr lang="en-GB" sz="1600" u="none" strike="noStrike" baseline="30000" dirty="0">
                          <a:effectLst/>
                        </a:rPr>
                        <a:t>+</a:t>
                      </a:r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338 (620–2000)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30885"/>
                  </a:ext>
                </a:extLst>
              </a:tr>
              <a:tr h="5127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Other immunologic tests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Low levels of CD4 and CD8 expression at the cell surface, lack of response to T-cell receptor activation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27302"/>
                  </a:ext>
                </a:extLst>
              </a:tr>
              <a:tr h="5127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Pathologic findings (age at skin biopsy, </a:t>
                      </a:r>
                      <a:r>
                        <a:rPr lang="en-GB" sz="1600" u="none" strike="noStrike" dirty="0" err="1">
                          <a:effectLst/>
                        </a:rPr>
                        <a:t>mo</a:t>
                      </a:r>
                      <a:r>
                        <a:rPr lang="en-GB" sz="1600" u="none" strike="noStrike" dirty="0">
                          <a:effectLst/>
                        </a:rPr>
                        <a:t>)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Lobular and septal neutrophilic panniculitis; (24); N+++, M++, CD3</a:t>
                      </a:r>
                      <a:r>
                        <a:rPr lang="en-GB" sz="1600" u="none" strike="noStrike" baseline="30000" dirty="0">
                          <a:effectLst/>
                        </a:rPr>
                        <a:t>+</a:t>
                      </a:r>
                      <a:r>
                        <a:rPr lang="en-GB" sz="1600" u="none" strike="noStrike" dirty="0">
                          <a:effectLst/>
                        </a:rPr>
                        <a:t> T cells, fat necrosis +, dermis involvement +++ </a:t>
                      </a:r>
                      <a:endParaRPr lang="en-GB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9271"/>
                  </a:ext>
                </a:extLst>
              </a:tr>
              <a:tr h="175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Genetic analysis </a:t>
                      </a:r>
                      <a:endParaRPr lang="en-GB" sz="1600" b="0" i="0" u="none" strike="noStrike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Homozygous mutations in LCK (c.1022T &gt; C) </a:t>
                      </a:r>
                      <a:endParaRPr lang="fr-FR" sz="1600" b="0" i="0" u="none" strike="noStrike" dirty="0">
                        <a:solidFill>
                          <a:srgbClr val="1A1A1A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6746" marR="6746" marT="6746" marB="0" anchor="ctr"/>
                </a:tc>
                <a:extLst>
                  <a:ext uri="{0D108BD9-81ED-4DB2-BD59-A6C34878D82A}">
                    <a16:rowId xmlns:a16="http://schemas.microsoft.com/office/drawing/2014/main" val="3769096855"/>
                  </a:ext>
                </a:extLst>
              </a:tr>
            </a:tbl>
          </a:graphicData>
        </a:graphic>
      </p:graphicFrame>
      <p:sp>
        <p:nvSpPr>
          <p:cNvPr id="26" name="직사각형 19">
            <a:extLst>
              <a:ext uri="{FF2B5EF4-FFF2-40B4-BE49-F238E27FC236}">
                <a16:creationId xmlns:a16="http://schemas.microsoft.com/office/drawing/2014/main" id="{5F273340-6A31-4166-BFF3-64B31EECBC91}"/>
              </a:ext>
            </a:extLst>
          </p:cNvPr>
          <p:cNvSpPr/>
          <p:nvPr/>
        </p:nvSpPr>
        <p:spPr>
          <a:xfrm>
            <a:off x="9636298" y="6310194"/>
            <a:ext cx="2509520" cy="677108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endParaRPr lang="pl-PL" altLang="ko-KR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  <a:p>
            <a:pPr algn="r"/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Hauck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et al. </a:t>
            </a:r>
            <a:r>
              <a:rPr lang="da-DK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J </a:t>
            </a:r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Allergy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Clin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Immunol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r>
              <a:rPr lang="da-DK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201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2</a:t>
            </a:r>
          </a:p>
          <a:p>
            <a:pPr algn="r"/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Bader-</a:t>
            </a:r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Meunier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1100" i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et al. </a:t>
            </a:r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Pediatrics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2018</a:t>
            </a:r>
          </a:p>
          <a:p>
            <a:pPr algn="r"/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BDBECFB-D472-2CA1-74A8-F8AFC1351C9F}"/>
              </a:ext>
            </a:extLst>
          </p:cNvPr>
          <p:cNvSpPr/>
          <p:nvPr/>
        </p:nvSpPr>
        <p:spPr>
          <a:xfrm>
            <a:off x="367990" y="1995056"/>
            <a:ext cx="6633546" cy="39432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28524A05-23EF-0435-E56E-919D61B80C91}"/>
              </a:ext>
            </a:extLst>
          </p:cNvPr>
          <p:cNvSpPr/>
          <p:nvPr/>
        </p:nvSpPr>
        <p:spPr>
          <a:xfrm>
            <a:off x="5230255" y="3059155"/>
            <a:ext cx="732263" cy="115972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E658CA7-0792-D8B6-D8FA-9EBD44E7200D}"/>
              </a:ext>
            </a:extLst>
          </p:cNvPr>
          <p:cNvSpPr/>
          <p:nvPr/>
        </p:nvSpPr>
        <p:spPr>
          <a:xfrm>
            <a:off x="367990" y="2939409"/>
            <a:ext cx="6633546" cy="12794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B8A32FCB-DF18-7555-7252-3D8EB4AD5514}"/>
              </a:ext>
            </a:extLst>
          </p:cNvPr>
          <p:cNvSpPr/>
          <p:nvPr/>
        </p:nvSpPr>
        <p:spPr>
          <a:xfrm>
            <a:off x="7552276" y="1767006"/>
            <a:ext cx="3778408" cy="3323987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Recurrent</a:t>
            </a: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infections</a:t>
            </a:r>
            <a:endParaRPr lang="pl-PL" altLang="ko-KR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CD4+ </a:t>
            </a: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lymphopenia</a:t>
            </a:r>
            <a:endParaRPr lang="pl-PL" altLang="ko-KR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Low</a:t>
            </a: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level</a:t>
            </a: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of CD4 and CD8 </a:t>
            </a: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expression</a:t>
            </a: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on the T-</a:t>
            </a: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cell</a:t>
            </a: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Oligoclonal</a:t>
            </a: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T-</a:t>
            </a: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cell</a:t>
            </a: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repertoire</a:t>
            </a:r>
            <a:endParaRPr lang="pl-PL" altLang="ko-KR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Profound</a:t>
            </a: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TCR </a:t>
            </a: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signaling</a:t>
            </a:r>
            <a:r>
              <a:rPr lang="pl-PL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lang="pl-PL" altLang="ko-KR" sz="2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defect</a:t>
            </a:r>
            <a:endParaRPr lang="en-GB" altLang="ko-KR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6879D0B-A76F-A0A9-3F9A-BB4A1FC3A322}"/>
              </a:ext>
            </a:extLst>
          </p:cNvPr>
          <p:cNvCxnSpPr>
            <a:cxnSpLocks/>
          </p:cNvCxnSpPr>
          <p:nvPr/>
        </p:nvCxnSpPr>
        <p:spPr>
          <a:xfrm>
            <a:off x="7272150" y="1521928"/>
            <a:ext cx="9512" cy="3814142"/>
          </a:xfrm>
          <a:prstGeom prst="line">
            <a:avLst/>
          </a:prstGeom>
          <a:ln w="28575">
            <a:solidFill>
              <a:srgbClr val="9B9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6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0">
            <a:extLst>
              <a:ext uri="{FF2B5EF4-FFF2-40B4-BE49-F238E27FC236}">
                <a16:creationId xmlns:a16="http://schemas.microsoft.com/office/drawing/2014/main" id="{8AF9C110-B1EF-2077-0AA8-F0F4E1042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02907"/>
              </p:ext>
            </p:extLst>
          </p:nvPr>
        </p:nvGraphicFramePr>
        <p:xfrm>
          <a:off x="1082767" y="979236"/>
          <a:ext cx="10375127" cy="522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625">
                  <a:extLst>
                    <a:ext uri="{9D8B030D-6E8A-4147-A177-3AD203B41FA5}">
                      <a16:colId xmlns:a16="http://schemas.microsoft.com/office/drawing/2014/main" val="4249777493"/>
                    </a:ext>
                  </a:extLst>
                </a:gridCol>
                <a:gridCol w="2797639">
                  <a:extLst>
                    <a:ext uri="{9D8B030D-6E8A-4147-A177-3AD203B41FA5}">
                      <a16:colId xmlns:a16="http://schemas.microsoft.com/office/drawing/2014/main" val="3088298858"/>
                    </a:ext>
                  </a:extLst>
                </a:gridCol>
                <a:gridCol w="1007918">
                  <a:extLst>
                    <a:ext uri="{9D8B030D-6E8A-4147-A177-3AD203B41FA5}">
                      <a16:colId xmlns:a16="http://schemas.microsoft.com/office/drawing/2014/main" val="1227861013"/>
                    </a:ext>
                  </a:extLst>
                </a:gridCol>
                <a:gridCol w="5817945">
                  <a:extLst>
                    <a:ext uri="{9D8B030D-6E8A-4147-A177-3AD203B41FA5}">
                      <a16:colId xmlns:a16="http://schemas.microsoft.com/office/drawing/2014/main" val="584422834"/>
                    </a:ext>
                  </a:extLst>
                </a:gridCol>
              </a:tblGrid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Barlow" panose="00000500000000000000" pitchFamily="2" charset="0"/>
                          <a:ea typeface="나눔스퀘어라운드 ExtraBold" panose="020B0600000101010101" pitchFamily="50" charset="-127"/>
                          <a:cs typeface="Calibri" panose="020F0502020204030204" pitchFamily="34" charset="0"/>
                        </a:rPr>
                        <a:t>No.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Diagnosis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solidFill>
                            <a:prstClr val="white">
                              <a:lumMod val="75000"/>
                              <a:alpha val="0"/>
                            </a:prst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Seq</a:t>
                      </a:r>
                      <a:r>
                        <a:rPr kumimoji="0" lang="pl-PL" altLang="ko-KR" sz="1800" b="1" i="0" u="none" strike="noStrike" kern="1200" cap="none" spc="0" normalizeH="0" baseline="0" noProof="0" dirty="0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Variant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41797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B-ALL, DLBCL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NTRK3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NM_001012338.2:c.1745G&gt;A; p.Arg582Gln, het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26004"/>
                  </a:ext>
                </a:extLst>
              </a:tr>
              <a:tr h="627873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2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B-ALL, T-LBL, astrocytoma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MSH6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Compound heterozygous NM_000179.2:c.1135_1139delAGAGA &amp; c.2277_2293delAGAGAGGGTTGATACTT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45241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3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HL, Ewing's sarcoma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PALB2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NM_024675.4:c.110G&gt;A; p.Arg37His; 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08794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4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B-ALL and T-LBL (synchronic)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PMS2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Compound heterozygous NM_000535.7:c.1939A&gt;T, p.Lys647Ter and intragenic deletion (ex8-ex14)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85285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glioblastoma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PMS2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NM_000535.5:c.1296delC &amp; deletion ex.10-15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36642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6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glioma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600" b="1" i="1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PMS2: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compound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heterozygous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, NM_000535.5:c.1185delC, p.Met396TrpfsTer2 &amp; c.1876G&gt;C, p.Ala626Pro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14189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7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HL, teratoma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85870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8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DLBCL,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29862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9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thyroid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cancer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600" b="1" i="1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CHEK2: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heterozygous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pt-BR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NM_001005735.1:C.573+1G&gt;A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21249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10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AML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600" b="1" i="1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BRCA1: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heterozygous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, c.4035delA, Glu1346LysfsTer2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16941"/>
                  </a:ext>
                </a:extLst>
              </a:tr>
            </a:tbl>
          </a:graphicData>
        </a:graphic>
      </p:graphicFrame>
      <p:sp>
        <p:nvSpPr>
          <p:cNvPr id="2" name="직사각형 5">
            <a:extLst>
              <a:ext uri="{FF2B5EF4-FFF2-40B4-BE49-F238E27FC236}">
                <a16:creationId xmlns:a16="http://schemas.microsoft.com/office/drawing/2014/main" id="{FB739440-B339-95DF-E5F8-A9E6A0E6504C}"/>
              </a:ext>
            </a:extLst>
          </p:cNvPr>
          <p:cNvSpPr/>
          <p:nvPr/>
        </p:nvSpPr>
        <p:spPr>
          <a:xfrm>
            <a:off x="1082767" y="263322"/>
            <a:ext cx="6466835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multiple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neoplasms</a:t>
            </a:r>
            <a:endParaRPr lang="pl-PL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B2DE216-C9D5-974D-84BD-151CFC99AE76}"/>
              </a:ext>
            </a:extLst>
          </p:cNvPr>
          <p:cNvSpPr/>
          <p:nvPr/>
        </p:nvSpPr>
        <p:spPr>
          <a:xfrm>
            <a:off x="1082766" y="3061856"/>
            <a:ext cx="10375127" cy="14148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852700D-859E-E144-C448-C7B9B038AE5F}"/>
              </a:ext>
            </a:extLst>
          </p:cNvPr>
          <p:cNvSpPr/>
          <p:nvPr/>
        </p:nvSpPr>
        <p:spPr>
          <a:xfrm>
            <a:off x="1082765" y="1861706"/>
            <a:ext cx="10375127" cy="7671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9">
            <a:extLst>
              <a:ext uri="{FF2B5EF4-FFF2-40B4-BE49-F238E27FC236}">
                <a16:creationId xmlns:a16="http://schemas.microsoft.com/office/drawing/2014/main" id="{DE19024C-3DE6-6DF7-CAFC-71B1A2366B4C}"/>
              </a:ext>
            </a:extLst>
          </p:cNvPr>
          <p:cNvSpPr/>
          <p:nvPr/>
        </p:nvSpPr>
        <p:spPr>
          <a:xfrm>
            <a:off x="10224071" y="6519446"/>
            <a:ext cx="1949457" cy="33855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Szmyd et al.,</a:t>
            </a:r>
          </a:p>
          <a:p>
            <a:pPr algn="r"/>
            <a:r>
              <a:rPr lang="fr-FR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Mutat Res Rev Mutat Res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, </a:t>
            </a:r>
            <a:r>
              <a:rPr lang="fr-FR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2021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DE2391E-CAFB-523B-DA99-786FE0F3C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82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D657641-0F3C-4A4B-99C8-5E5AFDC63B3B}"/>
              </a:ext>
            </a:extLst>
          </p:cNvPr>
          <p:cNvSpPr/>
          <p:nvPr/>
        </p:nvSpPr>
        <p:spPr>
          <a:xfrm>
            <a:off x="682855" y="736600"/>
            <a:ext cx="3693319" cy="830997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54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Background</a:t>
            </a:r>
            <a:endParaRPr lang="en-US" altLang="ko-KR" sz="54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8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1083528" y="320494"/>
            <a:ext cx="8921032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multiple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neoplasm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(1;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CMMRDs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)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grpSp>
        <p:nvGrpSpPr>
          <p:cNvPr id="3" name="그룹 32">
            <a:extLst>
              <a:ext uri="{FF2B5EF4-FFF2-40B4-BE49-F238E27FC236}">
                <a16:creationId xmlns:a16="http://schemas.microsoft.com/office/drawing/2014/main" id="{051E8945-24EA-544D-B465-759C6A3FB09E}"/>
              </a:ext>
            </a:extLst>
          </p:cNvPr>
          <p:cNvGrpSpPr/>
          <p:nvPr/>
        </p:nvGrpSpPr>
        <p:grpSpPr>
          <a:xfrm>
            <a:off x="7724585" y="1016114"/>
            <a:ext cx="4720441" cy="1093164"/>
            <a:chOff x="823374" y="4708508"/>
            <a:chExt cx="4720441" cy="1093164"/>
          </a:xfrm>
        </p:grpSpPr>
        <p:grpSp>
          <p:nvGrpSpPr>
            <p:cNvPr id="5" name="그룹 19">
              <a:extLst>
                <a:ext uri="{FF2B5EF4-FFF2-40B4-BE49-F238E27FC236}">
                  <a16:creationId xmlns:a16="http://schemas.microsoft.com/office/drawing/2014/main" id="{CA65B876-06F7-5E9E-6299-865A0F5D2658}"/>
                </a:ext>
              </a:extLst>
            </p:cNvPr>
            <p:cNvGrpSpPr/>
            <p:nvPr/>
          </p:nvGrpSpPr>
          <p:grpSpPr>
            <a:xfrm>
              <a:off x="1756979" y="4708508"/>
              <a:ext cx="3786836" cy="1093164"/>
              <a:chOff x="1751535" y="1903270"/>
              <a:chExt cx="3786836" cy="1093164"/>
            </a:xfrm>
          </p:grpSpPr>
          <p:sp>
            <p:nvSpPr>
              <p:cNvPr id="13" name="Google Shape;478;p34">
                <a:extLst>
                  <a:ext uri="{FF2B5EF4-FFF2-40B4-BE49-F238E27FC236}">
                    <a16:creationId xmlns:a16="http://schemas.microsoft.com/office/drawing/2014/main" id="{56FD8903-C4E7-3506-B31E-96A6E97B1C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535" y="1903270"/>
                <a:ext cx="738985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l-PL" sz="2400" b="1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MSH6</a:t>
                </a:r>
                <a:endParaRPr lang="en-US" sz="2400" b="1" i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직사각형 1">
                <a:extLst>
                  <a:ext uri="{FF2B5EF4-FFF2-40B4-BE49-F238E27FC236}">
                    <a16:creationId xmlns:a16="http://schemas.microsoft.com/office/drawing/2014/main" id="{6813D8C1-9195-AF54-AD0E-9BF0AD677999}"/>
                  </a:ext>
                </a:extLst>
              </p:cNvPr>
              <p:cNvSpPr/>
              <p:nvPr/>
            </p:nvSpPr>
            <p:spPr>
              <a:xfrm>
                <a:off x="1759963" y="2257770"/>
                <a:ext cx="3778408" cy="738664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Compound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heterozygous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CMMRD: </a:t>
                </a:r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NM_000179.2:c.1135_1139delAGAGA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&amp; c.2277_2293delAGAGAGGGTTGATACTT</a:t>
                </a:r>
                <a:endParaRPr lang="en-GB" altLang="ko-KR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타원 20">
              <a:extLst>
                <a:ext uri="{FF2B5EF4-FFF2-40B4-BE49-F238E27FC236}">
                  <a16:creationId xmlns:a16="http://schemas.microsoft.com/office/drawing/2014/main" id="{60E8EDE0-FD71-9EF0-8878-96F94FBB2879}"/>
                </a:ext>
              </a:extLst>
            </p:cNvPr>
            <p:cNvSpPr/>
            <p:nvPr/>
          </p:nvSpPr>
          <p:spPr>
            <a:xfrm>
              <a:off x="823374" y="4842397"/>
              <a:ext cx="766478" cy="766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그래픽 42">
              <a:extLst>
                <a:ext uri="{FF2B5EF4-FFF2-40B4-BE49-F238E27FC236}">
                  <a16:creationId xmlns:a16="http://schemas.microsoft.com/office/drawing/2014/main" id="{5A813E0B-E3D0-8ACA-54B0-E7D7803F4EC1}"/>
                </a:ext>
              </a:extLst>
            </p:cNvPr>
            <p:cNvSpPr/>
            <p:nvPr/>
          </p:nvSpPr>
          <p:spPr>
            <a:xfrm>
              <a:off x="998929" y="5005033"/>
              <a:ext cx="415368" cy="383150"/>
            </a:xfrm>
            <a:custGeom>
              <a:avLst/>
              <a:gdLst>
                <a:gd name="connsiteX0" fmla="*/ 73724 w 114204"/>
                <a:gd name="connsiteY0" fmla="*/ 11621 h 105346"/>
                <a:gd name="connsiteX1" fmla="*/ 64294 w 114204"/>
                <a:gd name="connsiteY1" fmla="*/ 23051 h 105346"/>
                <a:gd name="connsiteX2" fmla="*/ 64294 w 114204"/>
                <a:gd name="connsiteY2" fmla="*/ 46958 h 105346"/>
                <a:gd name="connsiteX3" fmla="*/ 76867 w 114204"/>
                <a:gd name="connsiteY3" fmla="*/ 61532 h 105346"/>
                <a:gd name="connsiteX4" fmla="*/ 75533 w 114204"/>
                <a:gd name="connsiteY4" fmla="*/ 67532 h 105346"/>
                <a:gd name="connsiteX5" fmla="*/ 98489 w 114204"/>
                <a:gd name="connsiteY5" fmla="*/ 80772 h 105346"/>
                <a:gd name="connsiteX6" fmla="*/ 105347 w 114204"/>
                <a:gd name="connsiteY6" fmla="*/ 77534 h 105346"/>
                <a:gd name="connsiteX7" fmla="*/ 114205 w 114204"/>
                <a:gd name="connsiteY7" fmla="*/ 86392 h 105346"/>
                <a:gd name="connsiteX8" fmla="*/ 105347 w 114204"/>
                <a:gd name="connsiteY8" fmla="*/ 95250 h 105346"/>
                <a:gd name="connsiteX9" fmla="*/ 96488 w 114204"/>
                <a:gd name="connsiteY9" fmla="*/ 86392 h 105346"/>
                <a:gd name="connsiteX10" fmla="*/ 97060 w 114204"/>
                <a:gd name="connsiteY10" fmla="*/ 83249 h 105346"/>
                <a:gd name="connsiteX11" fmla="*/ 74105 w 114204"/>
                <a:gd name="connsiteY11" fmla="*/ 70104 h 105346"/>
                <a:gd name="connsiteX12" fmla="*/ 62103 w 114204"/>
                <a:gd name="connsiteY12" fmla="*/ 76200 h 105346"/>
                <a:gd name="connsiteX13" fmla="*/ 51054 w 114204"/>
                <a:gd name="connsiteY13" fmla="*/ 71152 h 105346"/>
                <a:gd name="connsiteX14" fmla="*/ 36576 w 114204"/>
                <a:gd name="connsiteY14" fmla="*/ 79534 h 105346"/>
                <a:gd name="connsiteX15" fmla="*/ 37814 w 114204"/>
                <a:gd name="connsiteY15" fmla="*/ 86392 h 105346"/>
                <a:gd name="connsiteX16" fmla="*/ 18860 w 114204"/>
                <a:gd name="connsiteY16" fmla="*/ 105347 h 105346"/>
                <a:gd name="connsiteX17" fmla="*/ 0 w 114204"/>
                <a:gd name="connsiteY17" fmla="*/ 86392 h 105346"/>
                <a:gd name="connsiteX18" fmla="*/ 18955 w 114204"/>
                <a:gd name="connsiteY18" fmla="*/ 67437 h 105346"/>
                <a:gd name="connsiteX19" fmla="*/ 33719 w 114204"/>
                <a:gd name="connsiteY19" fmla="*/ 74486 h 105346"/>
                <a:gd name="connsiteX20" fmla="*/ 48197 w 114204"/>
                <a:gd name="connsiteY20" fmla="*/ 66199 h 105346"/>
                <a:gd name="connsiteX21" fmla="*/ 47435 w 114204"/>
                <a:gd name="connsiteY21" fmla="*/ 61532 h 105346"/>
                <a:gd name="connsiteX22" fmla="*/ 60008 w 114204"/>
                <a:gd name="connsiteY22" fmla="*/ 46958 h 105346"/>
                <a:gd name="connsiteX23" fmla="*/ 60008 w 114204"/>
                <a:gd name="connsiteY23" fmla="*/ 23051 h 105346"/>
                <a:gd name="connsiteX24" fmla="*/ 50483 w 114204"/>
                <a:gd name="connsiteY24" fmla="*/ 11621 h 105346"/>
                <a:gd name="connsiteX25" fmla="*/ 62103 w 114204"/>
                <a:gd name="connsiteY25" fmla="*/ 0 h 105346"/>
                <a:gd name="connsiteX26" fmla="*/ 73724 w 114204"/>
                <a:gd name="connsiteY26" fmla="*/ 11621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4" h="105346">
                  <a:moveTo>
                    <a:pt x="73724" y="11621"/>
                  </a:moveTo>
                  <a:cubicBezTo>
                    <a:pt x="73724" y="17240"/>
                    <a:pt x="69628" y="22003"/>
                    <a:pt x="64294" y="23051"/>
                  </a:cubicBezTo>
                  <a:lnTo>
                    <a:pt x="64294" y="46958"/>
                  </a:lnTo>
                  <a:cubicBezTo>
                    <a:pt x="71342" y="48006"/>
                    <a:pt x="76867" y="54102"/>
                    <a:pt x="76867" y="61532"/>
                  </a:cubicBezTo>
                  <a:cubicBezTo>
                    <a:pt x="76867" y="63722"/>
                    <a:pt x="76391" y="65723"/>
                    <a:pt x="75533" y="67532"/>
                  </a:cubicBezTo>
                  <a:lnTo>
                    <a:pt x="98489" y="80772"/>
                  </a:lnTo>
                  <a:cubicBezTo>
                    <a:pt x="100108" y="78772"/>
                    <a:pt x="102584" y="77534"/>
                    <a:pt x="105347" y="77534"/>
                  </a:cubicBezTo>
                  <a:cubicBezTo>
                    <a:pt x="110204" y="77534"/>
                    <a:pt x="114205" y="81534"/>
                    <a:pt x="114205" y="86392"/>
                  </a:cubicBezTo>
                  <a:cubicBezTo>
                    <a:pt x="114205" y="91250"/>
                    <a:pt x="110300" y="95250"/>
                    <a:pt x="105347" y="95250"/>
                  </a:cubicBezTo>
                  <a:cubicBezTo>
                    <a:pt x="100394" y="95250"/>
                    <a:pt x="96488" y="91250"/>
                    <a:pt x="96488" y="86392"/>
                  </a:cubicBezTo>
                  <a:cubicBezTo>
                    <a:pt x="96488" y="85344"/>
                    <a:pt x="96679" y="84296"/>
                    <a:pt x="97060" y="83249"/>
                  </a:cubicBezTo>
                  <a:lnTo>
                    <a:pt x="74105" y="70104"/>
                  </a:lnTo>
                  <a:cubicBezTo>
                    <a:pt x="71342" y="73819"/>
                    <a:pt x="67056" y="76200"/>
                    <a:pt x="62103" y="76200"/>
                  </a:cubicBezTo>
                  <a:cubicBezTo>
                    <a:pt x="57722" y="76200"/>
                    <a:pt x="53721" y="74295"/>
                    <a:pt x="51054" y="71152"/>
                  </a:cubicBezTo>
                  <a:lnTo>
                    <a:pt x="36576" y="79534"/>
                  </a:lnTo>
                  <a:cubicBezTo>
                    <a:pt x="37433" y="81629"/>
                    <a:pt x="37814" y="84011"/>
                    <a:pt x="37814" y="86392"/>
                  </a:cubicBezTo>
                  <a:cubicBezTo>
                    <a:pt x="37814" y="96869"/>
                    <a:pt x="29337" y="105347"/>
                    <a:pt x="18860" y="105347"/>
                  </a:cubicBezTo>
                  <a:cubicBezTo>
                    <a:pt x="8477" y="105347"/>
                    <a:pt x="0" y="96869"/>
                    <a:pt x="0" y="86392"/>
                  </a:cubicBezTo>
                  <a:cubicBezTo>
                    <a:pt x="0" y="75914"/>
                    <a:pt x="8477" y="67437"/>
                    <a:pt x="18955" y="67437"/>
                  </a:cubicBezTo>
                  <a:cubicBezTo>
                    <a:pt x="24955" y="67437"/>
                    <a:pt x="30290" y="70199"/>
                    <a:pt x="33719" y="74486"/>
                  </a:cubicBezTo>
                  <a:lnTo>
                    <a:pt x="48197" y="66199"/>
                  </a:lnTo>
                  <a:cubicBezTo>
                    <a:pt x="47720" y="64770"/>
                    <a:pt x="47435" y="63151"/>
                    <a:pt x="47435" y="61532"/>
                  </a:cubicBezTo>
                  <a:cubicBezTo>
                    <a:pt x="47435" y="54102"/>
                    <a:pt x="52864" y="48006"/>
                    <a:pt x="60008" y="46958"/>
                  </a:cubicBezTo>
                  <a:lnTo>
                    <a:pt x="60008" y="23051"/>
                  </a:lnTo>
                  <a:cubicBezTo>
                    <a:pt x="54578" y="22003"/>
                    <a:pt x="50483" y="17336"/>
                    <a:pt x="50483" y="11621"/>
                  </a:cubicBezTo>
                  <a:cubicBezTo>
                    <a:pt x="50483" y="5239"/>
                    <a:pt x="55721" y="0"/>
                    <a:pt x="62103" y="0"/>
                  </a:cubicBezTo>
                  <a:cubicBezTo>
                    <a:pt x="68485" y="0"/>
                    <a:pt x="73724" y="5239"/>
                    <a:pt x="73724" y="11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화살표: 오각형 5">
            <a:extLst>
              <a:ext uri="{FF2B5EF4-FFF2-40B4-BE49-F238E27FC236}">
                <a16:creationId xmlns:a16="http://schemas.microsoft.com/office/drawing/2014/main" id="{4A364524-5532-0D9A-9F45-0A1969BB38F0}"/>
              </a:ext>
            </a:extLst>
          </p:cNvPr>
          <p:cNvSpPr/>
          <p:nvPr/>
        </p:nvSpPr>
        <p:spPr>
          <a:xfrm>
            <a:off x="0" y="1133334"/>
            <a:ext cx="7471317" cy="429362"/>
          </a:xfrm>
          <a:prstGeom prst="homePlate">
            <a:avLst/>
          </a:prstGeom>
          <a:gradFill>
            <a:gsLst>
              <a:gs pos="0">
                <a:srgbClr val="FF579D"/>
              </a:gs>
              <a:gs pos="30000">
                <a:srgbClr val="A78DD5"/>
              </a:gs>
              <a:gs pos="70000">
                <a:srgbClr val="63B8FF"/>
              </a:gs>
              <a:gs pos="100000">
                <a:srgbClr val="33ED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7A4DA7D-63E3-897F-C167-EF7A18C9AAF6}"/>
              </a:ext>
            </a:extLst>
          </p:cNvPr>
          <p:cNvSpPr/>
          <p:nvPr/>
        </p:nvSpPr>
        <p:spPr>
          <a:xfrm>
            <a:off x="253268" y="1194126"/>
            <a:ext cx="1523815" cy="307777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algn="ctr"/>
            <a:r>
              <a:rPr lang="pl-PL" altLang="ko-KR" sz="2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B-ALL (3 </a:t>
            </a:r>
            <a:r>
              <a:rPr lang="pl-PL" altLang="ko-KR" sz="2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y.o</a:t>
            </a:r>
            <a:r>
              <a:rPr lang="pl-PL" altLang="ko-KR" sz="2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.)</a:t>
            </a:r>
            <a:endParaRPr lang="en-US" altLang="ko-KR" sz="2000" b="1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541B475-2BF3-9256-64C0-F4F30A423991}"/>
              </a:ext>
            </a:extLst>
          </p:cNvPr>
          <p:cNvSpPr/>
          <p:nvPr/>
        </p:nvSpPr>
        <p:spPr>
          <a:xfrm>
            <a:off x="2460649" y="1205278"/>
            <a:ext cx="1564531" cy="307777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algn="ctr"/>
            <a:r>
              <a:rPr lang="pl-PL" altLang="ko-KR" sz="2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T-NHL  (7 </a:t>
            </a:r>
            <a:r>
              <a:rPr lang="pl-PL" altLang="ko-KR" sz="2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y.o</a:t>
            </a:r>
            <a:r>
              <a:rPr lang="pl-PL" altLang="ko-KR" sz="2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.)</a:t>
            </a:r>
            <a:endParaRPr lang="en-US" altLang="ko-KR" sz="2000" b="1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0A2548E-2AB7-4C79-7DDF-C719DC710AF5}"/>
              </a:ext>
            </a:extLst>
          </p:cNvPr>
          <p:cNvSpPr/>
          <p:nvPr/>
        </p:nvSpPr>
        <p:spPr>
          <a:xfrm>
            <a:off x="4824102" y="1205278"/>
            <a:ext cx="1516121" cy="307777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algn="ctr"/>
            <a:r>
              <a:rPr lang="en-GB" altLang="ko-KR" sz="2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Astrocytoma</a:t>
            </a:r>
            <a:r>
              <a:rPr lang="pl-PL" altLang="ko-KR" sz="2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endParaRPr lang="en-US" altLang="ko-KR" sz="2000" b="1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AD9C13C-7813-43EE-10A7-5D4ADFF36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8" y="2279966"/>
            <a:ext cx="4254887" cy="321123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grpSp>
        <p:nvGrpSpPr>
          <p:cNvPr id="23" name="그룹 32">
            <a:extLst>
              <a:ext uri="{FF2B5EF4-FFF2-40B4-BE49-F238E27FC236}">
                <a16:creationId xmlns:a16="http://schemas.microsoft.com/office/drawing/2014/main" id="{535581B5-1A56-7E7A-1AFE-0D8335B71DD3}"/>
              </a:ext>
            </a:extLst>
          </p:cNvPr>
          <p:cNvGrpSpPr/>
          <p:nvPr/>
        </p:nvGrpSpPr>
        <p:grpSpPr>
          <a:xfrm>
            <a:off x="41399" y="5613127"/>
            <a:ext cx="4733844" cy="1081542"/>
            <a:chOff x="823374" y="4792432"/>
            <a:chExt cx="4733844" cy="1081542"/>
          </a:xfrm>
        </p:grpSpPr>
        <p:grpSp>
          <p:nvGrpSpPr>
            <p:cNvPr id="30" name="그룹 19">
              <a:extLst>
                <a:ext uri="{FF2B5EF4-FFF2-40B4-BE49-F238E27FC236}">
                  <a16:creationId xmlns:a16="http://schemas.microsoft.com/office/drawing/2014/main" id="{821B8244-89A0-1B5B-3FB2-E7351D59384F}"/>
                </a:ext>
              </a:extLst>
            </p:cNvPr>
            <p:cNvGrpSpPr/>
            <p:nvPr/>
          </p:nvGrpSpPr>
          <p:grpSpPr>
            <a:xfrm>
              <a:off x="1765407" y="4792432"/>
              <a:ext cx="3791811" cy="1081542"/>
              <a:chOff x="1759963" y="1987194"/>
              <a:chExt cx="3791811" cy="1081542"/>
            </a:xfrm>
          </p:grpSpPr>
          <p:sp>
            <p:nvSpPr>
              <p:cNvPr id="35" name="Google Shape;478;p34">
                <a:extLst>
                  <a:ext uri="{FF2B5EF4-FFF2-40B4-BE49-F238E27FC236}">
                    <a16:creationId xmlns:a16="http://schemas.microsoft.com/office/drawing/2014/main" id="{DD01CCD5-FFB4-5CF0-5430-B3673441A1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9963" y="1987194"/>
                <a:ext cx="735779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l-PL" sz="2400" b="1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PMS2</a:t>
                </a:r>
                <a:endParaRPr lang="en-US" sz="2400" b="1" i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직사각형 1">
                <a:extLst>
                  <a:ext uri="{FF2B5EF4-FFF2-40B4-BE49-F238E27FC236}">
                    <a16:creationId xmlns:a16="http://schemas.microsoft.com/office/drawing/2014/main" id="{4A68E1DA-CFE0-200D-E8CE-8425AACFA05C}"/>
                  </a:ext>
                </a:extLst>
              </p:cNvPr>
              <p:cNvSpPr/>
              <p:nvPr/>
            </p:nvSpPr>
            <p:spPr>
              <a:xfrm>
                <a:off x="1773366" y="2330072"/>
                <a:ext cx="3778408" cy="738664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C</a:t>
                </a:r>
                <a:r>
                  <a:rPr lang="en-GB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ompound</a:t>
                </a:r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heterozygous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CMMRD:</a:t>
                </a:r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(NM_000535.7:c.1939A&gt;T, p.Lys647Ter and deletion ex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10</a:t>
                </a:r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-ex1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5</a:t>
                </a:r>
                <a:endParaRPr lang="en-GB" altLang="ko-KR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2" name="타원 20">
              <a:extLst>
                <a:ext uri="{FF2B5EF4-FFF2-40B4-BE49-F238E27FC236}">
                  <a16:creationId xmlns:a16="http://schemas.microsoft.com/office/drawing/2014/main" id="{B2170992-19D9-7B46-51D2-7E0FEC7F2F3D}"/>
                </a:ext>
              </a:extLst>
            </p:cNvPr>
            <p:cNvSpPr/>
            <p:nvPr/>
          </p:nvSpPr>
          <p:spPr>
            <a:xfrm>
              <a:off x="823374" y="4842397"/>
              <a:ext cx="766478" cy="766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3" name="그래픽 42">
              <a:extLst>
                <a:ext uri="{FF2B5EF4-FFF2-40B4-BE49-F238E27FC236}">
                  <a16:creationId xmlns:a16="http://schemas.microsoft.com/office/drawing/2014/main" id="{918D1C91-2CAC-75E3-0052-05362BA98B64}"/>
                </a:ext>
              </a:extLst>
            </p:cNvPr>
            <p:cNvSpPr/>
            <p:nvPr/>
          </p:nvSpPr>
          <p:spPr>
            <a:xfrm>
              <a:off x="998929" y="5005033"/>
              <a:ext cx="415368" cy="383150"/>
            </a:xfrm>
            <a:custGeom>
              <a:avLst/>
              <a:gdLst>
                <a:gd name="connsiteX0" fmla="*/ 73724 w 114204"/>
                <a:gd name="connsiteY0" fmla="*/ 11621 h 105346"/>
                <a:gd name="connsiteX1" fmla="*/ 64294 w 114204"/>
                <a:gd name="connsiteY1" fmla="*/ 23051 h 105346"/>
                <a:gd name="connsiteX2" fmla="*/ 64294 w 114204"/>
                <a:gd name="connsiteY2" fmla="*/ 46958 h 105346"/>
                <a:gd name="connsiteX3" fmla="*/ 76867 w 114204"/>
                <a:gd name="connsiteY3" fmla="*/ 61532 h 105346"/>
                <a:gd name="connsiteX4" fmla="*/ 75533 w 114204"/>
                <a:gd name="connsiteY4" fmla="*/ 67532 h 105346"/>
                <a:gd name="connsiteX5" fmla="*/ 98489 w 114204"/>
                <a:gd name="connsiteY5" fmla="*/ 80772 h 105346"/>
                <a:gd name="connsiteX6" fmla="*/ 105347 w 114204"/>
                <a:gd name="connsiteY6" fmla="*/ 77534 h 105346"/>
                <a:gd name="connsiteX7" fmla="*/ 114205 w 114204"/>
                <a:gd name="connsiteY7" fmla="*/ 86392 h 105346"/>
                <a:gd name="connsiteX8" fmla="*/ 105347 w 114204"/>
                <a:gd name="connsiteY8" fmla="*/ 95250 h 105346"/>
                <a:gd name="connsiteX9" fmla="*/ 96488 w 114204"/>
                <a:gd name="connsiteY9" fmla="*/ 86392 h 105346"/>
                <a:gd name="connsiteX10" fmla="*/ 97060 w 114204"/>
                <a:gd name="connsiteY10" fmla="*/ 83249 h 105346"/>
                <a:gd name="connsiteX11" fmla="*/ 74105 w 114204"/>
                <a:gd name="connsiteY11" fmla="*/ 70104 h 105346"/>
                <a:gd name="connsiteX12" fmla="*/ 62103 w 114204"/>
                <a:gd name="connsiteY12" fmla="*/ 76200 h 105346"/>
                <a:gd name="connsiteX13" fmla="*/ 51054 w 114204"/>
                <a:gd name="connsiteY13" fmla="*/ 71152 h 105346"/>
                <a:gd name="connsiteX14" fmla="*/ 36576 w 114204"/>
                <a:gd name="connsiteY14" fmla="*/ 79534 h 105346"/>
                <a:gd name="connsiteX15" fmla="*/ 37814 w 114204"/>
                <a:gd name="connsiteY15" fmla="*/ 86392 h 105346"/>
                <a:gd name="connsiteX16" fmla="*/ 18860 w 114204"/>
                <a:gd name="connsiteY16" fmla="*/ 105347 h 105346"/>
                <a:gd name="connsiteX17" fmla="*/ 0 w 114204"/>
                <a:gd name="connsiteY17" fmla="*/ 86392 h 105346"/>
                <a:gd name="connsiteX18" fmla="*/ 18955 w 114204"/>
                <a:gd name="connsiteY18" fmla="*/ 67437 h 105346"/>
                <a:gd name="connsiteX19" fmla="*/ 33719 w 114204"/>
                <a:gd name="connsiteY19" fmla="*/ 74486 h 105346"/>
                <a:gd name="connsiteX20" fmla="*/ 48197 w 114204"/>
                <a:gd name="connsiteY20" fmla="*/ 66199 h 105346"/>
                <a:gd name="connsiteX21" fmla="*/ 47435 w 114204"/>
                <a:gd name="connsiteY21" fmla="*/ 61532 h 105346"/>
                <a:gd name="connsiteX22" fmla="*/ 60008 w 114204"/>
                <a:gd name="connsiteY22" fmla="*/ 46958 h 105346"/>
                <a:gd name="connsiteX23" fmla="*/ 60008 w 114204"/>
                <a:gd name="connsiteY23" fmla="*/ 23051 h 105346"/>
                <a:gd name="connsiteX24" fmla="*/ 50483 w 114204"/>
                <a:gd name="connsiteY24" fmla="*/ 11621 h 105346"/>
                <a:gd name="connsiteX25" fmla="*/ 62103 w 114204"/>
                <a:gd name="connsiteY25" fmla="*/ 0 h 105346"/>
                <a:gd name="connsiteX26" fmla="*/ 73724 w 114204"/>
                <a:gd name="connsiteY26" fmla="*/ 11621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4" h="105346">
                  <a:moveTo>
                    <a:pt x="73724" y="11621"/>
                  </a:moveTo>
                  <a:cubicBezTo>
                    <a:pt x="73724" y="17240"/>
                    <a:pt x="69628" y="22003"/>
                    <a:pt x="64294" y="23051"/>
                  </a:cubicBezTo>
                  <a:lnTo>
                    <a:pt x="64294" y="46958"/>
                  </a:lnTo>
                  <a:cubicBezTo>
                    <a:pt x="71342" y="48006"/>
                    <a:pt x="76867" y="54102"/>
                    <a:pt x="76867" y="61532"/>
                  </a:cubicBezTo>
                  <a:cubicBezTo>
                    <a:pt x="76867" y="63722"/>
                    <a:pt x="76391" y="65723"/>
                    <a:pt x="75533" y="67532"/>
                  </a:cubicBezTo>
                  <a:lnTo>
                    <a:pt x="98489" y="80772"/>
                  </a:lnTo>
                  <a:cubicBezTo>
                    <a:pt x="100108" y="78772"/>
                    <a:pt x="102584" y="77534"/>
                    <a:pt x="105347" y="77534"/>
                  </a:cubicBezTo>
                  <a:cubicBezTo>
                    <a:pt x="110204" y="77534"/>
                    <a:pt x="114205" y="81534"/>
                    <a:pt x="114205" y="86392"/>
                  </a:cubicBezTo>
                  <a:cubicBezTo>
                    <a:pt x="114205" y="91250"/>
                    <a:pt x="110300" y="95250"/>
                    <a:pt x="105347" y="95250"/>
                  </a:cubicBezTo>
                  <a:cubicBezTo>
                    <a:pt x="100394" y="95250"/>
                    <a:pt x="96488" y="91250"/>
                    <a:pt x="96488" y="86392"/>
                  </a:cubicBezTo>
                  <a:cubicBezTo>
                    <a:pt x="96488" y="85344"/>
                    <a:pt x="96679" y="84296"/>
                    <a:pt x="97060" y="83249"/>
                  </a:cubicBezTo>
                  <a:lnTo>
                    <a:pt x="74105" y="70104"/>
                  </a:lnTo>
                  <a:cubicBezTo>
                    <a:pt x="71342" y="73819"/>
                    <a:pt x="67056" y="76200"/>
                    <a:pt x="62103" y="76200"/>
                  </a:cubicBezTo>
                  <a:cubicBezTo>
                    <a:pt x="57722" y="76200"/>
                    <a:pt x="53721" y="74295"/>
                    <a:pt x="51054" y="71152"/>
                  </a:cubicBezTo>
                  <a:lnTo>
                    <a:pt x="36576" y="79534"/>
                  </a:lnTo>
                  <a:cubicBezTo>
                    <a:pt x="37433" y="81629"/>
                    <a:pt x="37814" y="84011"/>
                    <a:pt x="37814" y="86392"/>
                  </a:cubicBezTo>
                  <a:cubicBezTo>
                    <a:pt x="37814" y="96869"/>
                    <a:pt x="29337" y="105347"/>
                    <a:pt x="18860" y="105347"/>
                  </a:cubicBezTo>
                  <a:cubicBezTo>
                    <a:pt x="8477" y="105347"/>
                    <a:pt x="0" y="96869"/>
                    <a:pt x="0" y="86392"/>
                  </a:cubicBezTo>
                  <a:cubicBezTo>
                    <a:pt x="0" y="75914"/>
                    <a:pt x="8477" y="67437"/>
                    <a:pt x="18955" y="67437"/>
                  </a:cubicBezTo>
                  <a:cubicBezTo>
                    <a:pt x="24955" y="67437"/>
                    <a:pt x="30290" y="70199"/>
                    <a:pt x="33719" y="74486"/>
                  </a:cubicBezTo>
                  <a:lnTo>
                    <a:pt x="48197" y="66199"/>
                  </a:lnTo>
                  <a:cubicBezTo>
                    <a:pt x="47720" y="64770"/>
                    <a:pt x="47435" y="63151"/>
                    <a:pt x="47435" y="61532"/>
                  </a:cubicBezTo>
                  <a:cubicBezTo>
                    <a:pt x="47435" y="54102"/>
                    <a:pt x="52864" y="48006"/>
                    <a:pt x="60008" y="46958"/>
                  </a:cubicBezTo>
                  <a:lnTo>
                    <a:pt x="60008" y="23051"/>
                  </a:lnTo>
                  <a:cubicBezTo>
                    <a:pt x="54578" y="22003"/>
                    <a:pt x="50483" y="17336"/>
                    <a:pt x="50483" y="11621"/>
                  </a:cubicBezTo>
                  <a:cubicBezTo>
                    <a:pt x="50483" y="5239"/>
                    <a:pt x="55721" y="0"/>
                    <a:pt x="62103" y="0"/>
                  </a:cubicBezTo>
                  <a:cubicBezTo>
                    <a:pt x="68485" y="0"/>
                    <a:pt x="73724" y="5239"/>
                    <a:pt x="73724" y="11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" name="그룹 32">
            <a:extLst>
              <a:ext uri="{FF2B5EF4-FFF2-40B4-BE49-F238E27FC236}">
                <a16:creationId xmlns:a16="http://schemas.microsoft.com/office/drawing/2014/main" id="{E29AC739-B4A0-83FB-7BB1-78D27C516E6B}"/>
              </a:ext>
            </a:extLst>
          </p:cNvPr>
          <p:cNvGrpSpPr/>
          <p:nvPr/>
        </p:nvGrpSpPr>
        <p:grpSpPr>
          <a:xfrm>
            <a:off x="5109481" y="5663092"/>
            <a:ext cx="5401899" cy="1086602"/>
            <a:chOff x="823374" y="4547803"/>
            <a:chExt cx="5401899" cy="1086602"/>
          </a:xfrm>
        </p:grpSpPr>
        <p:grpSp>
          <p:nvGrpSpPr>
            <p:cNvPr id="38" name="그룹 19">
              <a:extLst>
                <a:ext uri="{FF2B5EF4-FFF2-40B4-BE49-F238E27FC236}">
                  <a16:creationId xmlns:a16="http://schemas.microsoft.com/office/drawing/2014/main" id="{41DBC5F1-F996-A300-F71D-959AD7C1E450}"/>
                </a:ext>
              </a:extLst>
            </p:cNvPr>
            <p:cNvGrpSpPr/>
            <p:nvPr/>
          </p:nvGrpSpPr>
          <p:grpSpPr>
            <a:xfrm>
              <a:off x="1749230" y="4547803"/>
              <a:ext cx="4476043" cy="1086602"/>
              <a:chOff x="1743786" y="1742565"/>
              <a:chExt cx="4476043" cy="1086602"/>
            </a:xfrm>
          </p:grpSpPr>
          <p:sp>
            <p:nvSpPr>
              <p:cNvPr id="41" name="Google Shape;478;p34">
                <a:extLst>
                  <a:ext uri="{FF2B5EF4-FFF2-40B4-BE49-F238E27FC236}">
                    <a16:creationId xmlns:a16="http://schemas.microsoft.com/office/drawing/2014/main" id="{0707F740-5A73-8C12-E177-EE72258095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2414" y="1742565"/>
                <a:ext cx="735779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400" b="1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PMS2</a:t>
                </a:r>
                <a:endParaRPr lang="en-US" sz="2000" b="1" i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19233DC7-90F1-56FE-EF01-E363420E94FD}"/>
                  </a:ext>
                </a:extLst>
              </p:cNvPr>
              <p:cNvSpPr/>
              <p:nvPr/>
            </p:nvSpPr>
            <p:spPr>
              <a:xfrm>
                <a:off x="1743786" y="2090503"/>
                <a:ext cx="4476043" cy="738664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Compound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heterozygous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CMMRD: </a:t>
                </a:r>
                <a:r>
                  <a:rPr lang="en-US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NM_000535:c.1296delC; p.Asn432LysfsTer16</a:t>
                </a:r>
                <a:b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</a:b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&amp; ex. 10-15</a:t>
                </a:r>
                <a:endParaRPr lang="en-US" altLang="ko-KR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타원 20">
              <a:extLst>
                <a:ext uri="{FF2B5EF4-FFF2-40B4-BE49-F238E27FC236}">
                  <a16:creationId xmlns:a16="http://schemas.microsoft.com/office/drawing/2014/main" id="{BCDD480B-51C6-ABD4-E664-4A5F975A857D}"/>
                </a:ext>
              </a:extLst>
            </p:cNvPr>
            <p:cNvSpPr/>
            <p:nvPr/>
          </p:nvSpPr>
          <p:spPr>
            <a:xfrm>
              <a:off x="823374" y="4842397"/>
              <a:ext cx="766478" cy="766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0" name="그래픽 42">
              <a:extLst>
                <a:ext uri="{FF2B5EF4-FFF2-40B4-BE49-F238E27FC236}">
                  <a16:creationId xmlns:a16="http://schemas.microsoft.com/office/drawing/2014/main" id="{87A0F55E-216A-654B-DF92-0B8F995818E1}"/>
                </a:ext>
              </a:extLst>
            </p:cNvPr>
            <p:cNvSpPr/>
            <p:nvPr/>
          </p:nvSpPr>
          <p:spPr>
            <a:xfrm>
              <a:off x="998929" y="5005033"/>
              <a:ext cx="415368" cy="383150"/>
            </a:xfrm>
            <a:custGeom>
              <a:avLst/>
              <a:gdLst>
                <a:gd name="connsiteX0" fmla="*/ 73724 w 114204"/>
                <a:gd name="connsiteY0" fmla="*/ 11621 h 105346"/>
                <a:gd name="connsiteX1" fmla="*/ 64294 w 114204"/>
                <a:gd name="connsiteY1" fmla="*/ 23051 h 105346"/>
                <a:gd name="connsiteX2" fmla="*/ 64294 w 114204"/>
                <a:gd name="connsiteY2" fmla="*/ 46958 h 105346"/>
                <a:gd name="connsiteX3" fmla="*/ 76867 w 114204"/>
                <a:gd name="connsiteY3" fmla="*/ 61532 h 105346"/>
                <a:gd name="connsiteX4" fmla="*/ 75533 w 114204"/>
                <a:gd name="connsiteY4" fmla="*/ 67532 h 105346"/>
                <a:gd name="connsiteX5" fmla="*/ 98489 w 114204"/>
                <a:gd name="connsiteY5" fmla="*/ 80772 h 105346"/>
                <a:gd name="connsiteX6" fmla="*/ 105347 w 114204"/>
                <a:gd name="connsiteY6" fmla="*/ 77534 h 105346"/>
                <a:gd name="connsiteX7" fmla="*/ 114205 w 114204"/>
                <a:gd name="connsiteY7" fmla="*/ 86392 h 105346"/>
                <a:gd name="connsiteX8" fmla="*/ 105347 w 114204"/>
                <a:gd name="connsiteY8" fmla="*/ 95250 h 105346"/>
                <a:gd name="connsiteX9" fmla="*/ 96488 w 114204"/>
                <a:gd name="connsiteY9" fmla="*/ 86392 h 105346"/>
                <a:gd name="connsiteX10" fmla="*/ 97060 w 114204"/>
                <a:gd name="connsiteY10" fmla="*/ 83249 h 105346"/>
                <a:gd name="connsiteX11" fmla="*/ 74105 w 114204"/>
                <a:gd name="connsiteY11" fmla="*/ 70104 h 105346"/>
                <a:gd name="connsiteX12" fmla="*/ 62103 w 114204"/>
                <a:gd name="connsiteY12" fmla="*/ 76200 h 105346"/>
                <a:gd name="connsiteX13" fmla="*/ 51054 w 114204"/>
                <a:gd name="connsiteY13" fmla="*/ 71152 h 105346"/>
                <a:gd name="connsiteX14" fmla="*/ 36576 w 114204"/>
                <a:gd name="connsiteY14" fmla="*/ 79534 h 105346"/>
                <a:gd name="connsiteX15" fmla="*/ 37814 w 114204"/>
                <a:gd name="connsiteY15" fmla="*/ 86392 h 105346"/>
                <a:gd name="connsiteX16" fmla="*/ 18860 w 114204"/>
                <a:gd name="connsiteY16" fmla="*/ 105347 h 105346"/>
                <a:gd name="connsiteX17" fmla="*/ 0 w 114204"/>
                <a:gd name="connsiteY17" fmla="*/ 86392 h 105346"/>
                <a:gd name="connsiteX18" fmla="*/ 18955 w 114204"/>
                <a:gd name="connsiteY18" fmla="*/ 67437 h 105346"/>
                <a:gd name="connsiteX19" fmla="*/ 33719 w 114204"/>
                <a:gd name="connsiteY19" fmla="*/ 74486 h 105346"/>
                <a:gd name="connsiteX20" fmla="*/ 48197 w 114204"/>
                <a:gd name="connsiteY20" fmla="*/ 66199 h 105346"/>
                <a:gd name="connsiteX21" fmla="*/ 47435 w 114204"/>
                <a:gd name="connsiteY21" fmla="*/ 61532 h 105346"/>
                <a:gd name="connsiteX22" fmla="*/ 60008 w 114204"/>
                <a:gd name="connsiteY22" fmla="*/ 46958 h 105346"/>
                <a:gd name="connsiteX23" fmla="*/ 60008 w 114204"/>
                <a:gd name="connsiteY23" fmla="*/ 23051 h 105346"/>
                <a:gd name="connsiteX24" fmla="*/ 50483 w 114204"/>
                <a:gd name="connsiteY24" fmla="*/ 11621 h 105346"/>
                <a:gd name="connsiteX25" fmla="*/ 62103 w 114204"/>
                <a:gd name="connsiteY25" fmla="*/ 0 h 105346"/>
                <a:gd name="connsiteX26" fmla="*/ 73724 w 114204"/>
                <a:gd name="connsiteY26" fmla="*/ 11621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4" h="105346">
                  <a:moveTo>
                    <a:pt x="73724" y="11621"/>
                  </a:moveTo>
                  <a:cubicBezTo>
                    <a:pt x="73724" y="17240"/>
                    <a:pt x="69628" y="22003"/>
                    <a:pt x="64294" y="23051"/>
                  </a:cubicBezTo>
                  <a:lnTo>
                    <a:pt x="64294" y="46958"/>
                  </a:lnTo>
                  <a:cubicBezTo>
                    <a:pt x="71342" y="48006"/>
                    <a:pt x="76867" y="54102"/>
                    <a:pt x="76867" y="61532"/>
                  </a:cubicBezTo>
                  <a:cubicBezTo>
                    <a:pt x="76867" y="63722"/>
                    <a:pt x="76391" y="65723"/>
                    <a:pt x="75533" y="67532"/>
                  </a:cubicBezTo>
                  <a:lnTo>
                    <a:pt x="98489" y="80772"/>
                  </a:lnTo>
                  <a:cubicBezTo>
                    <a:pt x="100108" y="78772"/>
                    <a:pt x="102584" y="77534"/>
                    <a:pt x="105347" y="77534"/>
                  </a:cubicBezTo>
                  <a:cubicBezTo>
                    <a:pt x="110204" y="77534"/>
                    <a:pt x="114205" y="81534"/>
                    <a:pt x="114205" y="86392"/>
                  </a:cubicBezTo>
                  <a:cubicBezTo>
                    <a:pt x="114205" y="91250"/>
                    <a:pt x="110300" y="95250"/>
                    <a:pt x="105347" y="95250"/>
                  </a:cubicBezTo>
                  <a:cubicBezTo>
                    <a:pt x="100394" y="95250"/>
                    <a:pt x="96488" y="91250"/>
                    <a:pt x="96488" y="86392"/>
                  </a:cubicBezTo>
                  <a:cubicBezTo>
                    <a:pt x="96488" y="85344"/>
                    <a:pt x="96679" y="84296"/>
                    <a:pt x="97060" y="83249"/>
                  </a:cubicBezTo>
                  <a:lnTo>
                    <a:pt x="74105" y="70104"/>
                  </a:lnTo>
                  <a:cubicBezTo>
                    <a:pt x="71342" y="73819"/>
                    <a:pt x="67056" y="76200"/>
                    <a:pt x="62103" y="76200"/>
                  </a:cubicBezTo>
                  <a:cubicBezTo>
                    <a:pt x="57722" y="76200"/>
                    <a:pt x="53721" y="74295"/>
                    <a:pt x="51054" y="71152"/>
                  </a:cubicBezTo>
                  <a:lnTo>
                    <a:pt x="36576" y="79534"/>
                  </a:lnTo>
                  <a:cubicBezTo>
                    <a:pt x="37433" y="81629"/>
                    <a:pt x="37814" y="84011"/>
                    <a:pt x="37814" y="86392"/>
                  </a:cubicBezTo>
                  <a:cubicBezTo>
                    <a:pt x="37814" y="96869"/>
                    <a:pt x="29337" y="105347"/>
                    <a:pt x="18860" y="105347"/>
                  </a:cubicBezTo>
                  <a:cubicBezTo>
                    <a:pt x="8477" y="105347"/>
                    <a:pt x="0" y="96869"/>
                    <a:pt x="0" y="86392"/>
                  </a:cubicBezTo>
                  <a:cubicBezTo>
                    <a:pt x="0" y="75914"/>
                    <a:pt x="8477" y="67437"/>
                    <a:pt x="18955" y="67437"/>
                  </a:cubicBezTo>
                  <a:cubicBezTo>
                    <a:pt x="24955" y="67437"/>
                    <a:pt x="30290" y="70199"/>
                    <a:pt x="33719" y="74486"/>
                  </a:cubicBezTo>
                  <a:lnTo>
                    <a:pt x="48197" y="66199"/>
                  </a:lnTo>
                  <a:cubicBezTo>
                    <a:pt x="47720" y="64770"/>
                    <a:pt x="47435" y="63151"/>
                    <a:pt x="47435" y="61532"/>
                  </a:cubicBezTo>
                  <a:cubicBezTo>
                    <a:pt x="47435" y="54102"/>
                    <a:pt x="52864" y="48006"/>
                    <a:pt x="60008" y="46958"/>
                  </a:cubicBezTo>
                  <a:lnTo>
                    <a:pt x="60008" y="23051"/>
                  </a:lnTo>
                  <a:cubicBezTo>
                    <a:pt x="54578" y="22003"/>
                    <a:pt x="50483" y="17336"/>
                    <a:pt x="50483" y="11621"/>
                  </a:cubicBezTo>
                  <a:cubicBezTo>
                    <a:pt x="50483" y="5239"/>
                    <a:pt x="55721" y="0"/>
                    <a:pt x="62103" y="0"/>
                  </a:cubicBezTo>
                  <a:cubicBezTo>
                    <a:pt x="68485" y="0"/>
                    <a:pt x="73724" y="5239"/>
                    <a:pt x="73724" y="11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43" name="Obraz 42">
            <a:extLst>
              <a:ext uri="{FF2B5EF4-FFF2-40B4-BE49-F238E27FC236}">
                <a16:creationId xmlns:a16="http://schemas.microsoft.com/office/drawing/2014/main" id="{CCCB0C9A-E15F-9E67-D40C-6A5F71FBB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93" y="2261739"/>
            <a:ext cx="3549259" cy="321123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461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0">
            <a:extLst>
              <a:ext uri="{FF2B5EF4-FFF2-40B4-BE49-F238E27FC236}">
                <a16:creationId xmlns:a16="http://schemas.microsoft.com/office/drawing/2014/main" id="{8AF9C110-B1EF-2077-0AA8-F0F4E104221B}"/>
              </a:ext>
            </a:extLst>
          </p:cNvPr>
          <p:cNvGraphicFramePr>
            <a:graphicFrameLocks noGrp="1"/>
          </p:cNvGraphicFramePr>
          <p:nvPr/>
        </p:nvGraphicFramePr>
        <p:xfrm>
          <a:off x="1082767" y="979236"/>
          <a:ext cx="10375127" cy="522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625">
                  <a:extLst>
                    <a:ext uri="{9D8B030D-6E8A-4147-A177-3AD203B41FA5}">
                      <a16:colId xmlns:a16="http://schemas.microsoft.com/office/drawing/2014/main" val="4249777493"/>
                    </a:ext>
                  </a:extLst>
                </a:gridCol>
                <a:gridCol w="2797639">
                  <a:extLst>
                    <a:ext uri="{9D8B030D-6E8A-4147-A177-3AD203B41FA5}">
                      <a16:colId xmlns:a16="http://schemas.microsoft.com/office/drawing/2014/main" val="3088298858"/>
                    </a:ext>
                  </a:extLst>
                </a:gridCol>
                <a:gridCol w="1007918">
                  <a:extLst>
                    <a:ext uri="{9D8B030D-6E8A-4147-A177-3AD203B41FA5}">
                      <a16:colId xmlns:a16="http://schemas.microsoft.com/office/drawing/2014/main" val="1227861013"/>
                    </a:ext>
                  </a:extLst>
                </a:gridCol>
                <a:gridCol w="5817945">
                  <a:extLst>
                    <a:ext uri="{9D8B030D-6E8A-4147-A177-3AD203B41FA5}">
                      <a16:colId xmlns:a16="http://schemas.microsoft.com/office/drawing/2014/main" val="584422834"/>
                    </a:ext>
                  </a:extLst>
                </a:gridCol>
              </a:tblGrid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Barlow" panose="00000500000000000000" pitchFamily="2" charset="0"/>
                          <a:ea typeface="나눔스퀘어라운드 ExtraBold" panose="020B0600000101010101" pitchFamily="50" charset="-127"/>
                          <a:cs typeface="Calibri" panose="020F0502020204030204" pitchFamily="34" charset="0"/>
                        </a:rPr>
                        <a:t>No.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Diagnosis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solidFill>
                            <a:prstClr val="white">
                              <a:lumMod val="75000"/>
                              <a:alpha val="0"/>
                            </a:prst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Seq</a:t>
                      </a:r>
                      <a:r>
                        <a:rPr kumimoji="0" lang="pl-PL" altLang="ko-KR" sz="1800" b="1" i="0" u="none" strike="noStrike" kern="1200" cap="none" spc="0" normalizeH="0" baseline="0" noProof="0" dirty="0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Variant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41797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B-ALL, DLBCL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NTRK3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NM_001012338.2:c.1745G&gt;A; p.Arg582Gln, het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26004"/>
                  </a:ext>
                </a:extLst>
              </a:tr>
              <a:tr h="627873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2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B-ALL, T-LBL, astrocytoma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MSH6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Compound heterozygous NM_000179.2:c.1135_1139delAGAGA &amp; c.2277_2293delAGAGAGGGTTGATACTT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45241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3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HL, Ewing's sarcoma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PALB2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NM_024675.4:c.110G&gt;A; p.Arg37His; 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08794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4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B-ALL and T-LBL (synchronic)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PMS2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Compound heterozygous NM_000535.7:c.1939A&gt;T, p.Lys647Ter and intragenic deletion (ex8-ex14)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85285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glioblastoma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PMS2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NM_000535.5:c.1296delC &amp; deletion ex.10-15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36642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6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glioma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600" b="1" i="1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PMS2: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compound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heterozygous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, NM_000535.5:c.1185delC, p.Met396TrpfsTer2 &amp; c.1876G&gt;C, p.Ala626Pro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14189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7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HL, teratoma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85870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8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DLBCL,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29862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9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thyroid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cancer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600" b="1" i="1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CHEK2: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heterozygous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pt-BR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NM_001005735.1:C.573+1G&gt;A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21249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10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AML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600" b="1" i="1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BRCA1: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heterozygous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, c.4035delA, Glu1346LysfsTer2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16941"/>
                  </a:ext>
                </a:extLst>
              </a:tr>
            </a:tbl>
          </a:graphicData>
        </a:graphic>
      </p:graphicFrame>
      <p:sp>
        <p:nvSpPr>
          <p:cNvPr id="2" name="직사각형 5">
            <a:extLst>
              <a:ext uri="{FF2B5EF4-FFF2-40B4-BE49-F238E27FC236}">
                <a16:creationId xmlns:a16="http://schemas.microsoft.com/office/drawing/2014/main" id="{FB739440-B339-95DF-E5F8-A9E6A0E6504C}"/>
              </a:ext>
            </a:extLst>
          </p:cNvPr>
          <p:cNvSpPr/>
          <p:nvPr/>
        </p:nvSpPr>
        <p:spPr>
          <a:xfrm>
            <a:off x="1082767" y="263322"/>
            <a:ext cx="6466835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multiple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neoplasms</a:t>
            </a:r>
            <a:endParaRPr lang="pl-PL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B2DE216-C9D5-974D-84BD-151CFC99AE76}"/>
              </a:ext>
            </a:extLst>
          </p:cNvPr>
          <p:cNvSpPr/>
          <p:nvPr/>
        </p:nvSpPr>
        <p:spPr>
          <a:xfrm>
            <a:off x="1082767" y="5353050"/>
            <a:ext cx="10375127" cy="84869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2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0">
            <a:extLst>
              <a:ext uri="{FF2B5EF4-FFF2-40B4-BE49-F238E27FC236}">
                <a16:creationId xmlns:a16="http://schemas.microsoft.com/office/drawing/2014/main" id="{8AF9C110-B1EF-2077-0AA8-F0F4E104221B}"/>
              </a:ext>
            </a:extLst>
          </p:cNvPr>
          <p:cNvGraphicFramePr>
            <a:graphicFrameLocks noGrp="1"/>
          </p:cNvGraphicFramePr>
          <p:nvPr/>
        </p:nvGraphicFramePr>
        <p:xfrm>
          <a:off x="1082767" y="979236"/>
          <a:ext cx="10375127" cy="522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625">
                  <a:extLst>
                    <a:ext uri="{9D8B030D-6E8A-4147-A177-3AD203B41FA5}">
                      <a16:colId xmlns:a16="http://schemas.microsoft.com/office/drawing/2014/main" val="4249777493"/>
                    </a:ext>
                  </a:extLst>
                </a:gridCol>
                <a:gridCol w="2797639">
                  <a:extLst>
                    <a:ext uri="{9D8B030D-6E8A-4147-A177-3AD203B41FA5}">
                      <a16:colId xmlns:a16="http://schemas.microsoft.com/office/drawing/2014/main" val="3088298858"/>
                    </a:ext>
                  </a:extLst>
                </a:gridCol>
                <a:gridCol w="1007918">
                  <a:extLst>
                    <a:ext uri="{9D8B030D-6E8A-4147-A177-3AD203B41FA5}">
                      <a16:colId xmlns:a16="http://schemas.microsoft.com/office/drawing/2014/main" val="1227861013"/>
                    </a:ext>
                  </a:extLst>
                </a:gridCol>
                <a:gridCol w="5817945">
                  <a:extLst>
                    <a:ext uri="{9D8B030D-6E8A-4147-A177-3AD203B41FA5}">
                      <a16:colId xmlns:a16="http://schemas.microsoft.com/office/drawing/2014/main" val="584422834"/>
                    </a:ext>
                  </a:extLst>
                </a:gridCol>
              </a:tblGrid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Barlow" panose="00000500000000000000" pitchFamily="2" charset="0"/>
                          <a:ea typeface="나눔스퀘어라운드 ExtraBold" panose="020B0600000101010101" pitchFamily="50" charset="-127"/>
                          <a:cs typeface="Calibri" panose="020F0502020204030204" pitchFamily="34" charset="0"/>
                        </a:rPr>
                        <a:t>No.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Diagnosis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solidFill>
                            <a:prstClr val="white">
                              <a:lumMod val="75000"/>
                              <a:alpha val="0"/>
                            </a:prst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Seq</a:t>
                      </a:r>
                      <a:r>
                        <a:rPr kumimoji="0" lang="pl-PL" altLang="ko-KR" sz="1800" b="1" i="0" u="none" strike="noStrike" kern="1200" cap="none" spc="0" normalizeH="0" baseline="0" noProof="0" dirty="0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Variant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41797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B-ALL, DLBCL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NTRK3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NM_001012338.2:c.1745G&gt;A; p.Arg582Gln, het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26004"/>
                  </a:ext>
                </a:extLst>
              </a:tr>
              <a:tr h="627873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2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B-ALL, T-LBL, astrocytoma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MSH6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Compound heterozygous NM_000179.2:c.1135_1139delAGAGA &amp; c.2277_2293delAGAGAGGGTTGATACTT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45241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3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HL, Ewing's sarcoma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PALB2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NM_024675.4:c.110G&gt;A; p.Arg37His; 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08794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4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B-ALL and T-LBL (synchronic)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PMS2</a:t>
                      </a:r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Compound heterozygous NM_000535.7:c.1939A&gt;T, p.Lys647Ter and intragenic deletion (ex8-ex14)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85285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glioblastoma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PMS2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NM_000535.5:c.1296delC &amp; deletion ex.10-15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36642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6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glioma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600" b="1" i="1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PMS2: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compound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heterozygous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, NM_000535.5:c.1185delC, p.Met396TrpfsTer2 &amp; c.1876G&gt;C, p.Ala626Pro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14189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7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HL, teratoma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85870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8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DLBCL,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829862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9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thyroid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cancer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600" b="1" i="1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CHEK2: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heterozygous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0" lang="pt-BR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NM_001005735.1:C.573+1G&gt;A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21249"/>
                  </a:ext>
                </a:extLst>
              </a:tr>
              <a:tr h="436596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10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T-LBL, AML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600" b="1" i="1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BRCA1: </a:t>
                      </a:r>
                      <a:r>
                        <a:rPr kumimoji="0" lang="pl-PL" altLang="ko-KR" sz="1600" b="0" i="0" u="none" strike="noStrike" kern="1200" cap="none" spc="0" normalizeH="0" baseline="0" noProof="0" dirty="0" err="1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heterozygous</a:t>
                      </a:r>
                      <a:r>
                        <a:rPr kumimoji="0" lang="pl-PL" altLang="ko-KR" sz="1600" b="0" i="0" u="none" strike="noStrike" kern="1200" cap="none" spc="0" normalizeH="0" baseline="0" noProof="0" dirty="0">
                          <a:ln>
                            <a:solidFill>
                              <a:srgbClr val="1D9A78">
                                <a:alpha val="0"/>
                              </a:srgbClr>
                            </a:solidFill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Calibri" panose="020F0502020204030204" pitchFamily="34" charset="0"/>
                        </a:rPr>
                        <a:t>, c.4035delA, Glu1346LysfsTer2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216941"/>
                  </a:ext>
                </a:extLst>
              </a:tr>
            </a:tbl>
          </a:graphicData>
        </a:graphic>
      </p:graphicFrame>
      <p:sp>
        <p:nvSpPr>
          <p:cNvPr id="2" name="직사각형 5">
            <a:extLst>
              <a:ext uri="{FF2B5EF4-FFF2-40B4-BE49-F238E27FC236}">
                <a16:creationId xmlns:a16="http://schemas.microsoft.com/office/drawing/2014/main" id="{FB739440-B339-95DF-E5F8-A9E6A0E6504C}"/>
              </a:ext>
            </a:extLst>
          </p:cNvPr>
          <p:cNvSpPr/>
          <p:nvPr/>
        </p:nvSpPr>
        <p:spPr>
          <a:xfrm>
            <a:off x="1082767" y="263322"/>
            <a:ext cx="6466835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multiple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neoplasms</a:t>
            </a:r>
            <a:endParaRPr lang="pl-PL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852700D-859E-E144-C448-C7B9B038AE5F}"/>
              </a:ext>
            </a:extLst>
          </p:cNvPr>
          <p:cNvSpPr/>
          <p:nvPr/>
        </p:nvSpPr>
        <p:spPr>
          <a:xfrm>
            <a:off x="1082765" y="1371631"/>
            <a:ext cx="10375127" cy="4857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11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2482625" y="795760"/>
            <a:ext cx="6846426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multiple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neoplasm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(2)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C9C2F2-5986-7D70-C0EE-3876006C6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51" y="2178713"/>
            <a:ext cx="5391445" cy="379729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9" name="직사각형 19">
            <a:extLst>
              <a:ext uri="{FF2B5EF4-FFF2-40B4-BE49-F238E27FC236}">
                <a16:creationId xmlns:a16="http://schemas.microsoft.com/office/drawing/2014/main" id="{E694FA04-6F44-C6C1-BCEA-CC124E5FC0BE}"/>
              </a:ext>
            </a:extLst>
          </p:cNvPr>
          <p:cNvSpPr/>
          <p:nvPr/>
        </p:nvSpPr>
        <p:spPr>
          <a:xfrm>
            <a:off x="11254725" y="6519446"/>
            <a:ext cx="932948" cy="338554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algn="r"/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Wook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Jin</a:t>
            </a:r>
            <a:r>
              <a:rPr lang="en-GB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et al.,</a:t>
            </a:r>
            <a:endParaRPr lang="pl-PL" altLang="ko-KR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  <a:p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Cancers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2020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C940A2A9-2334-5C50-13D0-887C021DF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0" y="1540754"/>
            <a:ext cx="5413256" cy="5242491"/>
          </a:xfrm>
          <a:prstGeom prst="rect">
            <a:avLst/>
          </a:prstGeom>
        </p:spPr>
      </p:pic>
      <p:grpSp>
        <p:nvGrpSpPr>
          <p:cNvPr id="3" name="그룹 32">
            <a:extLst>
              <a:ext uri="{FF2B5EF4-FFF2-40B4-BE49-F238E27FC236}">
                <a16:creationId xmlns:a16="http://schemas.microsoft.com/office/drawing/2014/main" id="{051E8945-24EA-544D-B465-759C6A3FB09E}"/>
              </a:ext>
            </a:extLst>
          </p:cNvPr>
          <p:cNvGrpSpPr/>
          <p:nvPr/>
        </p:nvGrpSpPr>
        <p:grpSpPr>
          <a:xfrm>
            <a:off x="139844" y="1809381"/>
            <a:ext cx="3265366" cy="1354217"/>
            <a:chOff x="823374" y="4708508"/>
            <a:chExt cx="3265366" cy="1354217"/>
          </a:xfrm>
        </p:grpSpPr>
        <p:grpSp>
          <p:nvGrpSpPr>
            <p:cNvPr id="5" name="그룹 19">
              <a:extLst>
                <a:ext uri="{FF2B5EF4-FFF2-40B4-BE49-F238E27FC236}">
                  <a16:creationId xmlns:a16="http://schemas.microsoft.com/office/drawing/2014/main" id="{CA65B876-06F7-5E9E-6299-865A0F5D2658}"/>
                </a:ext>
              </a:extLst>
            </p:cNvPr>
            <p:cNvGrpSpPr/>
            <p:nvPr/>
          </p:nvGrpSpPr>
          <p:grpSpPr>
            <a:xfrm>
              <a:off x="1712314" y="4708508"/>
              <a:ext cx="2376426" cy="1354217"/>
              <a:chOff x="1706870" y="1903270"/>
              <a:chExt cx="2376426" cy="1354217"/>
            </a:xfrm>
          </p:grpSpPr>
          <p:sp>
            <p:nvSpPr>
              <p:cNvPr id="13" name="Google Shape;478;p34">
                <a:extLst>
                  <a:ext uri="{FF2B5EF4-FFF2-40B4-BE49-F238E27FC236}">
                    <a16:creationId xmlns:a16="http://schemas.microsoft.com/office/drawing/2014/main" id="{56FD8903-C4E7-3506-B31E-96A6E97B1C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535" y="1903270"/>
                <a:ext cx="904094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pl-PL" sz="2400" b="1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NTRK3</a:t>
                </a:r>
                <a:endParaRPr lang="en-US" sz="2400" b="1" i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직사각형 1">
                <a:extLst>
                  <a:ext uri="{FF2B5EF4-FFF2-40B4-BE49-F238E27FC236}">
                    <a16:creationId xmlns:a16="http://schemas.microsoft.com/office/drawing/2014/main" id="{6813D8C1-9195-AF54-AD0E-9BF0AD677999}"/>
                  </a:ext>
                </a:extLst>
              </p:cNvPr>
              <p:cNvSpPr/>
              <p:nvPr/>
            </p:nvSpPr>
            <p:spPr>
              <a:xfrm>
                <a:off x="1706870" y="2272602"/>
                <a:ext cx="2376426" cy="984885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pl-P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NM_001012338.2:c.1745G&gt;A; p.Arg582Gln, het </a:t>
                </a:r>
                <a:r>
                  <a:rPr lang="pl-PL" altLang="ko-KR" sz="1400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VUS: PP3 </a:t>
                </a:r>
                <a:r>
                  <a:rPr lang="pl-PL" altLang="ko-KR" sz="1400" i="1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moderate</a:t>
                </a:r>
                <a:r>
                  <a:rPr lang="pl-PL" altLang="ko-KR" sz="1400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, PM2 </a:t>
                </a:r>
                <a:r>
                  <a:rPr lang="pl-PL" altLang="ko-KR" sz="1400" i="1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supporting</a:t>
                </a:r>
                <a:endParaRPr lang="en-GB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타원 20">
              <a:extLst>
                <a:ext uri="{FF2B5EF4-FFF2-40B4-BE49-F238E27FC236}">
                  <a16:creationId xmlns:a16="http://schemas.microsoft.com/office/drawing/2014/main" id="{60E8EDE0-FD71-9EF0-8878-96F94FBB2879}"/>
                </a:ext>
              </a:extLst>
            </p:cNvPr>
            <p:cNvSpPr/>
            <p:nvPr/>
          </p:nvSpPr>
          <p:spPr>
            <a:xfrm>
              <a:off x="823374" y="4842397"/>
              <a:ext cx="766478" cy="766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그래픽 42">
              <a:extLst>
                <a:ext uri="{FF2B5EF4-FFF2-40B4-BE49-F238E27FC236}">
                  <a16:creationId xmlns:a16="http://schemas.microsoft.com/office/drawing/2014/main" id="{5A813E0B-E3D0-8ACA-54B0-E7D7803F4EC1}"/>
                </a:ext>
              </a:extLst>
            </p:cNvPr>
            <p:cNvSpPr/>
            <p:nvPr/>
          </p:nvSpPr>
          <p:spPr>
            <a:xfrm>
              <a:off x="998929" y="5005033"/>
              <a:ext cx="415368" cy="383150"/>
            </a:xfrm>
            <a:custGeom>
              <a:avLst/>
              <a:gdLst>
                <a:gd name="connsiteX0" fmla="*/ 73724 w 114204"/>
                <a:gd name="connsiteY0" fmla="*/ 11621 h 105346"/>
                <a:gd name="connsiteX1" fmla="*/ 64294 w 114204"/>
                <a:gd name="connsiteY1" fmla="*/ 23051 h 105346"/>
                <a:gd name="connsiteX2" fmla="*/ 64294 w 114204"/>
                <a:gd name="connsiteY2" fmla="*/ 46958 h 105346"/>
                <a:gd name="connsiteX3" fmla="*/ 76867 w 114204"/>
                <a:gd name="connsiteY3" fmla="*/ 61532 h 105346"/>
                <a:gd name="connsiteX4" fmla="*/ 75533 w 114204"/>
                <a:gd name="connsiteY4" fmla="*/ 67532 h 105346"/>
                <a:gd name="connsiteX5" fmla="*/ 98489 w 114204"/>
                <a:gd name="connsiteY5" fmla="*/ 80772 h 105346"/>
                <a:gd name="connsiteX6" fmla="*/ 105347 w 114204"/>
                <a:gd name="connsiteY6" fmla="*/ 77534 h 105346"/>
                <a:gd name="connsiteX7" fmla="*/ 114205 w 114204"/>
                <a:gd name="connsiteY7" fmla="*/ 86392 h 105346"/>
                <a:gd name="connsiteX8" fmla="*/ 105347 w 114204"/>
                <a:gd name="connsiteY8" fmla="*/ 95250 h 105346"/>
                <a:gd name="connsiteX9" fmla="*/ 96488 w 114204"/>
                <a:gd name="connsiteY9" fmla="*/ 86392 h 105346"/>
                <a:gd name="connsiteX10" fmla="*/ 97060 w 114204"/>
                <a:gd name="connsiteY10" fmla="*/ 83249 h 105346"/>
                <a:gd name="connsiteX11" fmla="*/ 74105 w 114204"/>
                <a:gd name="connsiteY11" fmla="*/ 70104 h 105346"/>
                <a:gd name="connsiteX12" fmla="*/ 62103 w 114204"/>
                <a:gd name="connsiteY12" fmla="*/ 76200 h 105346"/>
                <a:gd name="connsiteX13" fmla="*/ 51054 w 114204"/>
                <a:gd name="connsiteY13" fmla="*/ 71152 h 105346"/>
                <a:gd name="connsiteX14" fmla="*/ 36576 w 114204"/>
                <a:gd name="connsiteY14" fmla="*/ 79534 h 105346"/>
                <a:gd name="connsiteX15" fmla="*/ 37814 w 114204"/>
                <a:gd name="connsiteY15" fmla="*/ 86392 h 105346"/>
                <a:gd name="connsiteX16" fmla="*/ 18860 w 114204"/>
                <a:gd name="connsiteY16" fmla="*/ 105347 h 105346"/>
                <a:gd name="connsiteX17" fmla="*/ 0 w 114204"/>
                <a:gd name="connsiteY17" fmla="*/ 86392 h 105346"/>
                <a:gd name="connsiteX18" fmla="*/ 18955 w 114204"/>
                <a:gd name="connsiteY18" fmla="*/ 67437 h 105346"/>
                <a:gd name="connsiteX19" fmla="*/ 33719 w 114204"/>
                <a:gd name="connsiteY19" fmla="*/ 74486 h 105346"/>
                <a:gd name="connsiteX20" fmla="*/ 48197 w 114204"/>
                <a:gd name="connsiteY20" fmla="*/ 66199 h 105346"/>
                <a:gd name="connsiteX21" fmla="*/ 47435 w 114204"/>
                <a:gd name="connsiteY21" fmla="*/ 61532 h 105346"/>
                <a:gd name="connsiteX22" fmla="*/ 60008 w 114204"/>
                <a:gd name="connsiteY22" fmla="*/ 46958 h 105346"/>
                <a:gd name="connsiteX23" fmla="*/ 60008 w 114204"/>
                <a:gd name="connsiteY23" fmla="*/ 23051 h 105346"/>
                <a:gd name="connsiteX24" fmla="*/ 50483 w 114204"/>
                <a:gd name="connsiteY24" fmla="*/ 11621 h 105346"/>
                <a:gd name="connsiteX25" fmla="*/ 62103 w 114204"/>
                <a:gd name="connsiteY25" fmla="*/ 0 h 105346"/>
                <a:gd name="connsiteX26" fmla="*/ 73724 w 114204"/>
                <a:gd name="connsiteY26" fmla="*/ 11621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4" h="105346">
                  <a:moveTo>
                    <a:pt x="73724" y="11621"/>
                  </a:moveTo>
                  <a:cubicBezTo>
                    <a:pt x="73724" y="17240"/>
                    <a:pt x="69628" y="22003"/>
                    <a:pt x="64294" y="23051"/>
                  </a:cubicBezTo>
                  <a:lnTo>
                    <a:pt x="64294" y="46958"/>
                  </a:lnTo>
                  <a:cubicBezTo>
                    <a:pt x="71342" y="48006"/>
                    <a:pt x="76867" y="54102"/>
                    <a:pt x="76867" y="61532"/>
                  </a:cubicBezTo>
                  <a:cubicBezTo>
                    <a:pt x="76867" y="63722"/>
                    <a:pt x="76391" y="65723"/>
                    <a:pt x="75533" y="67532"/>
                  </a:cubicBezTo>
                  <a:lnTo>
                    <a:pt x="98489" y="80772"/>
                  </a:lnTo>
                  <a:cubicBezTo>
                    <a:pt x="100108" y="78772"/>
                    <a:pt x="102584" y="77534"/>
                    <a:pt x="105347" y="77534"/>
                  </a:cubicBezTo>
                  <a:cubicBezTo>
                    <a:pt x="110204" y="77534"/>
                    <a:pt x="114205" y="81534"/>
                    <a:pt x="114205" y="86392"/>
                  </a:cubicBezTo>
                  <a:cubicBezTo>
                    <a:pt x="114205" y="91250"/>
                    <a:pt x="110300" y="95250"/>
                    <a:pt x="105347" y="95250"/>
                  </a:cubicBezTo>
                  <a:cubicBezTo>
                    <a:pt x="100394" y="95250"/>
                    <a:pt x="96488" y="91250"/>
                    <a:pt x="96488" y="86392"/>
                  </a:cubicBezTo>
                  <a:cubicBezTo>
                    <a:pt x="96488" y="85344"/>
                    <a:pt x="96679" y="84296"/>
                    <a:pt x="97060" y="83249"/>
                  </a:cubicBezTo>
                  <a:lnTo>
                    <a:pt x="74105" y="70104"/>
                  </a:lnTo>
                  <a:cubicBezTo>
                    <a:pt x="71342" y="73819"/>
                    <a:pt x="67056" y="76200"/>
                    <a:pt x="62103" y="76200"/>
                  </a:cubicBezTo>
                  <a:cubicBezTo>
                    <a:pt x="57722" y="76200"/>
                    <a:pt x="53721" y="74295"/>
                    <a:pt x="51054" y="71152"/>
                  </a:cubicBezTo>
                  <a:lnTo>
                    <a:pt x="36576" y="79534"/>
                  </a:lnTo>
                  <a:cubicBezTo>
                    <a:pt x="37433" y="81629"/>
                    <a:pt x="37814" y="84011"/>
                    <a:pt x="37814" y="86392"/>
                  </a:cubicBezTo>
                  <a:cubicBezTo>
                    <a:pt x="37814" y="96869"/>
                    <a:pt x="29337" y="105347"/>
                    <a:pt x="18860" y="105347"/>
                  </a:cubicBezTo>
                  <a:cubicBezTo>
                    <a:pt x="8477" y="105347"/>
                    <a:pt x="0" y="96869"/>
                    <a:pt x="0" y="86392"/>
                  </a:cubicBezTo>
                  <a:cubicBezTo>
                    <a:pt x="0" y="75914"/>
                    <a:pt x="8477" y="67437"/>
                    <a:pt x="18955" y="67437"/>
                  </a:cubicBezTo>
                  <a:cubicBezTo>
                    <a:pt x="24955" y="67437"/>
                    <a:pt x="30290" y="70199"/>
                    <a:pt x="33719" y="74486"/>
                  </a:cubicBezTo>
                  <a:lnTo>
                    <a:pt x="48197" y="66199"/>
                  </a:lnTo>
                  <a:cubicBezTo>
                    <a:pt x="47720" y="64770"/>
                    <a:pt x="47435" y="63151"/>
                    <a:pt x="47435" y="61532"/>
                  </a:cubicBezTo>
                  <a:cubicBezTo>
                    <a:pt x="47435" y="54102"/>
                    <a:pt x="52864" y="48006"/>
                    <a:pt x="60008" y="46958"/>
                  </a:cubicBezTo>
                  <a:lnTo>
                    <a:pt x="60008" y="23051"/>
                  </a:lnTo>
                  <a:cubicBezTo>
                    <a:pt x="54578" y="22003"/>
                    <a:pt x="50483" y="17336"/>
                    <a:pt x="50483" y="11621"/>
                  </a:cubicBezTo>
                  <a:cubicBezTo>
                    <a:pt x="50483" y="5239"/>
                    <a:pt x="55721" y="0"/>
                    <a:pt x="62103" y="0"/>
                  </a:cubicBezTo>
                  <a:cubicBezTo>
                    <a:pt x="68485" y="0"/>
                    <a:pt x="73724" y="5239"/>
                    <a:pt x="73724" y="11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5436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4FE18DF-768E-D94D-BCEF-551DBB141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484220"/>
              </p:ext>
            </p:extLst>
          </p:nvPr>
        </p:nvGraphicFramePr>
        <p:xfrm>
          <a:off x="203200" y="891540"/>
          <a:ext cx="8940800" cy="596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691230" y="552450"/>
            <a:ext cx="6651180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DNA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repair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genes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aberrations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2972C583-612A-D6A0-4D29-6303BD2B9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142199"/>
              </p:ext>
            </p:extLst>
          </p:nvPr>
        </p:nvGraphicFramePr>
        <p:xfrm>
          <a:off x="7620001" y="1380949"/>
          <a:ext cx="4571999" cy="292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id="{36925CA9-066D-6C57-2B5C-6ECD78E3D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805" y="262164"/>
            <a:ext cx="4362450" cy="28765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0641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3769041" y="327712"/>
            <a:ext cx="4775346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Further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perspectives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4" name="TextBox 50">
            <a:extLst>
              <a:ext uri="{FF2B5EF4-FFF2-40B4-BE49-F238E27FC236}">
                <a16:creationId xmlns:a16="http://schemas.microsoft.com/office/drawing/2014/main" id="{C0797C46-EDF9-B55A-FF39-88C19E4E8EC0}"/>
              </a:ext>
            </a:extLst>
          </p:cNvPr>
          <p:cNvSpPr txBox="1"/>
          <p:nvPr/>
        </p:nvSpPr>
        <p:spPr>
          <a:xfrm>
            <a:off x="1562462" y="1156624"/>
            <a:ext cx="6626432" cy="369332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12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Varta" pitchFamily="2" charset="0"/>
                <a:ea typeface="+mj-ea"/>
                <a:cs typeface="Varta" pitchFamily="2" charset="0"/>
              </a:defRPr>
            </a:lvl1pPr>
          </a:lstStyle>
          <a:p>
            <a:pPr algn="l" rtl="0" fontAlgn="base"/>
            <a:r>
              <a:rPr lang="pl-PL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CMMRD registry</a:t>
            </a:r>
            <a:endParaRPr lang="pl-PL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8AEF20FF-7F76-024A-477A-3A17BDAF9062}"/>
              </a:ext>
            </a:extLst>
          </p:cNvPr>
          <p:cNvCxnSpPr>
            <a:cxnSpLocks/>
          </p:cNvCxnSpPr>
          <p:nvPr/>
        </p:nvCxnSpPr>
        <p:spPr>
          <a:xfrm flipH="1">
            <a:off x="1473198" y="1576976"/>
            <a:ext cx="4066283" cy="0"/>
          </a:xfrm>
          <a:prstGeom prst="line">
            <a:avLst/>
          </a:prstGeom>
          <a:ln w="28575">
            <a:solidFill>
              <a:srgbClr val="9B9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0">
            <a:extLst>
              <a:ext uri="{FF2B5EF4-FFF2-40B4-BE49-F238E27FC236}">
                <a16:creationId xmlns:a16="http://schemas.microsoft.com/office/drawing/2014/main" id="{1CCDB002-02D5-D3A4-F3C8-C84EBD772A74}"/>
              </a:ext>
            </a:extLst>
          </p:cNvPr>
          <p:cNvSpPr txBox="1"/>
          <p:nvPr/>
        </p:nvSpPr>
        <p:spPr>
          <a:xfrm>
            <a:off x="5231171" y="3710268"/>
            <a:ext cx="6626432" cy="369332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12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Varta" pitchFamily="2" charset="0"/>
                <a:ea typeface="+mj-ea"/>
                <a:cs typeface="Varta" pitchFamily="2" charset="0"/>
              </a:defRPr>
            </a:lvl1pPr>
          </a:lstStyle>
          <a:p>
            <a:pPr algn="l" rtl="0" fontAlgn="base"/>
            <a:r>
              <a:rPr lang="pl-PL" sz="24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Early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pl-PL" sz="24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detection</a:t>
            </a:r>
            <a:r>
              <a:rPr lang="pl-PL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of </a:t>
            </a:r>
            <a:r>
              <a:rPr lang="pl-PL" sz="24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lymphoproliferation</a:t>
            </a:r>
            <a:endParaRPr lang="pl-PL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4E6808CA-6D38-4E0C-C3E4-F1E9F1F30F05}"/>
              </a:ext>
            </a:extLst>
          </p:cNvPr>
          <p:cNvCxnSpPr>
            <a:cxnSpLocks/>
          </p:cNvCxnSpPr>
          <p:nvPr/>
        </p:nvCxnSpPr>
        <p:spPr>
          <a:xfrm flipH="1">
            <a:off x="5166069" y="4196879"/>
            <a:ext cx="6089519" cy="0"/>
          </a:xfrm>
          <a:prstGeom prst="line">
            <a:avLst/>
          </a:prstGeom>
          <a:ln w="28575">
            <a:solidFill>
              <a:srgbClr val="9B9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F56549-A048-960C-A646-4E78ED8B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92" y="4751339"/>
            <a:ext cx="2009017" cy="189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phic">
            <a:extLst>
              <a:ext uri="{FF2B5EF4-FFF2-40B4-BE49-F238E27FC236}">
                <a16:creationId xmlns:a16="http://schemas.microsoft.com/office/drawing/2014/main" id="{BF7A6B68-F259-B471-98C6-52BBF8A9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44" y="3935936"/>
            <a:ext cx="3785004" cy="27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D27893F-1345-7E72-B498-8DD3E16A5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658" y="1613179"/>
            <a:ext cx="7654945" cy="15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3769041" y="327712"/>
            <a:ext cx="3065263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Collaborators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4" name="TextBox 50">
            <a:extLst>
              <a:ext uri="{FF2B5EF4-FFF2-40B4-BE49-F238E27FC236}">
                <a16:creationId xmlns:a16="http://schemas.microsoft.com/office/drawing/2014/main" id="{C0797C46-EDF9-B55A-FF39-88C19E4E8EC0}"/>
              </a:ext>
            </a:extLst>
          </p:cNvPr>
          <p:cNvSpPr txBox="1"/>
          <p:nvPr/>
        </p:nvSpPr>
        <p:spPr>
          <a:xfrm>
            <a:off x="5899397" y="1171155"/>
            <a:ext cx="6626432" cy="498598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12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Varta" pitchFamily="2" charset="0"/>
                <a:ea typeface="+mj-ea"/>
                <a:cs typeface="Varta" pitchFamily="2" charset="0"/>
              </a:defRPr>
            </a:lvl1pPr>
          </a:lstStyle>
          <a:p>
            <a:pPr algn="l" rtl="0" fontAlgn="base"/>
            <a:r>
              <a:rPr lang="en-GB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Laboratory of Immunopathology and Genetics,</a:t>
            </a:r>
            <a:br>
              <a:rPr lang="en-GB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GB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Department of </a:t>
            </a:r>
            <a:r>
              <a:rPr lang="en-GB" sz="14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Pediatrics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Oncology and </a:t>
            </a:r>
            <a:r>
              <a:rPr lang="en-GB" sz="14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Hematology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</a:t>
            </a:r>
            <a:br>
              <a:rPr lang="en-GB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GB" sz="1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Central Clinical Hospital of the Medical University of Lodz</a:t>
            </a:r>
          </a:p>
          <a:p>
            <a:r>
              <a:rPr lang="pl-PL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Agata </a:t>
            </a:r>
            <a:r>
              <a:rPr lang="pl-PL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Pastorczak</a:t>
            </a:r>
            <a:br>
              <a:rPr lang="pl-PL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Karolina  </a:t>
            </a:r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Miarka-Walczyk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</a:t>
            </a:r>
          </a:p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Kamila </a:t>
            </a:r>
            <a:r>
              <a:rPr lang="en-GB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Wypyszczak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l-PL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</a:t>
            </a:r>
            <a:r>
              <a:rPr lang="en-US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atarzyna</a:t>
            </a:r>
            <a:r>
              <a:rPr lang="pl-PL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l-PL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Bąbol</a:t>
            </a:r>
            <a:r>
              <a:rPr lang="pl-PL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-Pokora,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Wojciech </a:t>
            </a:r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Młynarski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600" b="1" dirty="0">
              <a:solidFill>
                <a:schemeClr val="bg2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Polish</a:t>
            </a:r>
            <a:r>
              <a:rPr lang="en-US" sz="1400" b="1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Pediatric Leukemia/Lymphoma Study Group: </a:t>
            </a:r>
          </a:p>
          <a:p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Prof. dr hab. </a:t>
            </a:r>
            <a:r>
              <a:rPr lang="pl-P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Bern Kazanowska</a:t>
            </a:r>
          </a:p>
          <a:p>
            <a:r>
              <a:rPr lang="pl-P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Eryk </a:t>
            </a:r>
            <a:r>
              <a:rPr lang="pl-P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Latoch</a:t>
            </a:r>
            <a:endParaRPr lang="pl-P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pl-P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Dawid </a:t>
            </a:r>
            <a:r>
              <a:rPr lang="pl-P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Przystupski</a:t>
            </a:r>
            <a:endParaRPr lang="en-US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Justyna </a:t>
            </a:r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Walenciak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Filip </a:t>
            </a:r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Pierlejewski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Agnieszka </a:t>
            </a:r>
            <a:r>
              <a:rPr lang="en-GB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Wziątek</a:t>
            </a:r>
            <a:endParaRPr lang="en-GB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Katarzyna </a:t>
            </a:r>
            <a:r>
              <a:rPr lang="en-GB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Derwich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Ninela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Irga-Jaworska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M. </a:t>
            </a:r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Radwańska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E. </a:t>
            </a:r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Dudkiewicz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Maryna  </a:t>
            </a:r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Krawczuk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- Rybak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Bozena</a:t>
            </a:r>
            <a:r>
              <a:rPr lang="en-GB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altLang="ko-KR" sz="14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Dembowska-Bagińska</a:t>
            </a:r>
            <a:endParaRPr lang="pl-PL" altLang="ko-KR" sz="1400" b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Anna </a:t>
            </a:r>
            <a:r>
              <a:rPr lang="en-GB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Wakuli</a:t>
            </a:r>
            <a:r>
              <a:rPr lang="pl-PL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ńska</a:t>
            </a:r>
            <a:endParaRPr lang="pl-PL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B6EA21B-1D33-3792-78A4-E594F4B5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42" y="2494872"/>
            <a:ext cx="4856274" cy="2369324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8AEF20FF-7F76-024A-477A-3A17BDAF9062}"/>
              </a:ext>
            </a:extLst>
          </p:cNvPr>
          <p:cNvCxnSpPr>
            <a:cxnSpLocks/>
          </p:cNvCxnSpPr>
          <p:nvPr/>
        </p:nvCxnSpPr>
        <p:spPr>
          <a:xfrm>
            <a:off x="5315774" y="1772463"/>
            <a:ext cx="9512" cy="3814142"/>
          </a:xfrm>
          <a:prstGeom prst="line">
            <a:avLst/>
          </a:prstGeom>
          <a:ln w="28575">
            <a:solidFill>
              <a:srgbClr val="9B9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37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98B3DCCC-F333-62C1-9D20-42A43802074E}"/>
              </a:ext>
            </a:extLst>
          </p:cNvPr>
          <p:cNvSpPr/>
          <p:nvPr/>
        </p:nvSpPr>
        <p:spPr>
          <a:xfrm>
            <a:off x="3547241" y="3626069"/>
            <a:ext cx="5494758" cy="402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CB92A6C-AF9D-4E8A-B8D6-3FD1A004B181}"/>
              </a:ext>
            </a:extLst>
          </p:cNvPr>
          <p:cNvGrpSpPr/>
          <p:nvPr/>
        </p:nvGrpSpPr>
        <p:grpSpPr>
          <a:xfrm>
            <a:off x="3084574" y="1871997"/>
            <a:ext cx="6022850" cy="2631088"/>
            <a:chOff x="3084575" y="1033798"/>
            <a:chExt cx="6022850" cy="2631088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5DBB4E9A-B6F9-4BC8-AEB4-D836C9E93839}"/>
                </a:ext>
              </a:extLst>
            </p:cNvPr>
            <p:cNvGrpSpPr/>
            <p:nvPr/>
          </p:nvGrpSpPr>
          <p:grpSpPr>
            <a:xfrm>
              <a:off x="3084575" y="2187558"/>
              <a:ext cx="6022850" cy="1477328"/>
              <a:chOff x="1029092" y="1810187"/>
              <a:chExt cx="6022850" cy="14773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8D4F49D-7504-462E-B841-7A4C8B58C92B}"/>
                  </a:ext>
                </a:extLst>
              </p:cNvPr>
              <p:cNvSpPr/>
              <p:nvPr/>
            </p:nvSpPr>
            <p:spPr>
              <a:xfrm>
                <a:off x="1029092" y="3041294"/>
                <a:ext cx="6022850" cy="246221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pPr algn="dist"/>
                <a:r>
                  <a:rPr lang="pl-PL" altLang="ko-KR" sz="1600" b="1" spc="-2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75000"/>
                      </a:schemeClr>
                    </a:solidFill>
                    <a:latin typeface="Barlow" panose="00000500000000000000" pitchFamily="2" charset="0"/>
                    <a:ea typeface="에스코어 드림 4 Regular" panose="020B0503030302020204" pitchFamily="34" charset="-127"/>
                    <a:cs typeface="Shrikhand" panose="02000000000000000000" pitchFamily="2" charset="0"/>
                    <a:hlinkClick r:id="rId3"/>
                  </a:rPr>
                  <a:t>Mail: Bartosz.szmyd@umed.lodz.pl</a:t>
                </a:r>
                <a:r>
                  <a:rPr lang="pl-PL" altLang="ko-KR" sz="1600" b="1" spc="-2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75000"/>
                      </a:schemeClr>
                    </a:solidFill>
                    <a:latin typeface="Barlow" panose="00000500000000000000" pitchFamily="2" charset="0"/>
                    <a:ea typeface="에스코어 드림 4 Regular" panose="020B0503030302020204" pitchFamily="34" charset="-127"/>
                    <a:cs typeface="Shrikhand" panose="02000000000000000000" pitchFamily="2" charset="0"/>
                  </a:rPr>
                  <a:t>    </a:t>
                </a:r>
                <a:endParaRPr lang="ko-KR" altLang="en-US" sz="1600" b="1" spc="-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75000"/>
                    </a:schemeClr>
                  </a:solidFill>
                  <a:latin typeface="Barlow" panose="00000500000000000000" pitchFamily="2" charset="0"/>
                  <a:ea typeface="에스코어 드림 4 Regular" panose="020B0503030302020204" pitchFamily="34" charset="-127"/>
                  <a:cs typeface="Shrikhand" panose="02000000000000000000" pitchFamily="2" charset="0"/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8F146353-7191-4E20-948E-220C03590149}"/>
                  </a:ext>
                </a:extLst>
              </p:cNvPr>
              <p:cNvSpPr/>
              <p:nvPr/>
            </p:nvSpPr>
            <p:spPr>
              <a:xfrm>
                <a:off x="4040485" y="1810187"/>
                <a:ext cx="65" cy="1354217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/>
              <a:p>
                <a:pPr algn="ctr"/>
                <a:endParaRPr lang="ko-KR" altLang="en-US" sz="8800" b="1" spc="-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FF579D"/>
                      </a:gs>
                      <a:gs pos="30000">
                        <a:srgbClr val="A78DD5"/>
                      </a:gs>
                      <a:gs pos="70000">
                        <a:srgbClr val="63B8FF"/>
                      </a:gs>
                      <a:gs pos="100000">
                        <a:srgbClr val="33EDFF"/>
                      </a:gs>
                    </a:gsLst>
                    <a:lin ang="0" scaled="0"/>
                  </a:gradFill>
                  <a:latin typeface="Barlow" panose="00000500000000000000" pitchFamily="2" charset="0"/>
                  <a:ea typeface="에스코어 드림 6 Bold" panose="020B0703030302020204" pitchFamily="34" charset="-127"/>
                  <a:cs typeface="Shrikhand" panose="02000000000000000000" pitchFamily="2" charset="0"/>
                </a:endParaRPr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6A97A5E1-D283-4829-A5BE-195B94C19B5C}"/>
                </a:ext>
              </a:extLst>
            </p:cNvPr>
            <p:cNvGrpSpPr/>
            <p:nvPr/>
          </p:nvGrpSpPr>
          <p:grpSpPr>
            <a:xfrm>
              <a:off x="5297714" y="1033798"/>
              <a:ext cx="1596572" cy="1010980"/>
              <a:chOff x="805802" y="610541"/>
              <a:chExt cx="1520862" cy="963040"/>
            </a:xfrm>
          </p:grpSpPr>
          <p:grpSp>
            <p:nvGrpSpPr>
              <p:cNvPr id="5" name="그룹 4">
                <a:extLst>
                  <a:ext uri="{FF2B5EF4-FFF2-40B4-BE49-F238E27FC236}">
                    <a16:creationId xmlns:a16="http://schemas.microsoft.com/office/drawing/2014/main" id="{201ECF26-3C94-4661-9058-95220F0F52D2}"/>
                  </a:ext>
                </a:extLst>
              </p:cNvPr>
              <p:cNvGrpSpPr/>
              <p:nvPr/>
            </p:nvGrpSpPr>
            <p:grpSpPr>
              <a:xfrm>
                <a:off x="1377302" y="610542"/>
                <a:ext cx="377862" cy="963039"/>
                <a:chOff x="1377302" y="610542"/>
                <a:chExt cx="377862" cy="963039"/>
              </a:xfrm>
            </p:grpSpPr>
            <p:sp>
              <p:nvSpPr>
                <p:cNvPr id="12" name="타원 11">
                  <a:extLst>
                    <a:ext uri="{FF2B5EF4-FFF2-40B4-BE49-F238E27FC236}">
                      <a16:creationId xmlns:a16="http://schemas.microsoft.com/office/drawing/2014/main" id="{7B59DABD-04EF-45AE-B365-DE3DE8E5B327}"/>
                    </a:ext>
                  </a:extLst>
                </p:cNvPr>
                <p:cNvSpPr/>
                <p:nvPr/>
              </p:nvSpPr>
              <p:spPr>
                <a:xfrm>
                  <a:off x="1377302" y="610542"/>
                  <a:ext cx="377862" cy="377862"/>
                </a:xfrm>
                <a:prstGeom prst="ellipse">
                  <a:avLst/>
                </a:prstGeom>
                <a:solidFill>
                  <a:srgbClr val="A78DD5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3" name="그래픽 443">
                  <a:extLst>
                    <a:ext uri="{FF2B5EF4-FFF2-40B4-BE49-F238E27FC236}">
                      <a16:creationId xmlns:a16="http://schemas.microsoft.com/office/drawing/2014/main" id="{49FDA08D-CECC-4284-A423-BE31162BC8EA}"/>
                    </a:ext>
                  </a:extLst>
                </p:cNvPr>
                <p:cNvGrpSpPr/>
                <p:nvPr/>
              </p:nvGrpSpPr>
              <p:grpSpPr>
                <a:xfrm>
                  <a:off x="1473979" y="772851"/>
                  <a:ext cx="184508" cy="800730"/>
                  <a:chOff x="6119573" y="2942485"/>
                  <a:chExt cx="114014" cy="494799"/>
                </a:xfrm>
                <a:solidFill>
                  <a:schemeClr val="bg1"/>
                </a:solidFill>
              </p:grpSpPr>
              <p:sp>
                <p:nvSpPr>
                  <p:cNvPr id="14" name="자유형: 도형 13">
                    <a:extLst>
                      <a:ext uri="{FF2B5EF4-FFF2-40B4-BE49-F238E27FC236}">
                        <a16:creationId xmlns:a16="http://schemas.microsoft.com/office/drawing/2014/main" id="{F55B1037-51B2-44F2-9C8B-76632695DB67}"/>
                      </a:ext>
                    </a:extLst>
                  </p:cNvPr>
                  <p:cNvSpPr/>
                  <p:nvPr/>
                </p:nvSpPr>
                <p:spPr>
                  <a:xfrm>
                    <a:off x="6119573" y="3371872"/>
                    <a:ext cx="114014" cy="65412"/>
                  </a:xfrm>
                  <a:custGeom>
                    <a:avLst/>
                    <a:gdLst>
                      <a:gd name="connsiteX0" fmla="*/ 78819 w 114014"/>
                      <a:gd name="connsiteY0" fmla="*/ 47315 h 65412"/>
                      <a:gd name="connsiteX1" fmla="*/ 77105 w 114014"/>
                      <a:gd name="connsiteY1" fmla="*/ 48173 h 65412"/>
                      <a:gd name="connsiteX2" fmla="*/ 71961 w 114014"/>
                      <a:gd name="connsiteY2" fmla="*/ 55602 h 65412"/>
                      <a:gd name="connsiteX3" fmla="*/ 70152 w 114014"/>
                      <a:gd name="connsiteY3" fmla="*/ 48839 h 65412"/>
                      <a:gd name="connsiteX4" fmla="*/ 63770 w 114014"/>
                      <a:gd name="connsiteY4" fmla="*/ 24932 h 65412"/>
                      <a:gd name="connsiteX5" fmla="*/ 61770 w 114014"/>
                      <a:gd name="connsiteY5" fmla="*/ 23408 h 65412"/>
                      <a:gd name="connsiteX6" fmla="*/ 59769 w 114014"/>
                      <a:gd name="connsiteY6" fmla="*/ 24932 h 65412"/>
                      <a:gd name="connsiteX7" fmla="*/ 48911 w 114014"/>
                      <a:gd name="connsiteY7" fmla="*/ 65413 h 65412"/>
                      <a:gd name="connsiteX8" fmla="*/ 44529 w 114014"/>
                      <a:gd name="connsiteY8" fmla="*/ 48935 h 65412"/>
                      <a:gd name="connsiteX9" fmla="*/ 41672 w 114014"/>
                      <a:gd name="connsiteY9" fmla="*/ 37981 h 65412"/>
                      <a:gd name="connsiteX10" fmla="*/ 40053 w 114014"/>
                      <a:gd name="connsiteY10" fmla="*/ 36457 h 65412"/>
                      <a:gd name="connsiteX11" fmla="*/ 38052 w 114014"/>
                      <a:gd name="connsiteY11" fmla="*/ 37314 h 65412"/>
                      <a:gd name="connsiteX12" fmla="*/ 30909 w 114014"/>
                      <a:gd name="connsiteY12" fmla="*/ 47315 h 65412"/>
                      <a:gd name="connsiteX13" fmla="*/ 3000 w 114014"/>
                      <a:gd name="connsiteY13" fmla="*/ 47315 h 65412"/>
                      <a:gd name="connsiteX14" fmla="*/ 9763 w 114014"/>
                      <a:gd name="connsiteY14" fmla="*/ 9787 h 65412"/>
                      <a:gd name="connsiteX15" fmla="*/ 57007 w 114014"/>
                      <a:gd name="connsiteY15" fmla="*/ 9787 h 65412"/>
                      <a:gd name="connsiteX16" fmla="*/ 104251 w 114014"/>
                      <a:gd name="connsiteY16" fmla="*/ 9787 h 65412"/>
                      <a:gd name="connsiteX17" fmla="*/ 111014 w 114014"/>
                      <a:gd name="connsiteY17" fmla="*/ 47315 h 65412"/>
                      <a:gd name="connsiteX18" fmla="*/ 78819 w 114014"/>
                      <a:gd name="connsiteY18" fmla="*/ 47315 h 65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4014" h="65412">
                        <a:moveTo>
                          <a:pt x="78819" y="47315"/>
                        </a:moveTo>
                        <a:cubicBezTo>
                          <a:pt x="78153" y="47315"/>
                          <a:pt x="77581" y="47696"/>
                          <a:pt x="77105" y="48173"/>
                        </a:cubicBezTo>
                        <a:lnTo>
                          <a:pt x="71961" y="55602"/>
                        </a:lnTo>
                        <a:lnTo>
                          <a:pt x="70152" y="48839"/>
                        </a:lnTo>
                        <a:lnTo>
                          <a:pt x="63770" y="24932"/>
                        </a:lnTo>
                        <a:cubicBezTo>
                          <a:pt x="63484" y="24074"/>
                          <a:pt x="62722" y="23408"/>
                          <a:pt x="61770" y="23408"/>
                        </a:cubicBezTo>
                        <a:cubicBezTo>
                          <a:pt x="60817" y="23408"/>
                          <a:pt x="60055" y="24074"/>
                          <a:pt x="59769" y="24932"/>
                        </a:cubicBezTo>
                        <a:lnTo>
                          <a:pt x="48911" y="65413"/>
                        </a:lnTo>
                        <a:lnTo>
                          <a:pt x="44529" y="48935"/>
                        </a:lnTo>
                        <a:lnTo>
                          <a:pt x="41672" y="37981"/>
                        </a:lnTo>
                        <a:cubicBezTo>
                          <a:pt x="41481" y="37219"/>
                          <a:pt x="40815" y="36647"/>
                          <a:pt x="40053" y="36457"/>
                        </a:cubicBezTo>
                        <a:cubicBezTo>
                          <a:pt x="39291" y="36362"/>
                          <a:pt x="38433" y="36647"/>
                          <a:pt x="38052" y="37314"/>
                        </a:cubicBezTo>
                        <a:lnTo>
                          <a:pt x="30909" y="47315"/>
                        </a:lnTo>
                        <a:lnTo>
                          <a:pt x="3000" y="47315"/>
                        </a:lnTo>
                        <a:cubicBezTo>
                          <a:pt x="-2619" y="35028"/>
                          <a:pt x="-333" y="19979"/>
                          <a:pt x="9763" y="9787"/>
                        </a:cubicBezTo>
                        <a:cubicBezTo>
                          <a:pt x="22812" y="-3262"/>
                          <a:pt x="43958" y="-3262"/>
                          <a:pt x="57007" y="9787"/>
                        </a:cubicBezTo>
                        <a:cubicBezTo>
                          <a:pt x="70056" y="-3262"/>
                          <a:pt x="91202" y="-3262"/>
                          <a:pt x="104251" y="9787"/>
                        </a:cubicBezTo>
                        <a:cubicBezTo>
                          <a:pt x="114348" y="19979"/>
                          <a:pt x="116634" y="35028"/>
                          <a:pt x="111014" y="47315"/>
                        </a:cubicBezTo>
                        <a:lnTo>
                          <a:pt x="78819" y="4731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" name="자유형: 도형 14">
                    <a:extLst>
                      <a:ext uri="{FF2B5EF4-FFF2-40B4-BE49-F238E27FC236}">
                        <a16:creationId xmlns:a16="http://schemas.microsoft.com/office/drawing/2014/main" id="{148B3A25-4F2A-4094-96C0-73C00651500B}"/>
                      </a:ext>
                    </a:extLst>
                  </p:cNvPr>
                  <p:cNvSpPr/>
                  <p:nvPr/>
                </p:nvSpPr>
                <p:spPr>
                  <a:xfrm>
                    <a:off x="6124765" y="2942485"/>
                    <a:ext cx="103631" cy="71056"/>
                  </a:xfrm>
                  <a:custGeom>
                    <a:avLst/>
                    <a:gdLst>
                      <a:gd name="connsiteX0" fmla="*/ 26860 w 103631"/>
                      <a:gd name="connsiteY0" fmla="*/ 18002 h 71056"/>
                      <a:gd name="connsiteX1" fmla="*/ 28480 w 103631"/>
                      <a:gd name="connsiteY1" fmla="*/ 17145 h 71056"/>
                      <a:gd name="connsiteX2" fmla="*/ 33623 w 103631"/>
                      <a:gd name="connsiteY2" fmla="*/ 9811 h 71056"/>
                      <a:gd name="connsiteX3" fmla="*/ 35433 w 103631"/>
                      <a:gd name="connsiteY3" fmla="*/ 16478 h 71056"/>
                      <a:gd name="connsiteX4" fmla="*/ 41815 w 103631"/>
                      <a:gd name="connsiteY4" fmla="*/ 40481 h 71056"/>
                      <a:gd name="connsiteX5" fmla="*/ 43815 w 103631"/>
                      <a:gd name="connsiteY5" fmla="*/ 42005 h 71056"/>
                      <a:gd name="connsiteX6" fmla="*/ 45815 w 103631"/>
                      <a:gd name="connsiteY6" fmla="*/ 40481 h 71056"/>
                      <a:gd name="connsiteX7" fmla="*/ 56674 w 103631"/>
                      <a:gd name="connsiteY7" fmla="*/ 0 h 71056"/>
                      <a:gd name="connsiteX8" fmla="*/ 61055 w 103631"/>
                      <a:gd name="connsiteY8" fmla="*/ 16573 h 71056"/>
                      <a:gd name="connsiteX9" fmla="*/ 64008 w 103631"/>
                      <a:gd name="connsiteY9" fmla="*/ 27527 h 71056"/>
                      <a:gd name="connsiteX10" fmla="*/ 65627 w 103631"/>
                      <a:gd name="connsiteY10" fmla="*/ 28956 h 71056"/>
                      <a:gd name="connsiteX11" fmla="*/ 67628 w 103631"/>
                      <a:gd name="connsiteY11" fmla="*/ 28099 h 71056"/>
                      <a:gd name="connsiteX12" fmla="*/ 74676 w 103631"/>
                      <a:gd name="connsiteY12" fmla="*/ 18097 h 71056"/>
                      <a:gd name="connsiteX13" fmla="*/ 103632 w 103631"/>
                      <a:gd name="connsiteY13" fmla="*/ 18097 h 71056"/>
                      <a:gd name="connsiteX14" fmla="*/ 99060 w 103631"/>
                      <a:gd name="connsiteY14" fmla="*/ 23813 h 71056"/>
                      <a:gd name="connsiteX15" fmla="*/ 51816 w 103631"/>
                      <a:gd name="connsiteY15" fmla="*/ 71057 h 71056"/>
                      <a:gd name="connsiteX16" fmla="*/ 4572 w 103631"/>
                      <a:gd name="connsiteY16" fmla="*/ 23717 h 71056"/>
                      <a:gd name="connsiteX17" fmla="*/ 0 w 103631"/>
                      <a:gd name="connsiteY17" fmla="*/ 18002 h 71056"/>
                      <a:gd name="connsiteX18" fmla="*/ 26860 w 103631"/>
                      <a:gd name="connsiteY18" fmla="*/ 18002 h 71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3631" h="71056">
                        <a:moveTo>
                          <a:pt x="26860" y="18002"/>
                        </a:moveTo>
                        <a:cubicBezTo>
                          <a:pt x="27527" y="18002"/>
                          <a:pt x="28099" y="17716"/>
                          <a:pt x="28480" y="17145"/>
                        </a:cubicBezTo>
                        <a:lnTo>
                          <a:pt x="33623" y="9811"/>
                        </a:lnTo>
                        <a:lnTo>
                          <a:pt x="35433" y="16478"/>
                        </a:lnTo>
                        <a:lnTo>
                          <a:pt x="41815" y="40481"/>
                        </a:lnTo>
                        <a:cubicBezTo>
                          <a:pt x="42101" y="41338"/>
                          <a:pt x="42863" y="42005"/>
                          <a:pt x="43815" y="42005"/>
                        </a:cubicBezTo>
                        <a:cubicBezTo>
                          <a:pt x="44767" y="42005"/>
                          <a:pt x="45529" y="41434"/>
                          <a:pt x="45815" y="40481"/>
                        </a:cubicBezTo>
                        <a:lnTo>
                          <a:pt x="56674" y="0"/>
                        </a:lnTo>
                        <a:lnTo>
                          <a:pt x="61055" y="16573"/>
                        </a:lnTo>
                        <a:lnTo>
                          <a:pt x="64008" y="27527"/>
                        </a:lnTo>
                        <a:cubicBezTo>
                          <a:pt x="64198" y="28289"/>
                          <a:pt x="64865" y="28765"/>
                          <a:pt x="65627" y="28956"/>
                        </a:cubicBezTo>
                        <a:cubicBezTo>
                          <a:pt x="66389" y="29051"/>
                          <a:pt x="67151" y="28765"/>
                          <a:pt x="67628" y="28099"/>
                        </a:cubicBezTo>
                        <a:lnTo>
                          <a:pt x="74676" y="18097"/>
                        </a:lnTo>
                        <a:lnTo>
                          <a:pt x="103632" y="18097"/>
                        </a:lnTo>
                        <a:cubicBezTo>
                          <a:pt x="102299" y="20098"/>
                          <a:pt x="100775" y="22098"/>
                          <a:pt x="99060" y="23813"/>
                        </a:cubicBezTo>
                        <a:lnTo>
                          <a:pt x="51816" y="71057"/>
                        </a:lnTo>
                        <a:lnTo>
                          <a:pt x="4572" y="23717"/>
                        </a:lnTo>
                        <a:cubicBezTo>
                          <a:pt x="2762" y="22003"/>
                          <a:pt x="1238" y="20003"/>
                          <a:pt x="0" y="18002"/>
                        </a:cubicBezTo>
                        <a:lnTo>
                          <a:pt x="26860" y="1800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 dirty="0"/>
                  </a:p>
                </p:txBody>
              </p:sp>
            </p:grpSp>
          </p:grp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FF7A33E2-A40B-40B8-92D3-22DF0A7C1F00}"/>
                  </a:ext>
                </a:extLst>
              </p:cNvPr>
              <p:cNvGrpSpPr/>
              <p:nvPr/>
            </p:nvGrpSpPr>
            <p:grpSpPr>
              <a:xfrm>
                <a:off x="1948802" y="610541"/>
                <a:ext cx="377862" cy="377862"/>
                <a:chOff x="1948802" y="610541"/>
                <a:chExt cx="377862" cy="377862"/>
              </a:xfrm>
            </p:grpSpPr>
            <p:sp>
              <p:nvSpPr>
                <p:cNvPr id="10" name="타원 9">
                  <a:extLst>
                    <a:ext uri="{FF2B5EF4-FFF2-40B4-BE49-F238E27FC236}">
                      <a16:creationId xmlns:a16="http://schemas.microsoft.com/office/drawing/2014/main" id="{5AA6C0AD-94B6-49F2-8412-DB98C8EDF700}"/>
                    </a:ext>
                  </a:extLst>
                </p:cNvPr>
                <p:cNvSpPr/>
                <p:nvPr/>
              </p:nvSpPr>
              <p:spPr>
                <a:xfrm>
                  <a:off x="1948802" y="610541"/>
                  <a:ext cx="377862" cy="377862"/>
                </a:xfrm>
                <a:prstGeom prst="ellipse">
                  <a:avLst/>
                </a:prstGeom>
                <a:solidFill>
                  <a:srgbClr val="56C7FF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1" name="자유형: 도형 10">
                  <a:extLst>
                    <a:ext uri="{FF2B5EF4-FFF2-40B4-BE49-F238E27FC236}">
                      <a16:creationId xmlns:a16="http://schemas.microsoft.com/office/drawing/2014/main" id="{7DB6D7DA-0AF2-44C7-8A28-4B6D7B946F8F}"/>
                    </a:ext>
                  </a:extLst>
                </p:cNvPr>
                <p:cNvSpPr/>
                <p:nvPr/>
              </p:nvSpPr>
              <p:spPr>
                <a:xfrm>
                  <a:off x="1989674" y="722073"/>
                  <a:ext cx="296119" cy="172406"/>
                </a:xfrm>
                <a:custGeom>
                  <a:avLst/>
                  <a:gdLst>
                    <a:gd name="connsiteX0" fmla="*/ 7906 w 141732"/>
                    <a:gd name="connsiteY0" fmla="*/ 24955 h 65722"/>
                    <a:gd name="connsiteX1" fmla="*/ 15335 w 141732"/>
                    <a:gd name="connsiteY1" fmla="*/ 30194 h 65722"/>
                    <a:gd name="connsiteX2" fmla="*/ 39910 w 141732"/>
                    <a:gd name="connsiteY2" fmla="*/ 30194 h 65722"/>
                    <a:gd name="connsiteX3" fmla="*/ 48863 w 141732"/>
                    <a:gd name="connsiteY3" fmla="*/ 17526 h 65722"/>
                    <a:gd name="connsiteX4" fmla="*/ 51530 w 141732"/>
                    <a:gd name="connsiteY4" fmla="*/ 16574 h 65722"/>
                    <a:gd name="connsiteX5" fmla="*/ 53531 w 141732"/>
                    <a:gd name="connsiteY5" fmla="*/ 18479 h 65722"/>
                    <a:gd name="connsiteX6" fmla="*/ 57245 w 141732"/>
                    <a:gd name="connsiteY6" fmla="*/ 32195 h 65722"/>
                    <a:gd name="connsiteX7" fmla="*/ 62770 w 141732"/>
                    <a:gd name="connsiteY7" fmla="*/ 53054 h 65722"/>
                    <a:gd name="connsiteX8" fmla="*/ 76486 w 141732"/>
                    <a:gd name="connsiteY8" fmla="*/ 1905 h 65722"/>
                    <a:gd name="connsiteX9" fmla="*/ 78962 w 141732"/>
                    <a:gd name="connsiteY9" fmla="*/ 0 h 65722"/>
                    <a:gd name="connsiteX10" fmla="*/ 81439 w 141732"/>
                    <a:gd name="connsiteY10" fmla="*/ 2000 h 65722"/>
                    <a:gd name="connsiteX11" fmla="*/ 89535 w 141732"/>
                    <a:gd name="connsiteY11" fmla="*/ 32195 h 65722"/>
                    <a:gd name="connsiteX12" fmla="*/ 91821 w 141732"/>
                    <a:gd name="connsiteY12" fmla="*/ 40577 h 65722"/>
                    <a:gd name="connsiteX13" fmla="*/ 98393 w 141732"/>
                    <a:gd name="connsiteY13" fmla="*/ 31337 h 65722"/>
                    <a:gd name="connsiteX14" fmla="*/ 100489 w 141732"/>
                    <a:gd name="connsiteY14" fmla="*/ 30194 h 65722"/>
                    <a:gd name="connsiteX15" fmla="*/ 126397 w 141732"/>
                    <a:gd name="connsiteY15" fmla="*/ 30194 h 65722"/>
                    <a:gd name="connsiteX16" fmla="*/ 133826 w 141732"/>
                    <a:gd name="connsiteY16" fmla="*/ 24955 h 65722"/>
                    <a:gd name="connsiteX17" fmla="*/ 141732 w 141732"/>
                    <a:gd name="connsiteY17" fmla="*/ 32861 h 65722"/>
                    <a:gd name="connsiteX18" fmla="*/ 133826 w 141732"/>
                    <a:gd name="connsiteY18" fmla="*/ 40767 h 65722"/>
                    <a:gd name="connsiteX19" fmla="*/ 126397 w 141732"/>
                    <a:gd name="connsiteY19" fmla="*/ 35433 h 65722"/>
                    <a:gd name="connsiteX20" fmla="*/ 101822 w 141732"/>
                    <a:gd name="connsiteY20" fmla="*/ 35433 h 65722"/>
                    <a:gd name="connsiteX21" fmla="*/ 92964 w 141732"/>
                    <a:gd name="connsiteY21" fmla="*/ 48197 h 65722"/>
                    <a:gd name="connsiteX22" fmla="*/ 90392 w 141732"/>
                    <a:gd name="connsiteY22" fmla="*/ 49244 h 65722"/>
                    <a:gd name="connsiteX23" fmla="*/ 88297 w 141732"/>
                    <a:gd name="connsiteY23" fmla="*/ 47339 h 65722"/>
                    <a:gd name="connsiteX24" fmla="*/ 84582 w 141732"/>
                    <a:gd name="connsiteY24" fmla="*/ 33528 h 65722"/>
                    <a:gd name="connsiteX25" fmla="*/ 78962 w 141732"/>
                    <a:gd name="connsiteY25" fmla="*/ 12668 h 65722"/>
                    <a:gd name="connsiteX26" fmla="*/ 65342 w 141732"/>
                    <a:gd name="connsiteY26" fmla="*/ 63913 h 65722"/>
                    <a:gd name="connsiteX27" fmla="*/ 62770 w 141732"/>
                    <a:gd name="connsiteY27" fmla="*/ 65723 h 65722"/>
                    <a:gd name="connsiteX28" fmla="*/ 60293 w 141732"/>
                    <a:gd name="connsiteY28" fmla="*/ 63818 h 65722"/>
                    <a:gd name="connsiteX29" fmla="*/ 52197 w 141732"/>
                    <a:gd name="connsiteY29" fmla="*/ 33528 h 65722"/>
                    <a:gd name="connsiteX30" fmla="*/ 49911 w 141732"/>
                    <a:gd name="connsiteY30" fmla="*/ 25146 h 65722"/>
                    <a:gd name="connsiteX31" fmla="*/ 43434 w 141732"/>
                    <a:gd name="connsiteY31" fmla="*/ 34385 h 65722"/>
                    <a:gd name="connsiteX32" fmla="*/ 41243 w 141732"/>
                    <a:gd name="connsiteY32" fmla="*/ 35433 h 65722"/>
                    <a:gd name="connsiteX33" fmla="*/ 15335 w 141732"/>
                    <a:gd name="connsiteY33" fmla="*/ 35433 h 65722"/>
                    <a:gd name="connsiteX34" fmla="*/ 7906 w 141732"/>
                    <a:gd name="connsiteY34" fmla="*/ 40767 h 65722"/>
                    <a:gd name="connsiteX35" fmla="*/ 0 w 141732"/>
                    <a:gd name="connsiteY35" fmla="*/ 32861 h 65722"/>
                    <a:gd name="connsiteX36" fmla="*/ 7906 w 141732"/>
                    <a:gd name="connsiteY36" fmla="*/ 24955 h 6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41732" h="65722">
                      <a:moveTo>
                        <a:pt x="7906" y="24955"/>
                      </a:moveTo>
                      <a:cubicBezTo>
                        <a:pt x="11335" y="24955"/>
                        <a:pt x="14288" y="27241"/>
                        <a:pt x="15335" y="30194"/>
                      </a:cubicBezTo>
                      <a:lnTo>
                        <a:pt x="39910" y="30194"/>
                      </a:lnTo>
                      <a:lnTo>
                        <a:pt x="48863" y="17526"/>
                      </a:lnTo>
                      <a:cubicBezTo>
                        <a:pt x="49530" y="16859"/>
                        <a:pt x="50483" y="16383"/>
                        <a:pt x="51530" y="16574"/>
                      </a:cubicBezTo>
                      <a:cubicBezTo>
                        <a:pt x="52483" y="16764"/>
                        <a:pt x="53245" y="17526"/>
                        <a:pt x="53531" y="18479"/>
                      </a:cubicBezTo>
                      <a:lnTo>
                        <a:pt x="57245" y="32195"/>
                      </a:lnTo>
                      <a:lnTo>
                        <a:pt x="62770" y="53054"/>
                      </a:lnTo>
                      <a:lnTo>
                        <a:pt x="76486" y="1905"/>
                      </a:lnTo>
                      <a:cubicBezTo>
                        <a:pt x="76772" y="762"/>
                        <a:pt x="77819" y="0"/>
                        <a:pt x="78962" y="0"/>
                      </a:cubicBezTo>
                      <a:cubicBezTo>
                        <a:pt x="80105" y="0"/>
                        <a:pt x="81153" y="762"/>
                        <a:pt x="81439" y="2000"/>
                      </a:cubicBezTo>
                      <a:lnTo>
                        <a:pt x="89535" y="32195"/>
                      </a:lnTo>
                      <a:lnTo>
                        <a:pt x="91821" y="40577"/>
                      </a:lnTo>
                      <a:lnTo>
                        <a:pt x="98393" y="31337"/>
                      </a:lnTo>
                      <a:cubicBezTo>
                        <a:pt x="98870" y="30575"/>
                        <a:pt x="99632" y="30194"/>
                        <a:pt x="100489" y="30194"/>
                      </a:cubicBezTo>
                      <a:lnTo>
                        <a:pt x="126397" y="30194"/>
                      </a:lnTo>
                      <a:cubicBezTo>
                        <a:pt x="127445" y="27146"/>
                        <a:pt x="130397" y="24955"/>
                        <a:pt x="133826" y="24955"/>
                      </a:cubicBezTo>
                      <a:cubicBezTo>
                        <a:pt x="138208" y="24955"/>
                        <a:pt x="141732" y="28480"/>
                        <a:pt x="141732" y="32861"/>
                      </a:cubicBezTo>
                      <a:cubicBezTo>
                        <a:pt x="141732" y="37243"/>
                        <a:pt x="138208" y="40767"/>
                        <a:pt x="133826" y="40767"/>
                      </a:cubicBezTo>
                      <a:cubicBezTo>
                        <a:pt x="130397" y="40767"/>
                        <a:pt x="127445" y="38576"/>
                        <a:pt x="126397" y="35433"/>
                      </a:cubicBezTo>
                      <a:lnTo>
                        <a:pt x="101822" y="35433"/>
                      </a:lnTo>
                      <a:lnTo>
                        <a:pt x="92964" y="48197"/>
                      </a:lnTo>
                      <a:cubicBezTo>
                        <a:pt x="92393" y="48959"/>
                        <a:pt x="91345" y="49340"/>
                        <a:pt x="90392" y="49244"/>
                      </a:cubicBezTo>
                      <a:cubicBezTo>
                        <a:pt x="89440" y="49054"/>
                        <a:pt x="88583" y="48387"/>
                        <a:pt x="88297" y="47339"/>
                      </a:cubicBezTo>
                      <a:lnTo>
                        <a:pt x="84582" y="33528"/>
                      </a:lnTo>
                      <a:lnTo>
                        <a:pt x="78962" y="12668"/>
                      </a:lnTo>
                      <a:lnTo>
                        <a:pt x="65342" y="63913"/>
                      </a:lnTo>
                      <a:cubicBezTo>
                        <a:pt x="65056" y="64961"/>
                        <a:pt x="64008" y="65723"/>
                        <a:pt x="62770" y="65723"/>
                      </a:cubicBezTo>
                      <a:cubicBezTo>
                        <a:pt x="61627" y="65723"/>
                        <a:pt x="60579" y="64961"/>
                        <a:pt x="60293" y="63818"/>
                      </a:cubicBezTo>
                      <a:lnTo>
                        <a:pt x="52197" y="33528"/>
                      </a:lnTo>
                      <a:lnTo>
                        <a:pt x="49911" y="25146"/>
                      </a:lnTo>
                      <a:lnTo>
                        <a:pt x="43434" y="34385"/>
                      </a:lnTo>
                      <a:cubicBezTo>
                        <a:pt x="42958" y="35052"/>
                        <a:pt x="42101" y="35433"/>
                        <a:pt x="41243" y="35433"/>
                      </a:cubicBezTo>
                      <a:lnTo>
                        <a:pt x="15335" y="35433"/>
                      </a:lnTo>
                      <a:cubicBezTo>
                        <a:pt x="14288" y="38576"/>
                        <a:pt x="11335" y="40767"/>
                        <a:pt x="7906" y="40767"/>
                      </a:cubicBezTo>
                      <a:cubicBezTo>
                        <a:pt x="3524" y="40767"/>
                        <a:pt x="0" y="37243"/>
                        <a:pt x="0" y="32861"/>
                      </a:cubicBezTo>
                      <a:cubicBezTo>
                        <a:pt x="0" y="28480"/>
                        <a:pt x="3524" y="24955"/>
                        <a:pt x="7906" y="249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B40847CC-2F3E-41D3-B9F5-D94A6B1778D0}"/>
                  </a:ext>
                </a:extLst>
              </p:cNvPr>
              <p:cNvGrpSpPr/>
              <p:nvPr/>
            </p:nvGrpSpPr>
            <p:grpSpPr>
              <a:xfrm>
                <a:off x="805802" y="610542"/>
                <a:ext cx="377862" cy="377862"/>
                <a:chOff x="805802" y="610542"/>
                <a:chExt cx="377862" cy="377862"/>
              </a:xfrm>
            </p:grpSpPr>
            <p:sp>
              <p:nvSpPr>
                <p:cNvPr id="8" name="타원 7">
                  <a:extLst>
                    <a:ext uri="{FF2B5EF4-FFF2-40B4-BE49-F238E27FC236}">
                      <a16:creationId xmlns:a16="http://schemas.microsoft.com/office/drawing/2014/main" id="{0FDBB138-E262-4DEA-B79F-4281B6EC02DF}"/>
                    </a:ext>
                  </a:extLst>
                </p:cNvPr>
                <p:cNvSpPr/>
                <p:nvPr/>
              </p:nvSpPr>
              <p:spPr>
                <a:xfrm>
                  <a:off x="805802" y="610542"/>
                  <a:ext cx="377862" cy="377862"/>
                </a:xfrm>
                <a:prstGeom prst="ellipse">
                  <a:avLst/>
                </a:prstGeom>
                <a:solidFill>
                  <a:srgbClr val="FF579D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자유형: 도형 8">
                  <a:extLst>
                    <a:ext uri="{FF2B5EF4-FFF2-40B4-BE49-F238E27FC236}">
                      <a16:creationId xmlns:a16="http://schemas.microsoft.com/office/drawing/2014/main" id="{0813B85C-8F04-4FB4-8C6C-4874C19B9B4A}"/>
                    </a:ext>
                  </a:extLst>
                </p:cNvPr>
                <p:cNvSpPr/>
                <p:nvPr/>
              </p:nvSpPr>
              <p:spPr>
                <a:xfrm>
                  <a:off x="902371" y="715986"/>
                  <a:ext cx="184724" cy="184570"/>
                </a:xfrm>
                <a:custGeom>
                  <a:avLst/>
                  <a:gdLst>
                    <a:gd name="connsiteX0" fmla="*/ 76105 w 114204"/>
                    <a:gd name="connsiteY0" fmla="*/ 38005 h 114109"/>
                    <a:gd name="connsiteX1" fmla="*/ 114205 w 114204"/>
                    <a:gd name="connsiteY1" fmla="*/ 38005 h 114109"/>
                    <a:gd name="connsiteX2" fmla="*/ 114205 w 114204"/>
                    <a:gd name="connsiteY2" fmla="*/ 76105 h 114109"/>
                    <a:gd name="connsiteX3" fmla="*/ 76105 w 114204"/>
                    <a:gd name="connsiteY3" fmla="*/ 76105 h 114109"/>
                    <a:gd name="connsiteX4" fmla="*/ 76105 w 114204"/>
                    <a:gd name="connsiteY4" fmla="*/ 114109 h 114109"/>
                    <a:gd name="connsiteX5" fmla="*/ 38005 w 114204"/>
                    <a:gd name="connsiteY5" fmla="*/ 114109 h 114109"/>
                    <a:gd name="connsiteX6" fmla="*/ 38005 w 114204"/>
                    <a:gd name="connsiteY6" fmla="*/ 76105 h 114109"/>
                    <a:gd name="connsiteX7" fmla="*/ 0 w 114204"/>
                    <a:gd name="connsiteY7" fmla="*/ 76105 h 114109"/>
                    <a:gd name="connsiteX8" fmla="*/ 0 w 114204"/>
                    <a:gd name="connsiteY8" fmla="*/ 38005 h 114109"/>
                    <a:gd name="connsiteX9" fmla="*/ 38005 w 114204"/>
                    <a:gd name="connsiteY9" fmla="*/ 38005 h 114109"/>
                    <a:gd name="connsiteX10" fmla="*/ 38005 w 114204"/>
                    <a:gd name="connsiteY10" fmla="*/ 0 h 114109"/>
                    <a:gd name="connsiteX11" fmla="*/ 76105 w 114204"/>
                    <a:gd name="connsiteY11" fmla="*/ 0 h 114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4204" h="114109">
                      <a:moveTo>
                        <a:pt x="76105" y="38005"/>
                      </a:moveTo>
                      <a:lnTo>
                        <a:pt x="114205" y="38005"/>
                      </a:lnTo>
                      <a:lnTo>
                        <a:pt x="114205" y="76105"/>
                      </a:lnTo>
                      <a:lnTo>
                        <a:pt x="76105" y="76105"/>
                      </a:lnTo>
                      <a:lnTo>
                        <a:pt x="76105" y="114109"/>
                      </a:lnTo>
                      <a:lnTo>
                        <a:pt x="38005" y="114109"/>
                      </a:lnTo>
                      <a:lnTo>
                        <a:pt x="38005" y="76105"/>
                      </a:lnTo>
                      <a:lnTo>
                        <a:pt x="0" y="76105"/>
                      </a:lnTo>
                      <a:lnTo>
                        <a:pt x="0" y="38005"/>
                      </a:lnTo>
                      <a:lnTo>
                        <a:pt x="38005" y="38005"/>
                      </a:lnTo>
                      <a:lnTo>
                        <a:pt x="38005" y="0"/>
                      </a:lnTo>
                      <a:lnTo>
                        <a:pt x="761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</p:grpSp>
        </p:grpSp>
      </p:grp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7AB4235-BECF-8B1E-1896-BF7AFDD6C1E3}"/>
              </a:ext>
            </a:extLst>
          </p:cNvPr>
          <p:cNvSpPr txBox="1"/>
          <p:nvPr/>
        </p:nvSpPr>
        <p:spPr>
          <a:xfrm>
            <a:off x="3011424" y="2194761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6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THANK YOU</a:t>
            </a:r>
            <a:endParaRPr lang="pl-PL" altLang="ko-KR" sz="6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  <a:p>
            <a:pPr algn="ctr"/>
            <a:r>
              <a:rPr lang="pl-PL" altLang="ko-KR" sz="6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FOR ATTENTION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96936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D657641-0F3C-4A4B-99C8-5E5AFDC63B3B}"/>
              </a:ext>
            </a:extLst>
          </p:cNvPr>
          <p:cNvSpPr/>
          <p:nvPr/>
        </p:nvSpPr>
        <p:spPr>
          <a:xfrm>
            <a:off x="755002" y="683818"/>
            <a:ext cx="5871159" cy="830997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54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Clinical</a:t>
            </a:r>
            <a:r>
              <a:rPr lang="pl-PL" altLang="ko-KR" sz="54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54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importance</a:t>
            </a:r>
            <a:endParaRPr lang="en-US" altLang="ko-KR" sz="54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F5BD809-1693-7A3D-4EB5-6EDE62FB1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33" y="1527124"/>
            <a:ext cx="7363324" cy="5330876"/>
          </a:xfrm>
          <a:prstGeom prst="rect">
            <a:avLst/>
          </a:prstGeom>
        </p:spPr>
      </p:pic>
      <p:sp>
        <p:nvSpPr>
          <p:cNvPr id="2" name="직사각형 19">
            <a:extLst>
              <a:ext uri="{FF2B5EF4-FFF2-40B4-BE49-F238E27FC236}">
                <a16:creationId xmlns:a16="http://schemas.microsoft.com/office/drawing/2014/main" id="{C0E8C102-ACE0-4A20-B83C-067529710926}"/>
              </a:ext>
            </a:extLst>
          </p:cNvPr>
          <p:cNvSpPr/>
          <p:nvPr/>
        </p:nvSpPr>
        <p:spPr>
          <a:xfrm>
            <a:off x="11179040" y="6514683"/>
            <a:ext cx="976016" cy="33855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Created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with</a:t>
            </a:r>
          </a:p>
          <a:p>
            <a:pPr algn="r"/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Biorender.com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D657641-0F3C-4A4B-99C8-5E5AFDC63B3B}"/>
              </a:ext>
            </a:extLst>
          </p:cNvPr>
          <p:cNvSpPr/>
          <p:nvPr/>
        </p:nvSpPr>
        <p:spPr>
          <a:xfrm>
            <a:off x="755002" y="683818"/>
            <a:ext cx="4995598" cy="830997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54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Aim</a:t>
            </a:r>
            <a:r>
              <a:rPr lang="pl-PL" altLang="ko-KR" sz="54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of the </a:t>
            </a:r>
            <a:r>
              <a:rPr lang="pl-PL" altLang="ko-KR" sz="54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study</a:t>
            </a:r>
            <a:endParaRPr lang="en-US" altLang="ko-KR" sz="54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2" name="Grafika 1" descr="Szkło powiększające">
            <a:extLst>
              <a:ext uri="{FF2B5EF4-FFF2-40B4-BE49-F238E27FC236}">
                <a16:creationId xmlns:a16="http://schemas.microsoft.com/office/drawing/2014/main" id="{2B2FB096-EF91-DBDE-B69B-F883C78D2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247" y="3148633"/>
            <a:ext cx="1655371" cy="1655371"/>
          </a:xfrm>
          <a:prstGeom prst="rect">
            <a:avLst/>
          </a:prstGeom>
        </p:spPr>
      </p:pic>
      <p:sp>
        <p:nvSpPr>
          <p:cNvPr id="3" name="사각형: 둥근 모서리 37">
            <a:extLst>
              <a:ext uri="{FF2B5EF4-FFF2-40B4-BE49-F238E27FC236}">
                <a16:creationId xmlns:a16="http://schemas.microsoft.com/office/drawing/2014/main" id="{6EB84C7E-037C-01B8-3CFB-4718B3213E43}"/>
              </a:ext>
            </a:extLst>
          </p:cNvPr>
          <p:cNvSpPr/>
          <p:nvPr/>
        </p:nvSpPr>
        <p:spPr>
          <a:xfrm>
            <a:off x="613511" y="1829152"/>
            <a:ext cx="2516845" cy="4294334"/>
          </a:xfrm>
          <a:prstGeom prst="roundRect">
            <a:avLst>
              <a:gd name="adj" fmla="val 3263"/>
            </a:avLst>
          </a:prstGeom>
          <a:gradFill>
            <a:gsLst>
              <a:gs pos="0">
                <a:srgbClr val="FF579D">
                  <a:alpha val="30000"/>
                </a:srgbClr>
              </a:gs>
              <a:gs pos="100000">
                <a:srgbClr val="FF579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50">
            <a:extLst>
              <a:ext uri="{FF2B5EF4-FFF2-40B4-BE49-F238E27FC236}">
                <a16:creationId xmlns:a16="http://schemas.microsoft.com/office/drawing/2014/main" id="{C02325B1-A82A-866D-7299-158B38C74465}"/>
              </a:ext>
            </a:extLst>
          </p:cNvPr>
          <p:cNvSpPr txBox="1"/>
          <p:nvPr/>
        </p:nvSpPr>
        <p:spPr>
          <a:xfrm>
            <a:off x="4939851" y="3080455"/>
            <a:ext cx="6207902" cy="1723549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defPPr>
              <a:defRPr lang="ko-KR"/>
            </a:defPPr>
            <a:lvl1pPr>
              <a:defRPr sz="12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Varta" pitchFamily="2" charset="0"/>
                <a:ea typeface="+mj-ea"/>
                <a:cs typeface="Varta" pitchFamily="2" charset="0"/>
              </a:defRPr>
            </a:lvl1pPr>
          </a:lstStyle>
          <a:p>
            <a:r>
              <a:rPr lang="en-GB" altLang="ko-KR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The primary aim of this study is to find genetic predisposition to lymphoma in </a:t>
            </a:r>
            <a:r>
              <a:rPr lang="pl-PL" altLang="ko-KR" sz="2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pediatric</a:t>
            </a:r>
            <a:r>
              <a:rPr lang="pl-PL" altLang="ko-KR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pl-PL" altLang="ko-KR" sz="2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patients</a:t>
            </a:r>
            <a:r>
              <a:rPr lang="pl-PL" altLang="ko-KR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pl-PL" altLang="ko-KR" sz="2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based</a:t>
            </a:r>
            <a:r>
              <a:rPr lang="pl-PL" altLang="ko-KR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on family </a:t>
            </a:r>
            <a:r>
              <a:rPr lang="pl-PL" altLang="ko-KR" sz="2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history</a:t>
            </a:r>
            <a:r>
              <a:rPr lang="pl-PL" altLang="ko-KR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and </a:t>
            </a:r>
            <a:r>
              <a:rPr lang="pl-PL" altLang="ko-KR" sz="2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phenotypical</a:t>
            </a:r>
            <a:r>
              <a:rPr lang="pl-PL" altLang="ko-KR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pl-PL" altLang="ko-KR" sz="28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features</a:t>
            </a:r>
            <a:r>
              <a:rPr lang="en-GB" altLang="ko-KR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rPr>
              <a:t>.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5C045303-262A-9AA6-5EC3-2D7EC10A84FF}"/>
              </a:ext>
            </a:extLst>
          </p:cNvPr>
          <p:cNvCxnSpPr>
            <a:cxnSpLocks/>
          </p:cNvCxnSpPr>
          <p:nvPr/>
        </p:nvCxnSpPr>
        <p:spPr>
          <a:xfrm>
            <a:off x="4019576" y="2034208"/>
            <a:ext cx="9512" cy="3814142"/>
          </a:xfrm>
          <a:prstGeom prst="line">
            <a:avLst/>
          </a:prstGeom>
          <a:ln w="28575">
            <a:solidFill>
              <a:srgbClr val="9B9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0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3237805-A928-47B1-8F80-F32123F533E1}"/>
              </a:ext>
            </a:extLst>
          </p:cNvPr>
          <p:cNvSpPr/>
          <p:nvPr/>
        </p:nvSpPr>
        <p:spPr>
          <a:xfrm>
            <a:off x="3542094" y="172199"/>
            <a:ext cx="5107809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Materials and methods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75" name="Google Shape;478;p34">
            <a:extLst>
              <a:ext uri="{FF2B5EF4-FFF2-40B4-BE49-F238E27FC236}">
                <a16:creationId xmlns:a16="http://schemas.microsoft.com/office/drawing/2014/main" id="{2D95EB32-653A-463C-A062-606B45F66682}"/>
              </a:ext>
            </a:extLst>
          </p:cNvPr>
          <p:cNvSpPr txBox="1">
            <a:spLocks/>
          </p:cNvSpPr>
          <p:nvPr/>
        </p:nvSpPr>
        <p:spPr>
          <a:xfrm>
            <a:off x="841984" y="2239490"/>
            <a:ext cx="2598468" cy="276999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3.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Multiple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neoplasms</a:t>
            </a:r>
            <a:endParaRPr lang="en-GB" sz="1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63B8FF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6" name="Google Shape;478;p34">
            <a:extLst>
              <a:ext uri="{FF2B5EF4-FFF2-40B4-BE49-F238E27FC236}">
                <a16:creationId xmlns:a16="http://schemas.microsoft.com/office/drawing/2014/main" id="{496A0E3D-2CE3-40E7-AEEB-943BDD35D7FC}"/>
              </a:ext>
            </a:extLst>
          </p:cNvPr>
          <p:cNvSpPr txBox="1">
            <a:spLocks/>
          </p:cNvSpPr>
          <p:nvPr/>
        </p:nvSpPr>
        <p:spPr>
          <a:xfrm>
            <a:off x="6941554" y="2738884"/>
            <a:ext cx="1697581" cy="276999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579D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4.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579D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Comorbidities</a:t>
            </a:r>
            <a:endParaRPr lang="en-US" sz="1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579D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8" name="Google Shape;478;p34">
            <a:extLst>
              <a:ext uri="{FF2B5EF4-FFF2-40B4-BE49-F238E27FC236}">
                <a16:creationId xmlns:a16="http://schemas.microsoft.com/office/drawing/2014/main" id="{13919FFF-F6A0-417B-B3D4-48882B87B4A4}"/>
              </a:ext>
            </a:extLst>
          </p:cNvPr>
          <p:cNvSpPr txBox="1">
            <a:spLocks/>
          </p:cNvSpPr>
          <p:nvPr/>
        </p:nvSpPr>
        <p:spPr>
          <a:xfrm>
            <a:off x="1289897" y="1369443"/>
            <a:ext cx="2598468" cy="276999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579D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1. Positive familial </a:t>
            </a:r>
            <a:r>
              <a:rPr lang="en-US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579D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histor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579D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y</a:t>
            </a:r>
            <a:endParaRPr lang="en-US" sz="1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579D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4" name="Google Shape;478;p34">
            <a:extLst>
              <a:ext uri="{FF2B5EF4-FFF2-40B4-BE49-F238E27FC236}">
                <a16:creationId xmlns:a16="http://schemas.microsoft.com/office/drawing/2014/main" id="{D55905B3-6F60-469F-8EDA-D78D41887372}"/>
              </a:ext>
            </a:extLst>
          </p:cNvPr>
          <p:cNvSpPr txBox="1">
            <a:spLocks/>
          </p:cNvSpPr>
          <p:nvPr/>
        </p:nvSpPr>
        <p:spPr>
          <a:xfrm>
            <a:off x="6954543" y="1674969"/>
            <a:ext cx="4796185" cy="830997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2. 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H</a:t>
            </a:r>
            <a:r>
              <a:rPr lang="en-GB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istopathological</a:t>
            </a:r>
            <a:r>
              <a:rPr lang="en-GB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types of lymphoma</a:t>
            </a:r>
            <a:endParaRPr lang="pl-PL" sz="1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63B8FF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that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are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uncommon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in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children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or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untypical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age</a:t>
            </a:r>
            <a:endParaRPr lang="pl-PL" sz="1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63B8FF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of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63B8FF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onset</a:t>
            </a:r>
            <a:endParaRPr lang="en-GB" sz="1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63B8FF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8" name="Google Shape;478;p34">
            <a:extLst>
              <a:ext uri="{FF2B5EF4-FFF2-40B4-BE49-F238E27FC236}">
                <a16:creationId xmlns:a16="http://schemas.microsoft.com/office/drawing/2014/main" id="{12A8A24A-0560-4ECA-91C7-CFC4F2C955FC}"/>
              </a:ext>
            </a:extLst>
          </p:cNvPr>
          <p:cNvSpPr txBox="1">
            <a:spLocks/>
          </p:cNvSpPr>
          <p:nvPr/>
        </p:nvSpPr>
        <p:spPr>
          <a:xfrm>
            <a:off x="1289897" y="3045238"/>
            <a:ext cx="2112759" cy="276999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579D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5.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579D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Excessive</a:t>
            </a:r>
            <a:r>
              <a:rPr lang="pl-PL" sz="1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579D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8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579D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toxicity</a:t>
            </a:r>
            <a:endParaRPr lang="en-US" sz="1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579D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직사각형 32">
            <a:extLst>
              <a:ext uri="{FF2B5EF4-FFF2-40B4-BE49-F238E27FC236}">
                <a16:creationId xmlns:a16="http://schemas.microsoft.com/office/drawing/2014/main" id="{8EB64E61-EF53-1A90-E7F9-2D0F365BBD67}"/>
              </a:ext>
            </a:extLst>
          </p:cNvPr>
          <p:cNvSpPr/>
          <p:nvPr/>
        </p:nvSpPr>
        <p:spPr>
          <a:xfrm>
            <a:off x="506199" y="853340"/>
            <a:ext cx="5491247" cy="49244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3200" b="1" u="sng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Inclusion</a:t>
            </a:r>
            <a:r>
              <a:rPr lang="pl-PL" altLang="ko-KR" sz="3200" b="1" u="sng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 </a:t>
            </a:r>
            <a:r>
              <a:rPr lang="pl-PL" altLang="ko-KR" sz="3200" b="1" u="sng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criteria</a:t>
            </a:r>
            <a:r>
              <a:rPr lang="pl-PL" altLang="ko-KR" sz="3200" b="1" u="sng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 (≥1 </a:t>
            </a:r>
            <a:r>
              <a:rPr lang="pl-PL" altLang="ko-KR" sz="3200" b="1" u="sng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criterion</a:t>
            </a:r>
            <a:r>
              <a:rPr lang="pl-PL" altLang="ko-KR" sz="3200" b="1" u="sng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):</a:t>
            </a:r>
            <a:endParaRPr lang="en-US" altLang="ko-KR" sz="3200" b="1" u="sng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BFBFBF"/>
              </a:solidFill>
              <a:latin typeface="Barlow" panose="00000500000000000000" pitchFamily="2" charset="0"/>
              <a:ea typeface="G마켓 산스 Bold" panose="02000000000000000000" pitchFamily="50" charset="-127"/>
              <a:cs typeface="Shrikhand" panose="02000000000000000000" pitchFamily="2" charset="0"/>
            </a:endParaRPr>
          </a:p>
        </p:txBody>
      </p:sp>
      <p:sp>
        <p:nvSpPr>
          <p:cNvPr id="6" name="직사각형 19">
            <a:extLst>
              <a:ext uri="{FF2B5EF4-FFF2-40B4-BE49-F238E27FC236}">
                <a16:creationId xmlns:a16="http://schemas.microsoft.com/office/drawing/2014/main" id="{A9E46398-DD4D-54E9-AA21-C5340D14242F}"/>
              </a:ext>
            </a:extLst>
          </p:cNvPr>
          <p:cNvSpPr/>
          <p:nvPr/>
        </p:nvSpPr>
        <p:spPr>
          <a:xfrm>
            <a:off x="10861026" y="6501686"/>
            <a:ext cx="1266319" cy="33855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da-DK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Jongamns et al.,</a:t>
            </a:r>
            <a:endParaRPr lang="pl-PL" altLang="ko-KR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  <a:p>
            <a:pPr algn="r"/>
            <a:r>
              <a:rPr lang="da-DK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Eur J Med. Gen 2016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8" name="Grafika 7" descr="Schowek">
            <a:extLst>
              <a:ext uri="{FF2B5EF4-FFF2-40B4-BE49-F238E27FC236}">
                <a16:creationId xmlns:a16="http://schemas.microsoft.com/office/drawing/2014/main" id="{A993C18F-BCF4-79F4-CD75-0A1BC73A8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0290" y="1163140"/>
            <a:ext cx="2598467" cy="2598467"/>
          </a:xfrm>
          <a:prstGeom prst="rect">
            <a:avLst/>
          </a:prstGeom>
        </p:spPr>
      </p:pic>
      <p:sp>
        <p:nvSpPr>
          <p:cNvPr id="9" name="직사각형 32">
            <a:extLst>
              <a:ext uri="{FF2B5EF4-FFF2-40B4-BE49-F238E27FC236}">
                <a16:creationId xmlns:a16="http://schemas.microsoft.com/office/drawing/2014/main" id="{2882A66D-BCC2-C79D-0205-BC3D01E30F09}"/>
              </a:ext>
            </a:extLst>
          </p:cNvPr>
          <p:cNvSpPr/>
          <p:nvPr/>
        </p:nvSpPr>
        <p:spPr>
          <a:xfrm>
            <a:off x="519918" y="3817410"/>
            <a:ext cx="5621091" cy="49244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3200" b="1" u="sng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Exclusion</a:t>
            </a:r>
            <a:r>
              <a:rPr lang="pl-PL" altLang="ko-KR" sz="3200" b="1" u="sng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 </a:t>
            </a:r>
            <a:r>
              <a:rPr lang="pl-PL" altLang="ko-KR" sz="3200" b="1" u="sng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criteria</a:t>
            </a:r>
            <a:r>
              <a:rPr lang="pl-PL" altLang="ko-KR" sz="3200" b="1" u="sng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 (≥1 </a:t>
            </a:r>
            <a:r>
              <a:rPr lang="pl-PL" altLang="ko-KR" sz="3200" b="1" u="sng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criterion</a:t>
            </a:r>
            <a:r>
              <a:rPr lang="pl-PL" altLang="ko-KR" sz="3200" b="1" u="sng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BFBFBF"/>
                </a:solidFill>
                <a:latin typeface="Barlow" panose="00000500000000000000" pitchFamily="2" charset="0"/>
                <a:ea typeface="G마켓 산스 Bold" panose="02000000000000000000" pitchFamily="50" charset="-127"/>
                <a:cs typeface="Shrikhand" panose="02000000000000000000" pitchFamily="2" charset="0"/>
              </a:rPr>
              <a:t>):</a:t>
            </a:r>
            <a:endParaRPr lang="en-US" altLang="ko-KR" sz="3200" b="1" u="sng" spc="-2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BFBFBF"/>
              </a:solidFill>
              <a:latin typeface="Barlow" panose="00000500000000000000" pitchFamily="2" charset="0"/>
              <a:ea typeface="G마켓 산스 Bold" panose="02000000000000000000" pitchFamily="50" charset="-127"/>
              <a:cs typeface="Shrikhand" panose="02000000000000000000" pitchFamily="2" charset="0"/>
            </a:endParaRPr>
          </a:p>
        </p:txBody>
      </p:sp>
      <p:grpSp>
        <p:nvGrpSpPr>
          <p:cNvPr id="10" name="그룹 45">
            <a:extLst>
              <a:ext uri="{FF2B5EF4-FFF2-40B4-BE49-F238E27FC236}">
                <a16:creationId xmlns:a16="http://schemas.microsoft.com/office/drawing/2014/main" id="{B0002DA2-6BCC-0932-1E62-CF5F1F0D06B5}"/>
              </a:ext>
            </a:extLst>
          </p:cNvPr>
          <p:cNvGrpSpPr/>
          <p:nvPr/>
        </p:nvGrpSpPr>
        <p:grpSpPr>
          <a:xfrm>
            <a:off x="-113124" y="4555655"/>
            <a:ext cx="9582681" cy="3839415"/>
            <a:chOff x="1153092" y="2041514"/>
            <a:chExt cx="9582681" cy="3839415"/>
          </a:xfrm>
        </p:grpSpPr>
        <p:grpSp>
          <p:nvGrpSpPr>
            <p:cNvPr id="11" name="그룹 25">
              <a:extLst>
                <a:ext uri="{FF2B5EF4-FFF2-40B4-BE49-F238E27FC236}">
                  <a16:creationId xmlns:a16="http://schemas.microsoft.com/office/drawing/2014/main" id="{C0200EEE-5137-3F6B-563F-00B6AF135EAA}"/>
                </a:ext>
              </a:extLst>
            </p:cNvPr>
            <p:cNvGrpSpPr/>
            <p:nvPr/>
          </p:nvGrpSpPr>
          <p:grpSpPr>
            <a:xfrm>
              <a:off x="1907527" y="2041514"/>
              <a:ext cx="8828246" cy="1137298"/>
              <a:chOff x="1907527" y="2193914"/>
              <a:chExt cx="8828246" cy="1137298"/>
            </a:xfrm>
          </p:grpSpPr>
          <p:sp>
            <p:nvSpPr>
              <p:cNvPr id="18" name="사각형: 둥근 모서리 24">
                <a:extLst>
                  <a:ext uri="{FF2B5EF4-FFF2-40B4-BE49-F238E27FC236}">
                    <a16:creationId xmlns:a16="http://schemas.microsoft.com/office/drawing/2014/main" id="{07AC6DD0-B1BA-45FB-A3BB-ECAC1193E564}"/>
                  </a:ext>
                </a:extLst>
              </p:cNvPr>
              <p:cNvSpPr/>
              <p:nvPr/>
            </p:nvSpPr>
            <p:spPr>
              <a:xfrm>
                <a:off x="2108200" y="2293573"/>
                <a:ext cx="8627573" cy="937981"/>
              </a:xfrm>
              <a:prstGeom prst="roundRect">
                <a:avLst>
                  <a:gd name="adj" fmla="val 18021"/>
                </a:avLst>
              </a:prstGeom>
              <a:noFill/>
              <a:ln>
                <a:solidFill>
                  <a:srgbClr val="FF579D">
                    <a:alpha val="4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직사각형 19">
                <a:extLst>
                  <a:ext uri="{FF2B5EF4-FFF2-40B4-BE49-F238E27FC236}">
                    <a16:creationId xmlns:a16="http://schemas.microsoft.com/office/drawing/2014/main" id="{CF26DA8D-FFA8-6855-2AB2-F4422E93EAED}"/>
                  </a:ext>
                </a:extLst>
              </p:cNvPr>
              <p:cNvSpPr/>
              <p:nvPr/>
            </p:nvSpPr>
            <p:spPr>
              <a:xfrm>
                <a:off x="3242242" y="2639454"/>
                <a:ext cx="7436331" cy="246221"/>
              </a:xfrm>
              <a:prstGeom prst="rect">
                <a:avLst/>
              </a:prstGeom>
            </p:spPr>
            <p:txBody>
              <a:bodyPr spcFirstLastPara="1" wrap="none" lIns="0" tIns="0" rIns="0" bIns="0" anchor="ctr" anchorCtr="0">
                <a:spAutoFit/>
              </a:bodyPr>
              <a:lstStyle/>
              <a:p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에스코어 드림 3 Light" panose="020B0303030302020204" pitchFamily="34" charset="-127"/>
                    <a:cs typeface="Shrikhand" panose="02000000000000000000" pitchFamily="2" charset="0"/>
                  </a:rPr>
                  <a:t>Confirmed diagnosis of inherited disorder with defined predisposition to lymphoma</a:t>
                </a:r>
              </a:p>
            </p:txBody>
          </p:sp>
          <p:sp>
            <p:nvSpPr>
              <p:cNvPr id="20" name="타원 2">
                <a:extLst>
                  <a:ext uri="{FF2B5EF4-FFF2-40B4-BE49-F238E27FC236}">
                    <a16:creationId xmlns:a16="http://schemas.microsoft.com/office/drawing/2014/main" id="{DF0D2DB5-EF19-B48B-EDFB-2BB086935462}"/>
                  </a:ext>
                </a:extLst>
              </p:cNvPr>
              <p:cNvSpPr/>
              <p:nvPr/>
            </p:nvSpPr>
            <p:spPr>
              <a:xfrm>
                <a:off x="1907527" y="2193914"/>
                <a:ext cx="1137298" cy="1137298"/>
              </a:xfrm>
              <a:prstGeom prst="ellipse">
                <a:avLst/>
              </a:prstGeom>
              <a:solidFill>
                <a:srgbClr val="FF579D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14">
                <a:extLst>
                  <a:ext uri="{FF2B5EF4-FFF2-40B4-BE49-F238E27FC236}">
                    <a16:creationId xmlns:a16="http://schemas.microsoft.com/office/drawing/2014/main" id="{16873188-4437-8020-F8FA-7F511FE03001}"/>
                  </a:ext>
                </a:extLst>
              </p:cNvPr>
              <p:cNvSpPr/>
              <p:nvPr/>
            </p:nvSpPr>
            <p:spPr>
              <a:xfrm>
                <a:off x="2305617" y="2577897"/>
                <a:ext cx="278602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/>
              <a:p>
                <a:r>
                  <a:rPr lang="en-US" altLang="ko-KR" sz="2400" b="1" spc="-2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Barlow" panose="00000500000000000000" pitchFamily="2" charset="0"/>
                    <a:ea typeface="에스코어 드림 6 Bold" panose="020B0703030302020204" pitchFamily="34" charset="-127"/>
                    <a:cs typeface="Shrikhand" panose="02000000000000000000" pitchFamily="2" charset="0"/>
                  </a:rPr>
                  <a:t>01</a:t>
                </a:r>
                <a:endParaRPr lang="ko-KR" altLang="en-US" sz="2400" b="1" spc="-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arlow" panose="00000500000000000000" pitchFamily="2" charset="0"/>
                  <a:ea typeface="에스코어 드림 6 Bold" panose="020B0703030302020204" pitchFamily="34" charset="-127"/>
                  <a:cs typeface="Shrikhand" panose="02000000000000000000" pitchFamily="2" charset="0"/>
                </a:endParaRPr>
              </a:p>
            </p:txBody>
          </p:sp>
        </p:grpSp>
        <p:grpSp>
          <p:nvGrpSpPr>
            <p:cNvPr id="12" name="그룹 27">
              <a:extLst>
                <a:ext uri="{FF2B5EF4-FFF2-40B4-BE49-F238E27FC236}">
                  <a16:creationId xmlns:a16="http://schemas.microsoft.com/office/drawing/2014/main" id="{25AD3B5C-E40C-BD3B-1E0F-3B767431B5AD}"/>
                </a:ext>
              </a:extLst>
            </p:cNvPr>
            <p:cNvGrpSpPr/>
            <p:nvPr/>
          </p:nvGrpSpPr>
          <p:grpSpPr>
            <a:xfrm>
              <a:off x="1907527" y="3070214"/>
              <a:ext cx="8828246" cy="1137298"/>
              <a:chOff x="1907527" y="2193914"/>
              <a:chExt cx="8828246" cy="1137298"/>
            </a:xfrm>
          </p:grpSpPr>
          <p:sp>
            <p:nvSpPr>
              <p:cNvPr id="14" name="사각형: 둥근 모서리 28">
                <a:extLst>
                  <a:ext uri="{FF2B5EF4-FFF2-40B4-BE49-F238E27FC236}">
                    <a16:creationId xmlns:a16="http://schemas.microsoft.com/office/drawing/2014/main" id="{A6661826-7AE0-BEBC-6411-98847330118F}"/>
                  </a:ext>
                </a:extLst>
              </p:cNvPr>
              <p:cNvSpPr/>
              <p:nvPr/>
            </p:nvSpPr>
            <p:spPr>
              <a:xfrm>
                <a:off x="2108201" y="2293573"/>
                <a:ext cx="8627572" cy="937981"/>
              </a:xfrm>
              <a:prstGeom prst="roundRect">
                <a:avLst>
                  <a:gd name="adj" fmla="val 18021"/>
                </a:avLst>
              </a:prstGeom>
              <a:noFill/>
              <a:ln>
                <a:solidFill>
                  <a:srgbClr val="A78DD5">
                    <a:alpha val="4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타원 29">
                <a:extLst>
                  <a:ext uri="{FF2B5EF4-FFF2-40B4-BE49-F238E27FC236}">
                    <a16:creationId xmlns:a16="http://schemas.microsoft.com/office/drawing/2014/main" id="{483B4459-D69D-320A-C337-62EEEDFB4857}"/>
                  </a:ext>
                </a:extLst>
              </p:cNvPr>
              <p:cNvSpPr/>
              <p:nvPr/>
            </p:nvSpPr>
            <p:spPr>
              <a:xfrm>
                <a:off x="1907527" y="2193914"/>
                <a:ext cx="1137298" cy="1137298"/>
              </a:xfrm>
              <a:prstGeom prst="ellipse">
                <a:avLst/>
              </a:prstGeom>
              <a:solidFill>
                <a:srgbClr val="A78DD5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30">
                <a:extLst>
                  <a:ext uri="{FF2B5EF4-FFF2-40B4-BE49-F238E27FC236}">
                    <a16:creationId xmlns:a16="http://schemas.microsoft.com/office/drawing/2014/main" id="{5F9F309B-88C5-25DA-A426-716C62B9E7E3}"/>
                  </a:ext>
                </a:extLst>
              </p:cNvPr>
              <p:cNvSpPr/>
              <p:nvPr/>
            </p:nvSpPr>
            <p:spPr>
              <a:xfrm>
                <a:off x="2305617" y="2577897"/>
                <a:ext cx="341119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/>
              <a:p>
                <a:r>
                  <a:rPr lang="en-US" altLang="ko-KR" sz="2400" b="1" spc="-2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Barlow" panose="00000500000000000000" pitchFamily="2" charset="0"/>
                    <a:ea typeface="에스코어 드림 6 Bold" panose="020B0703030302020204" pitchFamily="34" charset="-127"/>
                    <a:cs typeface="Shrikhand" panose="02000000000000000000" pitchFamily="2" charset="0"/>
                  </a:rPr>
                  <a:t>02</a:t>
                </a:r>
                <a:endParaRPr lang="ko-KR" altLang="en-US" sz="2400" b="1" spc="-2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Barlow" panose="00000500000000000000" pitchFamily="2" charset="0"/>
                  <a:ea typeface="에스코어 드림 6 Bold" panose="020B0703030302020204" pitchFamily="34" charset="-127"/>
                  <a:cs typeface="Shrikhand" panose="02000000000000000000" pitchFamily="2" charset="0"/>
                </a:endParaRPr>
              </a:p>
            </p:txBody>
          </p:sp>
          <p:sp>
            <p:nvSpPr>
              <p:cNvPr id="17" name="직사각형 31">
                <a:extLst>
                  <a:ext uri="{FF2B5EF4-FFF2-40B4-BE49-F238E27FC236}">
                    <a16:creationId xmlns:a16="http://schemas.microsoft.com/office/drawing/2014/main" id="{A07F1E54-47E2-459D-A86D-7E139F711A0E}"/>
                  </a:ext>
                </a:extLst>
              </p:cNvPr>
              <p:cNvSpPr/>
              <p:nvPr/>
            </p:nvSpPr>
            <p:spPr>
              <a:xfrm>
                <a:off x="3287935" y="2639453"/>
                <a:ext cx="3797514" cy="246221"/>
              </a:xfrm>
              <a:prstGeom prst="rect">
                <a:avLst/>
              </a:prstGeom>
            </p:spPr>
            <p:txBody>
              <a:bodyPr spcFirstLastPara="1" wrap="none" lIns="0" tIns="0" rIns="0" bIns="0" anchor="ctr" anchorCtr="0">
                <a:spAutoFit/>
              </a:bodyPr>
              <a:lstStyle/>
              <a:p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에스코어 드림 3 Light" panose="020B0303030302020204" pitchFamily="34" charset="-127"/>
                    <a:cs typeface="Shrikhand" panose="02000000000000000000" pitchFamily="2" charset="0"/>
                  </a:rPr>
                  <a:t>L</a:t>
                </a:r>
                <a:r>
                  <a:rPr lang="en-GB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에스코어 드림 3 Light" panose="020B0303030302020204" pitchFamily="34" charset="-127"/>
                    <a:cs typeface="Shrikhand" panose="02000000000000000000" pitchFamily="2" charset="0"/>
                  </a:rPr>
                  <a:t>ack of consent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에스코어 드림 3 Light" panose="020B0303030302020204" pitchFamily="34" charset="-127"/>
                    <a:cs typeface="Shrikhand" panose="02000000000000000000" pitchFamily="2" charset="0"/>
                  </a:rPr>
                  <a:t> to 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에스코어 드림 3 Light" panose="020B0303030302020204" pitchFamily="34" charset="-127"/>
                    <a:cs typeface="Shrikhand" panose="02000000000000000000" pitchFamily="2" charset="0"/>
                  </a:rPr>
                  <a:t>participate</a:t>
                </a:r>
                <a:r>
                  <a:rPr lang="pl-PL" altLang="ko-KR" sz="16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에스코어 드림 3 Light" panose="020B0303030302020204" pitchFamily="34" charset="-127"/>
                    <a:cs typeface="Shrikhand" panose="02000000000000000000" pitchFamily="2" charset="0"/>
                  </a:rPr>
                  <a:t> in the </a:t>
                </a:r>
                <a:r>
                  <a:rPr lang="pl-PL" altLang="ko-KR" sz="16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에스코어 드림 3 Light" panose="020B0303030302020204" pitchFamily="34" charset="-127"/>
                    <a:cs typeface="Shrikhand" panose="02000000000000000000" pitchFamily="2" charset="0"/>
                  </a:rPr>
                  <a:t>study</a:t>
                </a:r>
                <a:endParaRPr lang="en-GB" altLang="ko-KR" sz="16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에스코어 드림 3 Light" panose="020B0303030302020204" pitchFamily="34" charset="-127"/>
                  <a:cs typeface="Shrikhand" panose="02000000000000000000" pitchFamily="2" charset="0"/>
                </a:endParaRPr>
              </a:p>
            </p:txBody>
          </p:sp>
        </p:grpSp>
        <p:sp>
          <p:nvSpPr>
            <p:cNvPr id="13" name="직사각형 42">
              <a:extLst>
                <a:ext uri="{FF2B5EF4-FFF2-40B4-BE49-F238E27FC236}">
                  <a16:creationId xmlns:a16="http://schemas.microsoft.com/office/drawing/2014/main" id="{F6672D0A-F94B-0AFC-A93A-751CAA0A40ED}"/>
                </a:ext>
              </a:extLst>
            </p:cNvPr>
            <p:cNvSpPr/>
            <p:nvPr/>
          </p:nvSpPr>
          <p:spPr>
            <a:xfrm>
              <a:off x="1153092" y="5511597"/>
              <a:ext cx="65" cy="369332"/>
            </a:xfrm>
            <a:prstGeom prst="rect">
              <a:avLst/>
            </a:prstGeom>
          </p:spPr>
          <p:txBody>
            <a:bodyPr spcFirstLastPara="1" wrap="none" lIns="0" tIns="0" rIns="0" bIns="0" anchor="b" anchorCtr="0">
              <a:spAutoFit/>
            </a:bodyPr>
            <a:lstStyle/>
            <a:p>
              <a:endParaRPr lang="ko-KR" altLang="en-US" sz="24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27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D657641-0F3C-4A4B-99C8-5E5AFDC63B3B}"/>
              </a:ext>
            </a:extLst>
          </p:cNvPr>
          <p:cNvSpPr/>
          <p:nvPr/>
        </p:nvSpPr>
        <p:spPr>
          <a:xfrm>
            <a:off x="694042" y="348538"/>
            <a:ext cx="6907981" cy="830997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54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Materials and methods</a:t>
            </a:r>
            <a:endParaRPr lang="en-US" altLang="ko-KR" sz="54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2" name="직사각형 19">
            <a:extLst>
              <a:ext uri="{FF2B5EF4-FFF2-40B4-BE49-F238E27FC236}">
                <a16:creationId xmlns:a16="http://schemas.microsoft.com/office/drawing/2014/main" id="{26208EBC-0D53-1A57-E796-E48911F359C2}"/>
              </a:ext>
            </a:extLst>
          </p:cNvPr>
          <p:cNvSpPr/>
          <p:nvPr/>
        </p:nvSpPr>
        <p:spPr>
          <a:xfrm>
            <a:off x="11188276" y="6505447"/>
            <a:ext cx="976016" cy="338554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pl-PL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Created</a:t>
            </a:r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 with</a:t>
            </a:r>
          </a:p>
          <a:p>
            <a:pPr algn="r"/>
            <a:r>
              <a:rPr lang="pl-PL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에스코어 드림 3 Light" panose="020B0303030302020204" pitchFamily="34" charset="-127"/>
                <a:cs typeface="Shrikhand" panose="02000000000000000000" pitchFamily="2" charset="0"/>
              </a:rPr>
              <a:t>Biorender.com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에스코어 드림 3 Light" panose="020B0303030302020204" pitchFamily="34" charset="-127"/>
              <a:cs typeface="Shrikhand" panose="02000000000000000000" pitchFamily="2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8D1C76-CA78-D5A3-B579-7E24677F8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" y="-1"/>
            <a:ext cx="12148841" cy="6835665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5E12DB7-0C27-051A-1420-AC9D0A24DA6D}"/>
              </a:ext>
            </a:extLst>
          </p:cNvPr>
          <p:cNvSpPr/>
          <p:nvPr/>
        </p:nvSpPr>
        <p:spPr>
          <a:xfrm>
            <a:off x="394086" y="5463662"/>
            <a:ext cx="1756228" cy="917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E4B7F82-AF38-5343-52DC-0BE8A8DEEC13}"/>
              </a:ext>
            </a:extLst>
          </p:cNvPr>
          <p:cNvSpPr txBox="1"/>
          <p:nvPr/>
        </p:nvSpPr>
        <p:spPr>
          <a:xfrm>
            <a:off x="454764" y="5445331"/>
            <a:ext cx="163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>
                <a:latin typeface="+mj-lt"/>
              </a:rPr>
              <a:t>71 </a:t>
            </a:r>
            <a:r>
              <a:rPr lang="pl-PL" sz="2000" b="1" dirty="0" err="1">
                <a:latin typeface="+mj-lt"/>
              </a:rPr>
              <a:t>lymphoma</a:t>
            </a:r>
            <a:endParaRPr lang="pl-PL" sz="2000" b="1" dirty="0">
              <a:latin typeface="+mj-lt"/>
            </a:endParaRPr>
          </a:p>
          <a:p>
            <a:pPr algn="ctr"/>
            <a:r>
              <a:rPr lang="pl-PL" sz="2000" b="1" dirty="0" err="1">
                <a:latin typeface="+mj-lt"/>
              </a:rPr>
              <a:t>patients</a:t>
            </a:r>
            <a:endParaRPr lang="pl-PL" sz="1600" b="1" dirty="0">
              <a:latin typeface="+mj-lt"/>
            </a:endParaRPr>
          </a:p>
          <a:p>
            <a:pPr algn="ctr"/>
            <a:r>
              <a:rPr lang="pl-PL" sz="1600" dirty="0">
                <a:latin typeface="+mj-lt"/>
              </a:rPr>
              <a:t>(from 60 </a:t>
            </a:r>
            <a:r>
              <a:rPr lang="pl-PL" sz="1600" dirty="0" err="1">
                <a:latin typeface="+mj-lt"/>
              </a:rPr>
              <a:t>families</a:t>
            </a:r>
            <a:r>
              <a:rPr lang="pl-PL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775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99FBB6A-FD8C-7A2A-B33D-1C83415AE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8" y="1781592"/>
            <a:ext cx="11185688" cy="4283421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E0AE1C8-91C0-4AC1-BE51-599BB913A441}"/>
              </a:ext>
            </a:extLst>
          </p:cNvPr>
          <p:cNvSpPr/>
          <p:nvPr/>
        </p:nvSpPr>
        <p:spPr>
          <a:xfrm>
            <a:off x="2739800" y="729087"/>
            <a:ext cx="7589898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fulfilled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inclusion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criteria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sp>
        <p:nvSpPr>
          <p:cNvPr id="54" name="직사각형 1">
            <a:extLst>
              <a:ext uri="{FF2B5EF4-FFF2-40B4-BE49-F238E27FC236}">
                <a16:creationId xmlns:a16="http://schemas.microsoft.com/office/drawing/2014/main" id="{3E8A0938-B510-4F81-B183-293C8A495B26}"/>
              </a:ext>
            </a:extLst>
          </p:cNvPr>
          <p:cNvSpPr/>
          <p:nvPr/>
        </p:nvSpPr>
        <p:spPr>
          <a:xfrm>
            <a:off x="610439" y="2230011"/>
            <a:ext cx="2177410" cy="984885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32 </a:t>
            </a:r>
            <a:r>
              <a:rPr lang="pl-PL" altLang="ko-KR" sz="32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families</a:t>
            </a:r>
            <a:endParaRPr lang="pl-PL" altLang="ko-KR" sz="3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나눔스퀘어라운드 ExtraBold" panose="020B0600000101010101" pitchFamily="50" charset="-127"/>
              <a:cs typeface="Calibri" panose="020F0502020204030204" pitchFamily="34" charset="0"/>
            </a:endParaRPr>
          </a:p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53%</a:t>
            </a:r>
            <a:endParaRPr lang="ko-KR" alt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나눔스퀘어라운드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3" name="그래픽 19">
            <a:extLst>
              <a:ext uri="{FF2B5EF4-FFF2-40B4-BE49-F238E27FC236}">
                <a16:creationId xmlns:a16="http://schemas.microsoft.com/office/drawing/2014/main" id="{3FD93368-D9E3-40CC-BF00-F465258C94C8}"/>
              </a:ext>
            </a:extLst>
          </p:cNvPr>
          <p:cNvSpPr/>
          <p:nvPr/>
        </p:nvSpPr>
        <p:spPr>
          <a:xfrm>
            <a:off x="8036232" y="5329562"/>
            <a:ext cx="543462" cy="543009"/>
          </a:xfrm>
          <a:custGeom>
            <a:avLst/>
            <a:gdLst>
              <a:gd name="connsiteX0" fmla="*/ 925941 w 1389491"/>
              <a:gd name="connsiteY0" fmla="*/ 463550 h 1388332"/>
              <a:gd name="connsiteX1" fmla="*/ 1389491 w 1389491"/>
              <a:gd name="connsiteY1" fmla="*/ 463550 h 1388332"/>
              <a:gd name="connsiteX2" fmla="*/ 1389491 w 1389491"/>
              <a:gd name="connsiteY2" fmla="*/ 925941 h 1388332"/>
              <a:gd name="connsiteX3" fmla="*/ 925941 w 1389491"/>
              <a:gd name="connsiteY3" fmla="*/ 925941 h 1388332"/>
              <a:gd name="connsiteX4" fmla="*/ 925941 w 1389491"/>
              <a:gd name="connsiteY4" fmla="*/ 1388332 h 1388332"/>
              <a:gd name="connsiteX5" fmla="*/ 462391 w 1389491"/>
              <a:gd name="connsiteY5" fmla="*/ 1388332 h 1388332"/>
              <a:gd name="connsiteX6" fmla="*/ 462391 w 1389491"/>
              <a:gd name="connsiteY6" fmla="*/ 925941 h 1388332"/>
              <a:gd name="connsiteX7" fmla="*/ 0 w 1389491"/>
              <a:gd name="connsiteY7" fmla="*/ 925941 h 1388332"/>
              <a:gd name="connsiteX8" fmla="*/ 0 w 1389491"/>
              <a:gd name="connsiteY8" fmla="*/ 463550 h 1388332"/>
              <a:gd name="connsiteX9" fmla="*/ 462391 w 1389491"/>
              <a:gd name="connsiteY9" fmla="*/ 463550 h 1388332"/>
              <a:gd name="connsiteX10" fmla="*/ 462391 w 1389491"/>
              <a:gd name="connsiteY10" fmla="*/ 0 h 1388332"/>
              <a:gd name="connsiteX11" fmla="*/ 925941 w 1389491"/>
              <a:gd name="connsiteY11" fmla="*/ 0 h 138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9491" h="1388332">
                <a:moveTo>
                  <a:pt x="925941" y="463550"/>
                </a:moveTo>
                <a:lnTo>
                  <a:pt x="1389491" y="463550"/>
                </a:lnTo>
                <a:lnTo>
                  <a:pt x="1389491" y="925941"/>
                </a:lnTo>
                <a:lnTo>
                  <a:pt x="925941" y="925941"/>
                </a:lnTo>
                <a:lnTo>
                  <a:pt x="925941" y="1388332"/>
                </a:lnTo>
                <a:lnTo>
                  <a:pt x="462391" y="1388332"/>
                </a:lnTo>
                <a:lnTo>
                  <a:pt x="462391" y="925941"/>
                </a:lnTo>
                <a:lnTo>
                  <a:pt x="0" y="925941"/>
                </a:lnTo>
                <a:lnTo>
                  <a:pt x="0" y="463550"/>
                </a:lnTo>
                <a:lnTo>
                  <a:pt x="462391" y="463550"/>
                </a:lnTo>
                <a:lnTo>
                  <a:pt x="462391" y="0"/>
                </a:lnTo>
                <a:lnTo>
                  <a:pt x="925941" y="0"/>
                </a:lnTo>
                <a:close/>
              </a:path>
            </a:pathLst>
          </a:custGeom>
          <a:solidFill>
            <a:srgbClr val="68F0FF">
              <a:alpha val="23000"/>
            </a:srgbClr>
          </a:solidFill>
          <a:ln w="115888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1DAD7BFA-7585-421C-BF35-1566B417EDEA}"/>
              </a:ext>
            </a:extLst>
          </p:cNvPr>
          <p:cNvGrpSpPr/>
          <p:nvPr/>
        </p:nvGrpSpPr>
        <p:grpSpPr>
          <a:xfrm>
            <a:off x="3465666" y="5172448"/>
            <a:ext cx="802124" cy="734273"/>
            <a:chOff x="9068497" y="3604962"/>
            <a:chExt cx="1662701" cy="1522058"/>
          </a:xfrm>
          <a:solidFill>
            <a:srgbClr val="9399E1">
              <a:alpha val="25000"/>
            </a:srgbClr>
          </a:solidFill>
        </p:grpSpPr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A126A14-C294-4BA1-8429-E9E784BCF189}"/>
                </a:ext>
              </a:extLst>
            </p:cNvPr>
            <p:cNvSpPr/>
            <p:nvPr/>
          </p:nvSpPr>
          <p:spPr>
            <a:xfrm>
              <a:off x="9068497" y="3604962"/>
              <a:ext cx="1662701" cy="953935"/>
            </a:xfrm>
            <a:custGeom>
              <a:avLst/>
              <a:gdLst>
                <a:gd name="connsiteX0" fmla="*/ 1149445 w 1662701"/>
                <a:gd name="connsiteY0" fmla="*/ 690014 h 953935"/>
                <a:gd name="connsiteX1" fmla="*/ 1124442 w 1662701"/>
                <a:gd name="connsiteY1" fmla="*/ 702516 h 953935"/>
                <a:gd name="connsiteX2" fmla="*/ 1049433 w 1662701"/>
                <a:gd name="connsiteY2" fmla="*/ 810862 h 953935"/>
                <a:gd name="connsiteX3" fmla="*/ 1023041 w 1662701"/>
                <a:gd name="connsiteY3" fmla="*/ 712239 h 953935"/>
                <a:gd name="connsiteX4" fmla="*/ 929974 w 1662701"/>
                <a:gd name="connsiteY4" fmla="*/ 363586 h 953935"/>
                <a:gd name="connsiteX5" fmla="*/ 900804 w 1662701"/>
                <a:gd name="connsiteY5" fmla="*/ 341361 h 953935"/>
                <a:gd name="connsiteX6" fmla="*/ 871633 w 1662701"/>
                <a:gd name="connsiteY6" fmla="*/ 363586 h 953935"/>
                <a:gd name="connsiteX7" fmla="*/ 714670 w 1662701"/>
                <a:gd name="connsiteY7" fmla="*/ 953935 h 953935"/>
                <a:gd name="connsiteX8" fmla="*/ 649384 w 1662701"/>
                <a:gd name="connsiteY8" fmla="*/ 712239 h 953935"/>
                <a:gd name="connsiteX9" fmla="*/ 607713 w 1662701"/>
                <a:gd name="connsiteY9" fmla="*/ 552498 h 953935"/>
                <a:gd name="connsiteX10" fmla="*/ 584099 w 1662701"/>
                <a:gd name="connsiteY10" fmla="*/ 531662 h 953935"/>
                <a:gd name="connsiteX11" fmla="*/ 553539 w 1662701"/>
                <a:gd name="connsiteY11" fmla="*/ 544163 h 953935"/>
                <a:gd name="connsiteX12" fmla="*/ 450749 w 1662701"/>
                <a:gd name="connsiteY12" fmla="*/ 690014 h 953935"/>
                <a:gd name="connsiteX13" fmla="*/ 43755 w 1662701"/>
                <a:gd name="connsiteY13" fmla="*/ 690014 h 953935"/>
                <a:gd name="connsiteX14" fmla="*/ 142378 w 1662701"/>
                <a:gd name="connsiteY14" fmla="*/ 142726 h 953935"/>
                <a:gd name="connsiteX15" fmla="*/ 831351 w 1662701"/>
                <a:gd name="connsiteY15" fmla="*/ 142726 h 953935"/>
                <a:gd name="connsiteX16" fmla="*/ 1520323 w 1662701"/>
                <a:gd name="connsiteY16" fmla="*/ 142726 h 953935"/>
                <a:gd name="connsiteX17" fmla="*/ 1618946 w 1662701"/>
                <a:gd name="connsiteY17" fmla="*/ 690014 h 953935"/>
                <a:gd name="connsiteX18" fmla="*/ 1149445 w 1662701"/>
                <a:gd name="connsiteY18" fmla="*/ 690014 h 953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62701" h="953935">
                  <a:moveTo>
                    <a:pt x="1149445" y="690014"/>
                  </a:moveTo>
                  <a:cubicBezTo>
                    <a:pt x="1139722" y="690014"/>
                    <a:pt x="1129998" y="695570"/>
                    <a:pt x="1124442" y="702516"/>
                  </a:cubicBezTo>
                  <a:lnTo>
                    <a:pt x="1049433" y="810862"/>
                  </a:lnTo>
                  <a:lnTo>
                    <a:pt x="1023041" y="712239"/>
                  </a:lnTo>
                  <a:lnTo>
                    <a:pt x="929974" y="363586"/>
                  </a:lnTo>
                  <a:cubicBezTo>
                    <a:pt x="925807" y="349695"/>
                    <a:pt x="914694" y="341361"/>
                    <a:pt x="900804" y="341361"/>
                  </a:cubicBezTo>
                  <a:cubicBezTo>
                    <a:pt x="886913" y="341361"/>
                    <a:pt x="875801" y="351084"/>
                    <a:pt x="871633" y="363586"/>
                  </a:cubicBezTo>
                  <a:lnTo>
                    <a:pt x="714670" y="953935"/>
                  </a:lnTo>
                  <a:lnTo>
                    <a:pt x="649384" y="712239"/>
                  </a:lnTo>
                  <a:lnTo>
                    <a:pt x="607713" y="552498"/>
                  </a:lnTo>
                  <a:cubicBezTo>
                    <a:pt x="603545" y="541385"/>
                    <a:pt x="595211" y="534440"/>
                    <a:pt x="584099" y="531662"/>
                  </a:cubicBezTo>
                  <a:cubicBezTo>
                    <a:pt x="572986" y="530273"/>
                    <a:pt x="560485" y="534440"/>
                    <a:pt x="553539" y="544163"/>
                  </a:cubicBezTo>
                  <a:lnTo>
                    <a:pt x="450749" y="690014"/>
                  </a:lnTo>
                  <a:lnTo>
                    <a:pt x="43755" y="690014"/>
                  </a:lnTo>
                  <a:cubicBezTo>
                    <a:pt x="-38199" y="510826"/>
                    <a:pt x="-4862" y="291355"/>
                    <a:pt x="142378" y="142726"/>
                  </a:cubicBezTo>
                  <a:cubicBezTo>
                    <a:pt x="332679" y="-47575"/>
                    <a:pt x="641050" y="-47575"/>
                    <a:pt x="831351" y="142726"/>
                  </a:cubicBezTo>
                  <a:cubicBezTo>
                    <a:pt x="1021652" y="-47575"/>
                    <a:pt x="1330022" y="-47575"/>
                    <a:pt x="1520323" y="142726"/>
                  </a:cubicBezTo>
                  <a:cubicBezTo>
                    <a:pt x="1667563" y="291355"/>
                    <a:pt x="1700901" y="510826"/>
                    <a:pt x="1618946" y="690014"/>
                  </a:cubicBezTo>
                  <a:lnTo>
                    <a:pt x="1149445" y="690014"/>
                  </a:lnTo>
                  <a:close/>
                </a:path>
              </a:pathLst>
            </a:custGeom>
            <a:grpFill/>
            <a:ln w="138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4D6D77C6-ADB8-4A5C-B7C0-8F57E716BE13}"/>
                </a:ext>
              </a:extLst>
            </p:cNvPr>
            <p:cNvSpPr/>
            <p:nvPr/>
          </p:nvSpPr>
          <p:spPr>
            <a:xfrm>
              <a:off x="9144201" y="4090784"/>
              <a:ext cx="1511294" cy="1036236"/>
            </a:xfrm>
            <a:custGeom>
              <a:avLst/>
              <a:gdLst>
                <a:gd name="connsiteX0" fmla="*/ 390325 w 1511294"/>
                <a:gd name="connsiteY0" fmla="*/ 263921 h 1036236"/>
                <a:gd name="connsiteX1" fmla="*/ 413939 w 1511294"/>
                <a:gd name="connsiteY1" fmla="*/ 251419 h 1036236"/>
                <a:gd name="connsiteX2" fmla="*/ 488948 w 1511294"/>
                <a:gd name="connsiteY2" fmla="*/ 144462 h 1036236"/>
                <a:gd name="connsiteX3" fmla="*/ 515340 w 1511294"/>
                <a:gd name="connsiteY3" fmla="*/ 241696 h 1036236"/>
                <a:gd name="connsiteX4" fmla="*/ 608407 w 1511294"/>
                <a:gd name="connsiteY4" fmla="*/ 591738 h 1036236"/>
                <a:gd name="connsiteX5" fmla="*/ 638966 w 1511294"/>
                <a:gd name="connsiteY5" fmla="*/ 612574 h 1036236"/>
                <a:gd name="connsiteX6" fmla="*/ 668137 w 1511294"/>
                <a:gd name="connsiteY6" fmla="*/ 590349 h 1036236"/>
                <a:gd name="connsiteX7" fmla="*/ 826489 w 1511294"/>
                <a:gd name="connsiteY7" fmla="*/ 0 h 1036236"/>
                <a:gd name="connsiteX8" fmla="*/ 890386 w 1511294"/>
                <a:gd name="connsiteY8" fmla="*/ 241696 h 1036236"/>
                <a:gd name="connsiteX9" fmla="*/ 933447 w 1511294"/>
                <a:gd name="connsiteY9" fmla="*/ 401438 h 1036236"/>
                <a:gd name="connsiteX10" fmla="*/ 957061 w 1511294"/>
                <a:gd name="connsiteY10" fmla="*/ 422273 h 1036236"/>
                <a:gd name="connsiteX11" fmla="*/ 986231 w 1511294"/>
                <a:gd name="connsiteY11" fmla="*/ 409772 h 1036236"/>
                <a:gd name="connsiteX12" fmla="*/ 1089021 w 1511294"/>
                <a:gd name="connsiteY12" fmla="*/ 263921 h 1036236"/>
                <a:gd name="connsiteX13" fmla="*/ 1511295 w 1511294"/>
                <a:gd name="connsiteY13" fmla="*/ 263921 h 1036236"/>
                <a:gd name="connsiteX14" fmla="*/ 1444620 w 1511294"/>
                <a:gd name="connsiteY14" fmla="*/ 347264 h 1036236"/>
                <a:gd name="connsiteX15" fmla="*/ 755647 w 1511294"/>
                <a:gd name="connsiteY15" fmla="*/ 1036237 h 1036236"/>
                <a:gd name="connsiteX16" fmla="*/ 66675 w 1511294"/>
                <a:gd name="connsiteY16" fmla="*/ 347264 h 1036236"/>
                <a:gd name="connsiteX17" fmla="*/ 0 w 1511294"/>
                <a:gd name="connsiteY17" fmla="*/ 263921 h 1036236"/>
                <a:gd name="connsiteX18" fmla="*/ 390325 w 1511294"/>
                <a:gd name="connsiteY18" fmla="*/ 263921 h 10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1294" h="1036236">
                  <a:moveTo>
                    <a:pt x="390325" y="263921"/>
                  </a:moveTo>
                  <a:cubicBezTo>
                    <a:pt x="400049" y="263921"/>
                    <a:pt x="408383" y="259754"/>
                    <a:pt x="413939" y="251419"/>
                  </a:cubicBezTo>
                  <a:lnTo>
                    <a:pt x="488948" y="144462"/>
                  </a:lnTo>
                  <a:lnTo>
                    <a:pt x="515340" y="241696"/>
                  </a:lnTo>
                  <a:lnTo>
                    <a:pt x="608407" y="591738"/>
                  </a:lnTo>
                  <a:cubicBezTo>
                    <a:pt x="613963" y="604240"/>
                    <a:pt x="625076" y="612574"/>
                    <a:pt x="638966" y="612574"/>
                  </a:cubicBezTo>
                  <a:cubicBezTo>
                    <a:pt x="652857" y="612574"/>
                    <a:pt x="663970" y="604240"/>
                    <a:pt x="668137" y="590349"/>
                  </a:cubicBezTo>
                  <a:lnTo>
                    <a:pt x="826489" y="0"/>
                  </a:lnTo>
                  <a:lnTo>
                    <a:pt x="890386" y="241696"/>
                  </a:lnTo>
                  <a:lnTo>
                    <a:pt x="933447" y="401438"/>
                  </a:lnTo>
                  <a:cubicBezTo>
                    <a:pt x="936225" y="412550"/>
                    <a:pt x="945948" y="419495"/>
                    <a:pt x="957061" y="422273"/>
                  </a:cubicBezTo>
                  <a:cubicBezTo>
                    <a:pt x="968173" y="423662"/>
                    <a:pt x="979286" y="419495"/>
                    <a:pt x="986231" y="409772"/>
                  </a:cubicBezTo>
                  <a:lnTo>
                    <a:pt x="1089021" y="263921"/>
                  </a:lnTo>
                  <a:lnTo>
                    <a:pt x="1511295" y="263921"/>
                  </a:lnTo>
                  <a:cubicBezTo>
                    <a:pt x="1491848" y="293091"/>
                    <a:pt x="1469623" y="322261"/>
                    <a:pt x="1444620" y="347264"/>
                  </a:cubicBezTo>
                  <a:lnTo>
                    <a:pt x="755647" y="1036237"/>
                  </a:lnTo>
                  <a:lnTo>
                    <a:pt x="66675" y="347264"/>
                  </a:lnTo>
                  <a:cubicBezTo>
                    <a:pt x="40283" y="322261"/>
                    <a:pt x="18058" y="293091"/>
                    <a:pt x="0" y="263921"/>
                  </a:cubicBezTo>
                  <a:lnTo>
                    <a:pt x="390325" y="263921"/>
                  </a:lnTo>
                  <a:close/>
                </a:path>
              </a:pathLst>
            </a:custGeom>
            <a:grpFill/>
            <a:ln w="1381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7" name="그래픽 42">
            <a:extLst>
              <a:ext uri="{FF2B5EF4-FFF2-40B4-BE49-F238E27FC236}">
                <a16:creationId xmlns:a16="http://schemas.microsoft.com/office/drawing/2014/main" id="{644DF9A5-B274-44B5-8BFA-B067E809B707}"/>
              </a:ext>
            </a:extLst>
          </p:cNvPr>
          <p:cNvSpPr/>
          <p:nvPr/>
        </p:nvSpPr>
        <p:spPr>
          <a:xfrm>
            <a:off x="1323153" y="5269675"/>
            <a:ext cx="614979" cy="567280"/>
          </a:xfrm>
          <a:custGeom>
            <a:avLst/>
            <a:gdLst>
              <a:gd name="connsiteX0" fmla="*/ 73724 w 114204"/>
              <a:gd name="connsiteY0" fmla="*/ 11621 h 105346"/>
              <a:gd name="connsiteX1" fmla="*/ 64294 w 114204"/>
              <a:gd name="connsiteY1" fmla="*/ 23051 h 105346"/>
              <a:gd name="connsiteX2" fmla="*/ 64294 w 114204"/>
              <a:gd name="connsiteY2" fmla="*/ 46958 h 105346"/>
              <a:gd name="connsiteX3" fmla="*/ 76867 w 114204"/>
              <a:gd name="connsiteY3" fmla="*/ 61532 h 105346"/>
              <a:gd name="connsiteX4" fmla="*/ 75533 w 114204"/>
              <a:gd name="connsiteY4" fmla="*/ 67532 h 105346"/>
              <a:gd name="connsiteX5" fmla="*/ 98489 w 114204"/>
              <a:gd name="connsiteY5" fmla="*/ 80772 h 105346"/>
              <a:gd name="connsiteX6" fmla="*/ 105347 w 114204"/>
              <a:gd name="connsiteY6" fmla="*/ 77534 h 105346"/>
              <a:gd name="connsiteX7" fmla="*/ 114205 w 114204"/>
              <a:gd name="connsiteY7" fmla="*/ 86392 h 105346"/>
              <a:gd name="connsiteX8" fmla="*/ 105347 w 114204"/>
              <a:gd name="connsiteY8" fmla="*/ 95250 h 105346"/>
              <a:gd name="connsiteX9" fmla="*/ 96488 w 114204"/>
              <a:gd name="connsiteY9" fmla="*/ 86392 h 105346"/>
              <a:gd name="connsiteX10" fmla="*/ 97060 w 114204"/>
              <a:gd name="connsiteY10" fmla="*/ 83249 h 105346"/>
              <a:gd name="connsiteX11" fmla="*/ 74105 w 114204"/>
              <a:gd name="connsiteY11" fmla="*/ 70104 h 105346"/>
              <a:gd name="connsiteX12" fmla="*/ 62103 w 114204"/>
              <a:gd name="connsiteY12" fmla="*/ 76200 h 105346"/>
              <a:gd name="connsiteX13" fmla="*/ 51054 w 114204"/>
              <a:gd name="connsiteY13" fmla="*/ 71152 h 105346"/>
              <a:gd name="connsiteX14" fmla="*/ 36576 w 114204"/>
              <a:gd name="connsiteY14" fmla="*/ 79534 h 105346"/>
              <a:gd name="connsiteX15" fmla="*/ 37814 w 114204"/>
              <a:gd name="connsiteY15" fmla="*/ 86392 h 105346"/>
              <a:gd name="connsiteX16" fmla="*/ 18860 w 114204"/>
              <a:gd name="connsiteY16" fmla="*/ 105347 h 105346"/>
              <a:gd name="connsiteX17" fmla="*/ 0 w 114204"/>
              <a:gd name="connsiteY17" fmla="*/ 86392 h 105346"/>
              <a:gd name="connsiteX18" fmla="*/ 18955 w 114204"/>
              <a:gd name="connsiteY18" fmla="*/ 67437 h 105346"/>
              <a:gd name="connsiteX19" fmla="*/ 33719 w 114204"/>
              <a:gd name="connsiteY19" fmla="*/ 74486 h 105346"/>
              <a:gd name="connsiteX20" fmla="*/ 48197 w 114204"/>
              <a:gd name="connsiteY20" fmla="*/ 66199 h 105346"/>
              <a:gd name="connsiteX21" fmla="*/ 47435 w 114204"/>
              <a:gd name="connsiteY21" fmla="*/ 61532 h 105346"/>
              <a:gd name="connsiteX22" fmla="*/ 60008 w 114204"/>
              <a:gd name="connsiteY22" fmla="*/ 46958 h 105346"/>
              <a:gd name="connsiteX23" fmla="*/ 60008 w 114204"/>
              <a:gd name="connsiteY23" fmla="*/ 23051 h 105346"/>
              <a:gd name="connsiteX24" fmla="*/ 50483 w 114204"/>
              <a:gd name="connsiteY24" fmla="*/ 11621 h 105346"/>
              <a:gd name="connsiteX25" fmla="*/ 62103 w 114204"/>
              <a:gd name="connsiteY25" fmla="*/ 0 h 105346"/>
              <a:gd name="connsiteX26" fmla="*/ 73724 w 114204"/>
              <a:gd name="connsiteY26" fmla="*/ 11621 h 10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4204" h="105346">
                <a:moveTo>
                  <a:pt x="73724" y="11621"/>
                </a:moveTo>
                <a:cubicBezTo>
                  <a:pt x="73724" y="17240"/>
                  <a:pt x="69628" y="22003"/>
                  <a:pt x="64294" y="23051"/>
                </a:cubicBezTo>
                <a:lnTo>
                  <a:pt x="64294" y="46958"/>
                </a:lnTo>
                <a:cubicBezTo>
                  <a:pt x="71342" y="48006"/>
                  <a:pt x="76867" y="54102"/>
                  <a:pt x="76867" y="61532"/>
                </a:cubicBezTo>
                <a:cubicBezTo>
                  <a:pt x="76867" y="63722"/>
                  <a:pt x="76391" y="65723"/>
                  <a:pt x="75533" y="67532"/>
                </a:cubicBezTo>
                <a:lnTo>
                  <a:pt x="98489" y="80772"/>
                </a:lnTo>
                <a:cubicBezTo>
                  <a:pt x="100108" y="78772"/>
                  <a:pt x="102584" y="77534"/>
                  <a:pt x="105347" y="77534"/>
                </a:cubicBezTo>
                <a:cubicBezTo>
                  <a:pt x="110204" y="77534"/>
                  <a:pt x="114205" y="81534"/>
                  <a:pt x="114205" y="86392"/>
                </a:cubicBezTo>
                <a:cubicBezTo>
                  <a:pt x="114205" y="91250"/>
                  <a:pt x="110300" y="95250"/>
                  <a:pt x="105347" y="95250"/>
                </a:cubicBezTo>
                <a:cubicBezTo>
                  <a:pt x="100394" y="95250"/>
                  <a:pt x="96488" y="91250"/>
                  <a:pt x="96488" y="86392"/>
                </a:cubicBezTo>
                <a:cubicBezTo>
                  <a:pt x="96488" y="85344"/>
                  <a:pt x="96679" y="84296"/>
                  <a:pt x="97060" y="83249"/>
                </a:cubicBezTo>
                <a:lnTo>
                  <a:pt x="74105" y="70104"/>
                </a:lnTo>
                <a:cubicBezTo>
                  <a:pt x="71342" y="73819"/>
                  <a:pt x="67056" y="76200"/>
                  <a:pt x="62103" y="76200"/>
                </a:cubicBezTo>
                <a:cubicBezTo>
                  <a:pt x="57722" y="76200"/>
                  <a:pt x="53721" y="74295"/>
                  <a:pt x="51054" y="71152"/>
                </a:cubicBezTo>
                <a:lnTo>
                  <a:pt x="36576" y="79534"/>
                </a:lnTo>
                <a:cubicBezTo>
                  <a:pt x="37433" y="81629"/>
                  <a:pt x="37814" y="84011"/>
                  <a:pt x="37814" y="86392"/>
                </a:cubicBezTo>
                <a:cubicBezTo>
                  <a:pt x="37814" y="96869"/>
                  <a:pt x="29337" y="105347"/>
                  <a:pt x="18860" y="105347"/>
                </a:cubicBezTo>
                <a:cubicBezTo>
                  <a:pt x="8477" y="105347"/>
                  <a:pt x="0" y="96869"/>
                  <a:pt x="0" y="86392"/>
                </a:cubicBezTo>
                <a:cubicBezTo>
                  <a:pt x="0" y="75914"/>
                  <a:pt x="8477" y="67437"/>
                  <a:pt x="18955" y="67437"/>
                </a:cubicBezTo>
                <a:cubicBezTo>
                  <a:pt x="24955" y="67437"/>
                  <a:pt x="30290" y="70199"/>
                  <a:pt x="33719" y="74486"/>
                </a:cubicBezTo>
                <a:lnTo>
                  <a:pt x="48197" y="66199"/>
                </a:lnTo>
                <a:cubicBezTo>
                  <a:pt x="47720" y="64770"/>
                  <a:pt x="47435" y="63151"/>
                  <a:pt x="47435" y="61532"/>
                </a:cubicBezTo>
                <a:cubicBezTo>
                  <a:pt x="47435" y="54102"/>
                  <a:pt x="52864" y="48006"/>
                  <a:pt x="60008" y="46958"/>
                </a:cubicBezTo>
                <a:lnTo>
                  <a:pt x="60008" y="23051"/>
                </a:lnTo>
                <a:cubicBezTo>
                  <a:pt x="54578" y="22003"/>
                  <a:pt x="50483" y="17336"/>
                  <a:pt x="50483" y="11621"/>
                </a:cubicBezTo>
                <a:cubicBezTo>
                  <a:pt x="50483" y="5239"/>
                  <a:pt x="55721" y="0"/>
                  <a:pt x="62103" y="0"/>
                </a:cubicBezTo>
                <a:cubicBezTo>
                  <a:pt x="68485" y="0"/>
                  <a:pt x="73724" y="5239"/>
                  <a:pt x="73724" y="11621"/>
                </a:cubicBezTo>
                <a:close/>
              </a:path>
            </a:pathLst>
          </a:custGeom>
          <a:solidFill>
            <a:srgbClr val="F75BA2">
              <a:alpha val="23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5AD92A1-DDE3-5A25-8150-7C2DACAC874B}"/>
              </a:ext>
            </a:extLst>
          </p:cNvPr>
          <p:cNvSpPr/>
          <p:nvPr/>
        </p:nvSpPr>
        <p:spPr>
          <a:xfrm>
            <a:off x="2778023" y="2427088"/>
            <a:ext cx="2177410" cy="984885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16 </a:t>
            </a:r>
            <a:r>
              <a:rPr lang="pl-PL" altLang="ko-KR" sz="32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families</a:t>
            </a:r>
            <a:endParaRPr lang="pl-PL" altLang="ko-KR" sz="3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2" charset="0"/>
              <a:ea typeface="나눔스퀘어라운드 ExtraBold" panose="020B0600000101010101" pitchFamily="50" charset="-127"/>
              <a:cs typeface="Calibri" panose="020F0502020204030204" pitchFamily="34" charset="0"/>
            </a:endParaRPr>
          </a:p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27%</a:t>
            </a:r>
            <a:endParaRPr lang="ko-KR" alt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2" charset="0"/>
              <a:ea typeface="나눔스퀘어라운드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3B71A534-AC84-470A-1FB3-7376C057AD3D}"/>
              </a:ext>
            </a:extLst>
          </p:cNvPr>
          <p:cNvSpPr/>
          <p:nvPr/>
        </p:nvSpPr>
        <p:spPr>
          <a:xfrm>
            <a:off x="4972647" y="2658022"/>
            <a:ext cx="2177410" cy="984885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16 </a:t>
            </a:r>
            <a:r>
              <a:rPr lang="pl-PL" altLang="ko-KR" sz="32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families</a:t>
            </a:r>
            <a:endParaRPr lang="pl-PL" altLang="ko-KR" sz="3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2" charset="0"/>
              <a:ea typeface="나눔스퀘어라운드 ExtraBold" panose="020B0600000101010101" pitchFamily="50" charset="-127"/>
              <a:cs typeface="Calibri" panose="020F0502020204030204" pitchFamily="34" charset="0"/>
            </a:endParaRPr>
          </a:p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27%</a:t>
            </a: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D1453C0F-43DE-93ED-82F1-1A817F6D41E2}"/>
              </a:ext>
            </a:extLst>
          </p:cNvPr>
          <p:cNvSpPr/>
          <p:nvPr/>
        </p:nvSpPr>
        <p:spPr>
          <a:xfrm>
            <a:off x="7161913" y="2878296"/>
            <a:ext cx="2177410" cy="984885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15 </a:t>
            </a:r>
            <a:r>
              <a:rPr lang="pl-PL" altLang="ko-KR" sz="32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families</a:t>
            </a:r>
            <a:endParaRPr lang="pl-PL" altLang="ko-KR" sz="3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Barlow" panose="00000500000000000000" pitchFamily="2" charset="0"/>
              <a:ea typeface="나눔스퀘어라운드 ExtraBold" panose="020B0600000101010101" pitchFamily="50" charset="-127"/>
              <a:cs typeface="Calibri" panose="020F0502020204030204" pitchFamily="34" charset="0"/>
            </a:endParaRPr>
          </a:p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25%</a:t>
            </a:r>
            <a:endParaRPr lang="ko-KR" alt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Barlow" panose="00000500000000000000" pitchFamily="2" charset="0"/>
              <a:ea typeface="나눔스퀘어라운드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Google Shape;478;p34">
            <a:extLst>
              <a:ext uri="{FF2B5EF4-FFF2-40B4-BE49-F238E27FC236}">
                <a16:creationId xmlns:a16="http://schemas.microsoft.com/office/drawing/2014/main" id="{9067D624-0FEF-0678-9051-054B6F63D08E}"/>
              </a:ext>
            </a:extLst>
          </p:cNvPr>
          <p:cNvSpPr txBox="1">
            <a:spLocks/>
          </p:cNvSpPr>
          <p:nvPr/>
        </p:nvSpPr>
        <p:spPr>
          <a:xfrm>
            <a:off x="5024392" y="2221070"/>
            <a:ext cx="2143215" cy="246221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Positive</a:t>
            </a:r>
            <a:r>
              <a:rPr lang="pl-PL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familial</a:t>
            </a:r>
            <a:r>
              <a:rPr lang="pl-PL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history</a:t>
            </a:r>
            <a:endParaRPr lang="en-US" sz="11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3" name="Google Shape;478;p34">
            <a:extLst>
              <a:ext uri="{FF2B5EF4-FFF2-40B4-BE49-F238E27FC236}">
                <a16:creationId xmlns:a16="http://schemas.microsoft.com/office/drawing/2014/main" id="{E0F42D43-2EC0-053A-4072-F33BA6AE3E7F}"/>
              </a:ext>
            </a:extLst>
          </p:cNvPr>
          <p:cNvSpPr txBox="1">
            <a:spLocks/>
          </p:cNvSpPr>
          <p:nvPr/>
        </p:nvSpPr>
        <p:spPr>
          <a:xfrm>
            <a:off x="3304861" y="2046116"/>
            <a:ext cx="1285608" cy="246221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Comorbidities</a:t>
            </a:r>
            <a:endParaRPr lang="en-US" sz="11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4" name="Google Shape;478;p34">
            <a:extLst>
              <a:ext uri="{FF2B5EF4-FFF2-40B4-BE49-F238E27FC236}">
                <a16:creationId xmlns:a16="http://schemas.microsoft.com/office/drawing/2014/main" id="{9A691DF1-06E4-15CC-9348-7F7E2F2CCB71}"/>
              </a:ext>
            </a:extLst>
          </p:cNvPr>
          <p:cNvSpPr txBox="1">
            <a:spLocks/>
          </p:cNvSpPr>
          <p:nvPr/>
        </p:nvSpPr>
        <p:spPr>
          <a:xfrm>
            <a:off x="7322828" y="2383978"/>
            <a:ext cx="1970091" cy="246221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Multiple</a:t>
            </a:r>
            <a:r>
              <a:rPr lang="pl-PL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malignancies</a:t>
            </a:r>
            <a:endParaRPr lang="en-US" sz="11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6" name="Google Shape;478;p34">
            <a:extLst>
              <a:ext uri="{FF2B5EF4-FFF2-40B4-BE49-F238E27FC236}">
                <a16:creationId xmlns:a16="http://schemas.microsoft.com/office/drawing/2014/main" id="{5CFE1171-ADA7-FB77-8881-F412800A1D15}"/>
              </a:ext>
            </a:extLst>
          </p:cNvPr>
          <p:cNvSpPr txBox="1">
            <a:spLocks/>
          </p:cNvSpPr>
          <p:nvPr/>
        </p:nvSpPr>
        <p:spPr>
          <a:xfrm>
            <a:off x="916068" y="1846392"/>
            <a:ext cx="1644682" cy="246221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Specific</a:t>
            </a:r>
            <a:r>
              <a:rPr lang="pl-PL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 </a:t>
            </a:r>
            <a:r>
              <a:rPr lang="pl-PL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subtypes</a:t>
            </a:r>
            <a:endParaRPr lang="en-US" sz="11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23777D6-76CF-F5A7-8BA6-84A77BC8F77F}"/>
              </a:ext>
            </a:extLst>
          </p:cNvPr>
          <p:cNvCxnSpPr>
            <a:cxnSpLocks/>
          </p:cNvCxnSpPr>
          <p:nvPr/>
        </p:nvCxnSpPr>
        <p:spPr>
          <a:xfrm>
            <a:off x="741703" y="3429000"/>
            <a:ext cx="0" cy="1743448"/>
          </a:xfrm>
          <a:prstGeom prst="line">
            <a:avLst/>
          </a:prstGeom>
          <a:ln w="19050">
            <a:solidFill>
              <a:srgbClr val="FF5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1D06E177-C974-AD4E-E77E-FE9C89B701D5}"/>
              </a:ext>
            </a:extLst>
          </p:cNvPr>
          <p:cNvCxnSpPr>
            <a:cxnSpLocks/>
          </p:cNvCxnSpPr>
          <p:nvPr/>
        </p:nvCxnSpPr>
        <p:spPr>
          <a:xfrm>
            <a:off x="5123654" y="3769907"/>
            <a:ext cx="0" cy="1342481"/>
          </a:xfrm>
          <a:prstGeom prst="line">
            <a:avLst/>
          </a:prstGeom>
          <a:ln w="19050">
            <a:solidFill>
              <a:srgbClr val="63B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2DD8BDB5-AF30-7157-15FE-BC4F32448683}"/>
              </a:ext>
            </a:extLst>
          </p:cNvPr>
          <p:cNvCxnSpPr>
            <a:cxnSpLocks/>
          </p:cNvCxnSpPr>
          <p:nvPr/>
        </p:nvCxnSpPr>
        <p:spPr>
          <a:xfrm>
            <a:off x="7251746" y="3967301"/>
            <a:ext cx="0" cy="1314105"/>
          </a:xfrm>
          <a:prstGeom prst="line">
            <a:avLst/>
          </a:prstGeom>
          <a:ln w="19050">
            <a:solidFill>
              <a:srgbClr val="3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1">
            <a:extLst>
              <a:ext uri="{FF2B5EF4-FFF2-40B4-BE49-F238E27FC236}">
                <a16:creationId xmlns:a16="http://schemas.microsoft.com/office/drawing/2014/main" id="{A048A848-26B7-B6BF-1EE4-53514ADB1D8C}"/>
              </a:ext>
            </a:extLst>
          </p:cNvPr>
          <p:cNvSpPr/>
          <p:nvPr/>
        </p:nvSpPr>
        <p:spPr>
          <a:xfrm>
            <a:off x="5290486" y="3702541"/>
            <a:ext cx="1919829" cy="1292662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Parent/child </a:t>
            </a:r>
            <a:endParaRPr lang="pl-PL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lvl="1"/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(n=9)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Siblings</a:t>
            </a:r>
            <a:endParaRPr lang="pl-PL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	(n=5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Others</a:t>
            </a:r>
            <a:endParaRPr lang="pl-PL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	(n=3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3" name="직사각형 1">
            <a:extLst>
              <a:ext uri="{FF2B5EF4-FFF2-40B4-BE49-F238E27FC236}">
                <a16:creationId xmlns:a16="http://schemas.microsoft.com/office/drawing/2014/main" id="{111D7682-3C76-D65B-B998-043930B17940}"/>
              </a:ext>
            </a:extLst>
          </p:cNvPr>
          <p:cNvSpPr/>
          <p:nvPr/>
        </p:nvSpPr>
        <p:spPr>
          <a:xfrm>
            <a:off x="815297" y="3392814"/>
            <a:ext cx="1919829" cy="1723549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Mainly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T-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LBLs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and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DLBCLs</a:t>
            </a:r>
            <a:endParaRPr lang="pl-PL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Follicular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lymphoma</a:t>
            </a:r>
            <a:endParaRPr lang="pl-PL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Panniculitis-like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T-NHL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T-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cell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cutaneous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lymphoma</a:t>
            </a:r>
            <a:endParaRPr lang="pl-PL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HL &lt; 4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y.o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4" name="직사각형 1">
            <a:extLst>
              <a:ext uri="{FF2B5EF4-FFF2-40B4-BE49-F238E27FC236}">
                <a16:creationId xmlns:a16="http://schemas.microsoft.com/office/drawing/2014/main" id="{1877A567-BB1C-9B67-8EBF-3FC0E81A7F14}"/>
              </a:ext>
            </a:extLst>
          </p:cNvPr>
          <p:cNvSpPr/>
          <p:nvPr/>
        </p:nvSpPr>
        <p:spPr>
          <a:xfrm>
            <a:off x="7389918" y="3943494"/>
            <a:ext cx="1919829" cy="1292662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Hematopetic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(n=6)</a:t>
            </a:r>
            <a:endParaRPr lang="en-GB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Brain </a:t>
            </a:r>
            <a:r>
              <a:rPr lang="en-GB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tumor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(n=4)</a:t>
            </a:r>
            <a:endParaRPr lang="en-GB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Teratoma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Ewing sarcoma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Thyroid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cancer</a:t>
            </a:r>
            <a:endParaRPr lang="pl-PL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Others</a:t>
            </a:r>
            <a:endParaRPr lang="en-GB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Google Shape;478;p34">
            <a:extLst>
              <a:ext uri="{FF2B5EF4-FFF2-40B4-BE49-F238E27FC236}">
                <a16:creationId xmlns:a16="http://schemas.microsoft.com/office/drawing/2014/main" id="{CE639F56-E14F-D9FA-CFB9-5C55EE851605}"/>
              </a:ext>
            </a:extLst>
          </p:cNvPr>
          <p:cNvSpPr txBox="1">
            <a:spLocks/>
          </p:cNvSpPr>
          <p:nvPr/>
        </p:nvSpPr>
        <p:spPr>
          <a:xfrm>
            <a:off x="10061800" y="2572781"/>
            <a:ext cx="907301" cy="246221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Barlow" panose="00000500000000000000" pitchFamily="2" charset="0"/>
                <a:cs typeface="Calibri" panose="020F0502020204030204" pitchFamily="34" charset="0"/>
              </a:rPr>
              <a:t>Toxicities</a:t>
            </a:r>
            <a:endParaRPr lang="en-US" sz="11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Barlow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8DCB6B10-F923-65FF-2A53-48196FCEA393}"/>
              </a:ext>
            </a:extLst>
          </p:cNvPr>
          <p:cNvSpPr/>
          <p:nvPr/>
        </p:nvSpPr>
        <p:spPr>
          <a:xfrm>
            <a:off x="9351179" y="3083328"/>
            <a:ext cx="2177410" cy="984885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9 </a:t>
            </a:r>
            <a:r>
              <a:rPr lang="pl-PL" altLang="ko-KR" sz="32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families</a:t>
            </a:r>
            <a:endParaRPr lang="pl-PL" altLang="ko-KR" sz="3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Barlow" panose="00000500000000000000" pitchFamily="2" charset="0"/>
              <a:ea typeface="나눔스퀘어라운드 ExtraBold" panose="020B0600000101010101" pitchFamily="50" charset="-127"/>
              <a:cs typeface="Calibri" panose="020F0502020204030204" pitchFamily="34" charset="0"/>
            </a:endParaRPr>
          </a:p>
          <a:p>
            <a:pPr algn="ctr"/>
            <a:r>
              <a:rPr lang="pl-PL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Barlow" panose="00000500000000000000" pitchFamily="2" charset="0"/>
                <a:ea typeface="나눔스퀘어라운드 ExtraBold" panose="020B0600000101010101" pitchFamily="50" charset="-127"/>
                <a:cs typeface="Calibri" panose="020F0502020204030204" pitchFamily="34" charset="0"/>
              </a:rPr>
              <a:t>15%</a:t>
            </a:r>
            <a:endParaRPr lang="ko-KR" altLang="en-US" sz="3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Barlow" panose="00000500000000000000" pitchFamily="2" charset="0"/>
              <a:ea typeface="나눔스퀘어라운드 Bold" panose="020B0600000101010101" pitchFamily="50" charset="-127"/>
              <a:cs typeface="Calibri" panose="020F0502020204030204" pitchFamily="34" charset="0"/>
            </a:endParaRP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56B9E6BB-242B-08CF-7660-DD24433384A6}"/>
              </a:ext>
            </a:extLst>
          </p:cNvPr>
          <p:cNvCxnSpPr>
            <a:cxnSpLocks/>
          </p:cNvCxnSpPr>
          <p:nvPr/>
        </p:nvCxnSpPr>
        <p:spPr>
          <a:xfrm>
            <a:off x="2901957" y="3575770"/>
            <a:ext cx="0" cy="1479059"/>
          </a:xfrm>
          <a:prstGeom prst="line">
            <a:avLst/>
          </a:prstGeom>
          <a:ln w="19050">
            <a:solidFill>
              <a:srgbClr val="A78D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1">
            <a:extLst>
              <a:ext uri="{FF2B5EF4-FFF2-40B4-BE49-F238E27FC236}">
                <a16:creationId xmlns:a16="http://schemas.microsoft.com/office/drawing/2014/main" id="{CF78F155-E13A-BAEA-D8FF-E84DA0D8A154}"/>
              </a:ext>
            </a:extLst>
          </p:cNvPr>
          <p:cNvSpPr/>
          <p:nvPr/>
        </p:nvSpPr>
        <p:spPr>
          <a:xfrm>
            <a:off x="2987750" y="3546724"/>
            <a:ext cx="1919829" cy="1508105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Immunodeficiency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(n=8)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Polyposis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(n=3)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Hearing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</a:t>
            </a: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loss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(n=2)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Thrombocytopenia</a:t>
            </a:r>
            <a:r>
              <a:rPr lang="pl-PL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 (n=2)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ko-KR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ea typeface="+mj-ea"/>
                <a:cs typeface="Calibri" panose="020F0502020204030204" pitchFamily="34" charset="0"/>
              </a:rPr>
              <a:t>Others</a:t>
            </a:r>
            <a:endParaRPr lang="pl-PL" altLang="ko-KR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5" name="그룹 57">
            <a:extLst>
              <a:ext uri="{FF2B5EF4-FFF2-40B4-BE49-F238E27FC236}">
                <a16:creationId xmlns:a16="http://schemas.microsoft.com/office/drawing/2014/main" id="{AFE0CB4A-A651-0454-A8A7-D43BD2F93A51}"/>
              </a:ext>
            </a:extLst>
          </p:cNvPr>
          <p:cNvGrpSpPr/>
          <p:nvPr/>
        </p:nvGrpSpPr>
        <p:grpSpPr>
          <a:xfrm>
            <a:off x="10038003" y="5130902"/>
            <a:ext cx="821357" cy="674074"/>
            <a:chOff x="3448050" y="2943224"/>
            <a:chExt cx="1589347" cy="1304351"/>
          </a:xfrm>
          <a:solidFill>
            <a:srgbClr val="A1FB8E">
              <a:alpha val="23000"/>
            </a:srgbClr>
          </a:solidFill>
        </p:grpSpPr>
        <p:sp>
          <p:nvSpPr>
            <p:cNvPr id="36" name="자유형: 도형 58">
              <a:extLst>
                <a:ext uri="{FF2B5EF4-FFF2-40B4-BE49-F238E27FC236}">
                  <a16:creationId xmlns:a16="http://schemas.microsoft.com/office/drawing/2014/main" id="{7557D113-F9E2-35C6-1AA2-D121F8924FAD}"/>
                </a:ext>
              </a:extLst>
            </p:cNvPr>
            <p:cNvSpPr/>
            <p:nvPr/>
          </p:nvSpPr>
          <p:spPr>
            <a:xfrm>
              <a:off x="4010087" y="3498634"/>
              <a:ext cx="463946" cy="463946"/>
            </a:xfrm>
            <a:custGeom>
              <a:avLst/>
              <a:gdLst>
                <a:gd name="connsiteX0" fmla="*/ 155091 w 463946"/>
                <a:gd name="connsiteY0" fmla="*/ 155091 h 463946"/>
                <a:gd name="connsiteX1" fmla="*/ 155091 w 463946"/>
                <a:gd name="connsiteY1" fmla="*/ 0 h 463946"/>
                <a:gd name="connsiteX2" fmla="*/ 310181 w 463946"/>
                <a:gd name="connsiteY2" fmla="*/ 0 h 463946"/>
                <a:gd name="connsiteX3" fmla="*/ 310181 w 463946"/>
                <a:gd name="connsiteY3" fmla="*/ 155091 h 463946"/>
                <a:gd name="connsiteX4" fmla="*/ 463946 w 463946"/>
                <a:gd name="connsiteY4" fmla="*/ 155091 h 463946"/>
                <a:gd name="connsiteX5" fmla="*/ 463946 w 463946"/>
                <a:gd name="connsiteY5" fmla="*/ 308856 h 463946"/>
                <a:gd name="connsiteX6" fmla="*/ 310181 w 463946"/>
                <a:gd name="connsiteY6" fmla="*/ 308856 h 463946"/>
                <a:gd name="connsiteX7" fmla="*/ 310181 w 463946"/>
                <a:gd name="connsiteY7" fmla="*/ 463946 h 463946"/>
                <a:gd name="connsiteX8" fmla="*/ 155091 w 463946"/>
                <a:gd name="connsiteY8" fmla="*/ 463946 h 463946"/>
                <a:gd name="connsiteX9" fmla="*/ 155091 w 463946"/>
                <a:gd name="connsiteY9" fmla="*/ 308856 h 463946"/>
                <a:gd name="connsiteX10" fmla="*/ 0 w 463946"/>
                <a:gd name="connsiteY10" fmla="*/ 308856 h 463946"/>
                <a:gd name="connsiteX11" fmla="*/ 0 w 463946"/>
                <a:gd name="connsiteY11" fmla="*/ 155091 h 46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946" h="463946">
                  <a:moveTo>
                    <a:pt x="155091" y="155091"/>
                  </a:moveTo>
                  <a:lnTo>
                    <a:pt x="155091" y="0"/>
                  </a:lnTo>
                  <a:lnTo>
                    <a:pt x="310181" y="0"/>
                  </a:lnTo>
                  <a:lnTo>
                    <a:pt x="310181" y="155091"/>
                  </a:lnTo>
                  <a:lnTo>
                    <a:pt x="463946" y="155091"/>
                  </a:lnTo>
                  <a:lnTo>
                    <a:pt x="463946" y="308856"/>
                  </a:lnTo>
                  <a:lnTo>
                    <a:pt x="310181" y="308856"/>
                  </a:lnTo>
                  <a:lnTo>
                    <a:pt x="310181" y="463946"/>
                  </a:lnTo>
                  <a:lnTo>
                    <a:pt x="155091" y="463946"/>
                  </a:lnTo>
                  <a:lnTo>
                    <a:pt x="155091" y="308856"/>
                  </a:lnTo>
                  <a:lnTo>
                    <a:pt x="0" y="308856"/>
                  </a:lnTo>
                  <a:lnTo>
                    <a:pt x="0" y="155091"/>
                  </a:lnTo>
                  <a:close/>
                </a:path>
              </a:pathLst>
            </a:custGeom>
            <a:grpFill/>
            <a:ln w="131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59">
              <a:extLst>
                <a:ext uri="{FF2B5EF4-FFF2-40B4-BE49-F238E27FC236}">
                  <a16:creationId xmlns:a16="http://schemas.microsoft.com/office/drawing/2014/main" id="{24E809EF-A7D2-B99A-EE5E-8D4415550152}"/>
                </a:ext>
              </a:extLst>
            </p:cNvPr>
            <p:cNvSpPr/>
            <p:nvPr/>
          </p:nvSpPr>
          <p:spPr>
            <a:xfrm>
              <a:off x="3839090" y="3327636"/>
              <a:ext cx="805940" cy="805941"/>
            </a:xfrm>
            <a:custGeom>
              <a:avLst/>
              <a:gdLst>
                <a:gd name="connsiteX0" fmla="*/ 0 w 805940"/>
                <a:gd name="connsiteY0" fmla="*/ 402971 h 805941"/>
                <a:gd name="connsiteX1" fmla="*/ 402970 w 805940"/>
                <a:gd name="connsiteY1" fmla="*/ 805941 h 805941"/>
                <a:gd name="connsiteX2" fmla="*/ 805941 w 805940"/>
                <a:gd name="connsiteY2" fmla="*/ 402971 h 805941"/>
                <a:gd name="connsiteX3" fmla="*/ 402970 w 805940"/>
                <a:gd name="connsiteY3" fmla="*/ 0 h 805941"/>
                <a:gd name="connsiteX4" fmla="*/ 0 w 805940"/>
                <a:gd name="connsiteY4" fmla="*/ 402971 h 805941"/>
                <a:gd name="connsiteX5" fmla="*/ 45069 w 805940"/>
                <a:gd name="connsiteY5" fmla="*/ 402971 h 805941"/>
                <a:gd name="connsiteX6" fmla="*/ 402970 w 805940"/>
                <a:gd name="connsiteY6" fmla="*/ 45069 h 805941"/>
                <a:gd name="connsiteX7" fmla="*/ 762197 w 805940"/>
                <a:gd name="connsiteY7" fmla="*/ 402971 h 805941"/>
                <a:gd name="connsiteX8" fmla="*/ 402970 w 805940"/>
                <a:gd name="connsiteY8" fmla="*/ 760872 h 805941"/>
                <a:gd name="connsiteX9" fmla="*/ 45069 w 805940"/>
                <a:gd name="connsiteY9" fmla="*/ 402971 h 80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5940" h="805941">
                  <a:moveTo>
                    <a:pt x="0" y="402971"/>
                  </a:moveTo>
                  <a:cubicBezTo>
                    <a:pt x="0" y="624339"/>
                    <a:pt x="180276" y="805941"/>
                    <a:pt x="402970" y="805941"/>
                  </a:cubicBezTo>
                  <a:cubicBezTo>
                    <a:pt x="624339" y="805941"/>
                    <a:pt x="805941" y="624339"/>
                    <a:pt x="805941" y="402971"/>
                  </a:cubicBezTo>
                  <a:cubicBezTo>
                    <a:pt x="805941" y="181602"/>
                    <a:pt x="625665" y="0"/>
                    <a:pt x="402970" y="0"/>
                  </a:cubicBezTo>
                  <a:cubicBezTo>
                    <a:pt x="180276" y="0"/>
                    <a:pt x="0" y="181602"/>
                    <a:pt x="0" y="402971"/>
                  </a:cubicBezTo>
                  <a:close/>
                  <a:moveTo>
                    <a:pt x="45069" y="402971"/>
                  </a:moveTo>
                  <a:cubicBezTo>
                    <a:pt x="45069" y="205462"/>
                    <a:pt x="205462" y="45069"/>
                    <a:pt x="402970" y="45069"/>
                  </a:cubicBezTo>
                  <a:cubicBezTo>
                    <a:pt x="600479" y="45069"/>
                    <a:pt x="762197" y="205462"/>
                    <a:pt x="762197" y="402971"/>
                  </a:cubicBezTo>
                  <a:cubicBezTo>
                    <a:pt x="762197" y="600479"/>
                    <a:pt x="601805" y="760872"/>
                    <a:pt x="402970" y="760872"/>
                  </a:cubicBezTo>
                  <a:cubicBezTo>
                    <a:pt x="205462" y="760872"/>
                    <a:pt x="45069" y="600479"/>
                    <a:pt x="45069" y="402971"/>
                  </a:cubicBezTo>
                  <a:close/>
                </a:path>
              </a:pathLst>
            </a:custGeom>
            <a:grpFill/>
            <a:ln w="131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60">
              <a:extLst>
                <a:ext uri="{FF2B5EF4-FFF2-40B4-BE49-F238E27FC236}">
                  <a16:creationId xmlns:a16="http://schemas.microsoft.com/office/drawing/2014/main" id="{0E57FA93-FC95-4CC8-0AEB-BFC80B980A17}"/>
                </a:ext>
              </a:extLst>
            </p:cNvPr>
            <p:cNvSpPr/>
            <p:nvPr/>
          </p:nvSpPr>
          <p:spPr>
            <a:xfrm>
              <a:off x="3448050" y="3213638"/>
              <a:ext cx="1589347" cy="1033937"/>
            </a:xfrm>
            <a:custGeom>
              <a:avLst/>
              <a:gdLst>
                <a:gd name="connsiteX0" fmla="*/ 0 w 1589347"/>
                <a:gd name="connsiteY0" fmla="*/ 194857 h 1033937"/>
                <a:gd name="connsiteX1" fmla="*/ 0 w 1589347"/>
                <a:gd name="connsiteY1" fmla="*/ 840406 h 1033937"/>
                <a:gd name="connsiteX2" fmla="*/ 194857 w 1589347"/>
                <a:gd name="connsiteY2" fmla="*/ 1033938 h 1033937"/>
                <a:gd name="connsiteX3" fmla="*/ 1394490 w 1589347"/>
                <a:gd name="connsiteY3" fmla="*/ 1033938 h 1033937"/>
                <a:gd name="connsiteX4" fmla="*/ 1589347 w 1589347"/>
                <a:gd name="connsiteY4" fmla="*/ 840406 h 1033937"/>
                <a:gd name="connsiteX5" fmla="*/ 1589347 w 1589347"/>
                <a:gd name="connsiteY5" fmla="*/ 194857 h 1033937"/>
                <a:gd name="connsiteX6" fmla="*/ 1394490 w 1589347"/>
                <a:gd name="connsiteY6" fmla="*/ 0 h 1033937"/>
                <a:gd name="connsiteX7" fmla="*/ 194857 w 1589347"/>
                <a:gd name="connsiteY7" fmla="*/ 0 h 1033937"/>
                <a:gd name="connsiteX8" fmla="*/ 0 w 1589347"/>
                <a:gd name="connsiteY8" fmla="*/ 194857 h 1033937"/>
                <a:gd name="connsiteX9" fmla="*/ 373808 w 1589347"/>
                <a:gd name="connsiteY9" fmla="*/ 516969 h 1033937"/>
                <a:gd name="connsiteX10" fmla="*/ 794011 w 1589347"/>
                <a:gd name="connsiteY10" fmla="*/ 96766 h 1033937"/>
                <a:gd name="connsiteX11" fmla="*/ 1214214 w 1589347"/>
                <a:gd name="connsiteY11" fmla="*/ 516969 h 1033937"/>
                <a:gd name="connsiteX12" fmla="*/ 794011 w 1589347"/>
                <a:gd name="connsiteY12" fmla="*/ 937172 h 1033937"/>
                <a:gd name="connsiteX13" fmla="*/ 373808 w 1589347"/>
                <a:gd name="connsiteY13" fmla="*/ 516969 h 103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9347" h="1033937">
                  <a:moveTo>
                    <a:pt x="0" y="194857"/>
                  </a:moveTo>
                  <a:lnTo>
                    <a:pt x="0" y="840406"/>
                  </a:lnTo>
                  <a:cubicBezTo>
                    <a:pt x="0" y="946451"/>
                    <a:pt x="87487" y="1033938"/>
                    <a:pt x="194857" y="1033938"/>
                  </a:cubicBezTo>
                  <a:lnTo>
                    <a:pt x="1394490" y="1033938"/>
                  </a:lnTo>
                  <a:cubicBezTo>
                    <a:pt x="1501860" y="1033938"/>
                    <a:pt x="1589347" y="946451"/>
                    <a:pt x="1589347" y="840406"/>
                  </a:cubicBezTo>
                  <a:lnTo>
                    <a:pt x="1589347" y="194857"/>
                  </a:lnTo>
                  <a:cubicBezTo>
                    <a:pt x="1589347" y="87487"/>
                    <a:pt x="1501860" y="0"/>
                    <a:pt x="1394490" y="0"/>
                  </a:cubicBezTo>
                  <a:lnTo>
                    <a:pt x="194857" y="0"/>
                  </a:lnTo>
                  <a:cubicBezTo>
                    <a:pt x="87487" y="0"/>
                    <a:pt x="0" y="87487"/>
                    <a:pt x="0" y="194857"/>
                  </a:cubicBezTo>
                  <a:close/>
                  <a:moveTo>
                    <a:pt x="373808" y="516969"/>
                  </a:moveTo>
                  <a:cubicBezTo>
                    <a:pt x="373808" y="284996"/>
                    <a:pt x="562038" y="96766"/>
                    <a:pt x="794011" y="96766"/>
                  </a:cubicBezTo>
                  <a:cubicBezTo>
                    <a:pt x="1025984" y="96766"/>
                    <a:pt x="1214214" y="284996"/>
                    <a:pt x="1214214" y="516969"/>
                  </a:cubicBezTo>
                  <a:cubicBezTo>
                    <a:pt x="1214214" y="748942"/>
                    <a:pt x="1025984" y="937172"/>
                    <a:pt x="794011" y="937172"/>
                  </a:cubicBezTo>
                  <a:cubicBezTo>
                    <a:pt x="562038" y="937172"/>
                    <a:pt x="373808" y="748942"/>
                    <a:pt x="373808" y="516969"/>
                  </a:cubicBezTo>
                  <a:close/>
                </a:path>
              </a:pathLst>
            </a:custGeom>
            <a:grpFill/>
            <a:ln w="131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9" name="자유형: 도형 61">
              <a:extLst>
                <a:ext uri="{FF2B5EF4-FFF2-40B4-BE49-F238E27FC236}">
                  <a16:creationId xmlns:a16="http://schemas.microsoft.com/office/drawing/2014/main" id="{E4431BD4-437B-EB70-4C96-E2C810EFCD07}"/>
                </a:ext>
              </a:extLst>
            </p:cNvPr>
            <p:cNvSpPr/>
            <p:nvPr/>
          </p:nvSpPr>
          <p:spPr>
            <a:xfrm>
              <a:off x="3821858" y="2943224"/>
              <a:ext cx="841731" cy="246554"/>
            </a:xfrm>
            <a:custGeom>
              <a:avLst/>
              <a:gdLst>
                <a:gd name="connsiteX0" fmla="*/ 755570 w 841731"/>
                <a:gd name="connsiteY0" fmla="*/ 246554 h 246554"/>
                <a:gd name="connsiteX1" fmla="*/ 755570 w 841731"/>
                <a:gd name="connsiteY1" fmla="*/ 237275 h 246554"/>
                <a:gd name="connsiteX2" fmla="*/ 603130 w 841731"/>
                <a:gd name="connsiteY2" fmla="*/ 84836 h 246554"/>
                <a:gd name="connsiteX3" fmla="*/ 237275 w 841731"/>
                <a:gd name="connsiteY3" fmla="*/ 84836 h 246554"/>
                <a:gd name="connsiteX4" fmla="*/ 84836 w 841731"/>
                <a:gd name="connsiteY4" fmla="*/ 237275 h 246554"/>
                <a:gd name="connsiteX5" fmla="*/ 84836 w 841731"/>
                <a:gd name="connsiteY5" fmla="*/ 245229 h 246554"/>
                <a:gd name="connsiteX6" fmla="*/ 0 w 841731"/>
                <a:gd name="connsiteY6" fmla="*/ 245229 h 246554"/>
                <a:gd name="connsiteX7" fmla="*/ 0 w 841731"/>
                <a:gd name="connsiteY7" fmla="*/ 237275 h 246554"/>
                <a:gd name="connsiteX8" fmla="*/ 237275 w 841731"/>
                <a:gd name="connsiteY8" fmla="*/ 0 h 246554"/>
                <a:gd name="connsiteX9" fmla="*/ 603130 w 841731"/>
                <a:gd name="connsiteY9" fmla="*/ 0 h 246554"/>
                <a:gd name="connsiteX10" fmla="*/ 841731 w 841731"/>
                <a:gd name="connsiteY10" fmla="*/ 237275 h 246554"/>
                <a:gd name="connsiteX11" fmla="*/ 841731 w 841731"/>
                <a:gd name="connsiteY11" fmla="*/ 245229 h 246554"/>
                <a:gd name="connsiteX12" fmla="*/ 755570 w 841731"/>
                <a:gd name="connsiteY12" fmla="*/ 245229 h 24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1731" h="246554">
                  <a:moveTo>
                    <a:pt x="755570" y="246554"/>
                  </a:moveTo>
                  <a:lnTo>
                    <a:pt x="755570" y="237275"/>
                  </a:lnTo>
                  <a:cubicBezTo>
                    <a:pt x="755570" y="153765"/>
                    <a:pt x="687966" y="84836"/>
                    <a:pt x="603130" y="84836"/>
                  </a:cubicBezTo>
                  <a:lnTo>
                    <a:pt x="237275" y="84836"/>
                  </a:lnTo>
                  <a:cubicBezTo>
                    <a:pt x="153765" y="84836"/>
                    <a:pt x="84836" y="152440"/>
                    <a:pt x="84836" y="237275"/>
                  </a:cubicBezTo>
                  <a:lnTo>
                    <a:pt x="84836" y="245229"/>
                  </a:lnTo>
                  <a:lnTo>
                    <a:pt x="0" y="245229"/>
                  </a:lnTo>
                  <a:lnTo>
                    <a:pt x="0" y="237275"/>
                  </a:lnTo>
                  <a:cubicBezTo>
                    <a:pt x="0" y="106045"/>
                    <a:pt x="106045" y="0"/>
                    <a:pt x="237275" y="0"/>
                  </a:cubicBezTo>
                  <a:lnTo>
                    <a:pt x="603130" y="0"/>
                  </a:lnTo>
                  <a:cubicBezTo>
                    <a:pt x="734361" y="0"/>
                    <a:pt x="841731" y="106045"/>
                    <a:pt x="841731" y="237275"/>
                  </a:cubicBezTo>
                  <a:lnTo>
                    <a:pt x="841731" y="245229"/>
                  </a:lnTo>
                  <a:lnTo>
                    <a:pt x="755570" y="245229"/>
                  </a:lnTo>
                  <a:close/>
                </a:path>
              </a:pathLst>
            </a:custGeom>
            <a:grpFill/>
            <a:ln w="131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42" name="Grafika 41" descr="Mężczyzna i kobieta z wypełnieniem pełnym">
            <a:extLst>
              <a:ext uri="{FF2B5EF4-FFF2-40B4-BE49-F238E27FC236}">
                <a16:creationId xmlns:a16="http://schemas.microsoft.com/office/drawing/2014/main" id="{81C9B406-5EAF-229B-C629-33C33043D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3523" y="50592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5">
            <a:extLst>
              <a:ext uri="{FF2B5EF4-FFF2-40B4-BE49-F238E27FC236}">
                <a16:creationId xmlns:a16="http://schemas.microsoft.com/office/drawing/2014/main" id="{6B4D29D9-1871-ED6A-B097-E1C7E935853B}"/>
              </a:ext>
            </a:extLst>
          </p:cNvPr>
          <p:cNvSpPr/>
          <p:nvPr/>
        </p:nvSpPr>
        <p:spPr>
          <a:xfrm>
            <a:off x="1456713" y="282804"/>
            <a:ext cx="7244932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positive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familial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histor</a:t>
            </a:r>
            <a:r>
              <a:rPr lang="en-GB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y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graphicFrame>
        <p:nvGraphicFramePr>
          <p:cNvPr id="4" name="표 30">
            <a:extLst>
              <a:ext uri="{FF2B5EF4-FFF2-40B4-BE49-F238E27FC236}">
                <a16:creationId xmlns:a16="http://schemas.microsoft.com/office/drawing/2014/main" id="{8AF9C110-B1EF-2077-0AA8-F0F4E1042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61623"/>
              </p:ext>
            </p:extLst>
          </p:nvPr>
        </p:nvGraphicFramePr>
        <p:xfrm>
          <a:off x="720569" y="898357"/>
          <a:ext cx="10375127" cy="581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625">
                  <a:extLst>
                    <a:ext uri="{9D8B030D-6E8A-4147-A177-3AD203B41FA5}">
                      <a16:colId xmlns:a16="http://schemas.microsoft.com/office/drawing/2014/main" val="4249777493"/>
                    </a:ext>
                  </a:extLst>
                </a:gridCol>
                <a:gridCol w="4705535">
                  <a:extLst>
                    <a:ext uri="{9D8B030D-6E8A-4147-A177-3AD203B41FA5}">
                      <a16:colId xmlns:a16="http://schemas.microsoft.com/office/drawing/2014/main" val="3088298858"/>
                    </a:ext>
                  </a:extLst>
                </a:gridCol>
                <a:gridCol w="658201">
                  <a:extLst>
                    <a:ext uri="{9D8B030D-6E8A-4147-A177-3AD203B41FA5}">
                      <a16:colId xmlns:a16="http://schemas.microsoft.com/office/drawing/2014/main" val="1227861013"/>
                    </a:ext>
                  </a:extLst>
                </a:gridCol>
                <a:gridCol w="4259766">
                  <a:extLst>
                    <a:ext uri="{9D8B030D-6E8A-4147-A177-3AD203B41FA5}">
                      <a16:colId xmlns:a16="http://schemas.microsoft.com/office/drawing/2014/main" val="584422834"/>
                    </a:ext>
                  </a:extLst>
                </a:gridCol>
              </a:tblGrid>
              <a:tr h="40226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Barlow" panose="00000500000000000000" pitchFamily="2" charset="0"/>
                          <a:ea typeface="나눔스퀘어라운드 ExtraBold" panose="020B0600000101010101" pitchFamily="50" charset="-127"/>
                          <a:cs typeface="Calibri" panose="020F0502020204030204" pitchFamily="34" charset="0"/>
                        </a:rPr>
                        <a:t>No.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Diagnosis</a:t>
                      </a:r>
                      <a:endParaRPr kumimoji="0" lang="ko-KR" altLang="en-US" sz="1800" b="1" i="0" u="none" strike="noStrike" kern="1200" cap="none" spc="0" normalizeH="0" baseline="0" noProof="0" dirty="0">
                        <a:ln>
                          <a:solidFill>
                            <a:prstClr val="white">
                              <a:lumMod val="75000"/>
                              <a:alpha val="0"/>
                            </a:prstClr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Seq</a:t>
                      </a:r>
                      <a:r>
                        <a:rPr kumimoji="0" lang="pl-PL" altLang="ko-KR" sz="1800" b="1" i="0" u="none" strike="noStrike" kern="1200" cap="none" spc="0" normalizeH="0" baseline="0" noProof="0" dirty="0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pl-PL" altLang="ko-KR" sz="1800" b="1" i="0" u="none" strike="noStrike" kern="1200" cap="none" spc="0" normalizeH="0" baseline="0" noProof="0" dirty="0" err="1">
                          <a:ln>
                            <a:solidFill>
                              <a:prstClr val="white">
                                <a:lumMod val="75000"/>
                                <a:alpha val="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Variant</a:t>
                      </a:r>
                      <a:endParaRPr lang="ko-KR" alt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Barlow" panose="00000500000000000000" pitchFamily="2" charset="0"/>
                        <a:ea typeface="나눔스퀘어라운드 Extra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41797"/>
                  </a:ext>
                </a:extLst>
              </a:tr>
              <a:tr h="480718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Father (HL), Child (HL, Ewing's sarcoma)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6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PALB2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NM_024675.4:c.110G&gt;A; p.Arg37His; 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26004"/>
                  </a:ext>
                </a:extLst>
              </a:tr>
              <a:tr h="315523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2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First line cousins with T-LBL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45241"/>
                  </a:ext>
                </a:extLst>
              </a:tr>
              <a:tr h="480718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3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Father (Lymphoma, ND), Child (Lymphoma, ND)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08794"/>
                  </a:ext>
                </a:extLst>
              </a:tr>
              <a:tr h="494803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4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Brother 1 (T-LBL), Brother 2 (T-LBL, glioblastoma)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PMS2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Compound heterozygous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NM_000535.5:c.1296delC &amp; deletion ex.10-15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85285"/>
                  </a:ext>
                </a:extLst>
              </a:tr>
              <a:tr h="40226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5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Father (HL), Child (HL)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21249"/>
                  </a:ext>
                </a:extLst>
              </a:tr>
              <a:tr h="40226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6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Mother (HL), Child (HL)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13113"/>
                  </a:ext>
                </a:extLst>
              </a:tr>
              <a:tr h="40226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7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Brother 1 (HL), Brother 2 (HL)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44811"/>
                  </a:ext>
                </a:extLst>
              </a:tr>
              <a:tr h="494803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8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Mother (DLBCL), Son 1 (DLBCL), Son 2 (HL)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Son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3 (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lung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cancer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);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neutropenia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hearing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loss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CXCR4</a:t>
                      </a:r>
                      <a:r>
                        <a:rPr lang="pl-PL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: </a:t>
                      </a:r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NM_003467.2:c.1012dup; p.Ser338PhefsTer6; het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451527"/>
                  </a:ext>
                </a:extLst>
              </a:tr>
              <a:tr h="40226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9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Father (HL), his brother (HL), Child (HL)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133481"/>
                  </a:ext>
                </a:extLst>
              </a:tr>
              <a:tr h="40226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10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Brother (T-NHL) , sister (T-LBL)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887"/>
                  </a:ext>
                </a:extLst>
              </a:tr>
              <a:tr h="40226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11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Father (Kidney cancer), Child (T-LBL)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368436"/>
                  </a:ext>
                </a:extLst>
              </a:tr>
              <a:tr h="402264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12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Father (MCL), Child (DLBCL)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🗸</a:t>
                      </a:r>
                      <a:endParaRPr lang="en-GB" sz="1400" b="1" i="0" u="none" strike="noStrike" dirty="0">
                        <a:solidFill>
                          <a:schemeClr val="accent1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225869"/>
                  </a:ext>
                </a:extLst>
              </a:tr>
              <a:tr h="306541">
                <a:tc>
                  <a:txBody>
                    <a:bodyPr/>
                    <a:lstStyle/>
                    <a:p>
                      <a:pPr algn="ctr" latinLnBrk="1"/>
                      <a:r>
                        <a:rPr lang="pl-PL" altLang="ko-KR" sz="16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rgbClr val="FF579D"/>
                          </a:solidFill>
                          <a:latin typeface="Barlow" panose="00000500000000000000" pitchFamily="2" charset="0"/>
                          <a:ea typeface="나눔스퀘어라운드 Bold" panose="020B0600000101010101" pitchFamily="50" charset="-127"/>
                          <a:cs typeface="Calibri" panose="020F0502020204030204" pitchFamily="34" charset="0"/>
                        </a:rPr>
                        <a:t>13</a:t>
                      </a:r>
                      <a:endParaRPr lang="ko-KR" altLang="en-US" sz="16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rgbClr val="FF579D"/>
                        </a:solidFill>
                        <a:latin typeface="Barlow" panose="00000500000000000000" pitchFamily="2" charset="0"/>
                        <a:ea typeface="나눔스퀘어라운드 Bold" panose="020B0600000101010101" pitchFamily="50" charset="-127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D6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Sister (T-ALL), Brother (follicular lymphoma)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Barlow" panose="00000500000000000000" pitchFamily="2" charset="0"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25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26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FB10F325-F151-4D0C-9615-7CE30DBDD957}"/>
              </a:ext>
            </a:extLst>
          </p:cNvPr>
          <p:cNvSpPr/>
          <p:nvPr/>
        </p:nvSpPr>
        <p:spPr>
          <a:xfrm>
            <a:off x="2013379" y="868263"/>
            <a:ext cx="7874271" cy="615553"/>
          </a:xfrm>
          <a:prstGeom prst="rect">
            <a:avLst/>
          </a:prstGeom>
        </p:spPr>
        <p:txBody>
          <a:bodyPr spcFirstLastPara="1" wrap="none" lIns="0" tIns="0" rIns="0" bIns="0" anchor="b" anchorCtr="0">
            <a:spAutoFit/>
          </a:bodyPr>
          <a:lstStyle/>
          <a:p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Results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: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positive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familial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</a:t>
            </a:r>
            <a:r>
              <a:rPr lang="pl-PL" altLang="ko-KR" sz="4000" b="1" spc="-20" dirty="0" err="1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histor</a:t>
            </a:r>
            <a:r>
              <a:rPr lang="en-GB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y</a:t>
            </a:r>
            <a:r>
              <a:rPr lang="pl-PL" altLang="ko-KR" sz="4000" b="1" spc="-20" dirty="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FF579D"/>
                    </a:gs>
                    <a:gs pos="30000">
                      <a:srgbClr val="A78DD5"/>
                    </a:gs>
                    <a:gs pos="70000">
                      <a:srgbClr val="63B8FF"/>
                    </a:gs>
                    <a:gs pos="100000">
                      <a:srgbClr val="33EDFF"/>
                    </a:gs>
                  </a:gsLst>
                  <a:lin ang="0" scaled="0"/>
                </a:gradFill>
                <a:latin typeface="Barlow" panose="00000500000000000000" pitchFamily="2" charset="0"/>
                <a:ea typeface="에스코어 드림 6 Bold" panose="020B0703030302020204" pitchFamily="34" charset="-127"/>
                <a:cs typeface="Shrikhand" panose="02000000000000000000" pitchFamily="2" charset="0"/>
              </a:rPr>
              <a:t> (1)</a:t>
            </a:r>
            <a:endParaRPr lang="en-US" altLang="ko-KR" sz="4000" b="1" spc="-20" dirty="0">
              <a:ln>
                <a:solidFill>
                  <a:schemeClr val="accent1">
                    <a:alpha val="0"/>
                  </a:schemeClr>
                </a:solidFill>
              </a:ln>
              <a:gradFill>
                <a:gsLst>
                  <a:gs pos="0">
                    <a:srgbClr val="FF579D"/>
                  </a:gs>
                  <a:gs pos="30000">
                    <a:srgbClr val="A78DD5"/>
                  </a:gs>
                  <a:gs pos="70000">
                    <a:srgbClr val="63B8FF"/>
                  </a:gs>
                  <a:gs pos="100000">
                    <a:srgbClr val="33EDFF"/>
                  </a:gs>
                </a:gsLst>
                <a:lin ang="0" scaled="0"/>
              </a:gradFill>
              <a:latin typeface="Barlow" panose="00000500000000000000" pitchFamily="2" charset="0"/>
              <a:ea typeface="에스코어 드림 6 Bold" panose="020B0703030302020204" pitchFamily="34" charset="-127"/>
              <a:cs typeface="Shrikhand" panose="02000000000000000000" pitchFamily="2" charset="0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7BCEF1D-5338-496E-A1E9-6C09B90CCECE}"/>
              </a:ext>
            </a:extLst>
          </p:cNvPr>
          <p:cNvGrpSpPr/>
          <p:nvPr/>
        </p:nvGrpSpPr>
        <p:grpSpPr>
          <a:xfrm>
            <a:off x="435447" y="5687563"/>
            <a:ext cx="7760699" cy="925896"/>
            <a:chOff x="823374" y="4708508"/>
            <a:chExt cx="7760699" cy="925896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B54EF4C-6D18-4BCA-91BE-7C1DC7838DDF}"/>
                </a:ext>
              </a:extLst>
            </p:cNvPr>
            <p:cNvGrpSpPr/>
            <p:nvPr/>
          </p:nvGrpSpPr>
          <p:grpSpPr>
            <a:xfrm>
              <a:off x="1749230" y="4708508"/>
              <a:ext cx="6834843" cy="925896"/>
              <a:chOff x="1743786" y="1903270"/>
              <a:chExt cx="6834843" cy="925896"/>
            </a:xfrm>
          </p:grpSpPr>
          <p:sp>
            <p:nvSpPr>
              <p:cNvPr id="22" name="Google Shape;478;p34">
                <a:extLst>
                  <a:ext uri="{FF2B5EF4-FFF2-40B4-BE49-F238E27FC236}">
                    <a16:creationId xmlns:a16="http://schemas.microsoft.com/office/drawing/2014/main" id="{D9839A4B-7256-4C29-BF57-C217506613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1535" y="1903270"/>
                <a:ext cx="735779" cy="369332"/>
              </a:xfrm>
              <a:prstGeom prst="rect">
                <a:avLst/>
              </a:prstGeom>
            </p:spPr>
            <p:txBody>
              <a:bodyPr spcFirstLastPara="1" wrap="none" lIns="0" tIns="0" rIns="0" bIns="0" anchor="b" anchorCtr="0">
                <a:sp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GB" sz="2400" b="1" i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>
                        <a:lumMod val="65000"/>
                      </a:schemeClr>
                    </a:solidFill>
                    <a:latin typeface="Barlow" panose="00000500000000000000" pitchFamily="2" charset="0"/>
                    <a:cs typeface="Calibri" panose="020F0502020204030204" pitchFamily="34" charset="0"/>
                  </a:rPr>
                  <a:t>PMS2</a:t>
                </a:r>
                <a:endParaRPr lang="en-US" sz="2000" b="1" i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Barlow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직사각형 1">
                <a:extLst>
                  <a:ext uri="{FF2B5EF4-FFF2-40B4-BE49-F238E27FC236}">
                    <a16:creationId xmlns:a16="http://schemas.microsoft.com/office/drawing/2014/main" id="{3A9BA19F-CCDC-4125-87FF-69C51D8904F2}"/>
                  </a:ext>
                </a:extLst>
              </p:cNvPr>
              <p:cNvSpPr/>
              <p:nvPr/>
            </p:nvSpPr>
            <p:spPr>
              <a:xfrm>
                <a:off x="1743786" y="2275168"/>
                <a:ext cx="6834843" cy="553998"/>
              </a:xfrm>
              <a:prstGeom prst="rect">
                <a:avLst/>
              </a:prstGeom>
            </p:spPr>
            <p:txBody>
              <a:bodyPr spcFirstLastPara="1" wrap="square" lIns="0" tIns="0" rIns="0" bIns="0" anchor="b" anchorCtr="0">
                <a:spAutoFit/>
              </a:bodyPr>
              <a:lstStyle/>
              <a:p>
                <a:r>
                  <a:rPr lang="pl-PL" altLang="ko-KR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Compound</a:t>
                </a:r>
                <a:r>
                  <a:rPr lang="pl-P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pl-PL" altLang="ko-KR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heterozygous</a:t>
                </a:r>
                <a:r>
                  <a:rPr lang="pl-P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CMMRD: </a:t>
                </a:r>
                <a:r>
                  <a:rPr lang="en-US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NM_000535:c.1296delC; p.Asn432LysfsTer16</a:t>
                </a:r>
                <a:r>
                  <a:rPr lang="pl-PL" altLang="ko-KR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j-ea"/>
                    <a:cs typeface="Calibri" panose="020F0502020204030204" pitchFamily="34" charset="0"/>
                  </a:rPr>
                  <a:t> &amp; ex. 10-15</a:t>
                </a:r>
                <a:endParaRPr lang="en-US" altLang="ko-KR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Barlow" panose="00000500000000000000" pitchFamily="2" charset="0"/>
                  <a:ea typeface="+mj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C3AAB9EE-C0FE-414F-AEAC-3A9094A6B3A8}"/>
                </a:ext>
              </a:extLst>
            </p:cNvPr>
            <p:cNvSpPr/>
            <p:nvPr/>
          </p:nvSpPr>
          <p:spPr>
            <a:xfrm>
              <a:off x="823374" y="4842397"/>
              <a:ext cx="766478" cy="7664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016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0" name="그래픽 42">
              <a:extLst>
                <a:ext uri="{FF2B5EF4-FFF2-40B4-BE49-F238E27FC236}">
                  <a16:creationId xmlns:a16="http://schemas.microsoft.com/office/drawing/2014/main" id="{B0E997E4-7385-4DFC-A919-638BF530AE50}"/>
                </a:ext>
              </a:extLst>
            </p:cNvPr>
            <p:cNvSpPr/>
            <p:nvPr/>
          </p:nvSpPr>
          <p:spPr>
            <a:xfrm>
              <a:off x="998929" y="5005033"/>
              <a:ext cx="415368" cy="383150"/>
            </a:xfrm>
            <a:custGeom>
              <a:avLst/>
              <a:gdLst>
                <a:gd name="connsiteX0" fmla="*/ 73724 w 114204"/>
                <a:gd name="connsiteY0" fmla="*/ 11621 h 105346"/>
                <a:gd name="connsiteX1" fmla="*/ 64294 w 114204"/>
                <a:gd name="connsiteY1" fmla="*/ 23051 h 105346"/>
                <a:gd name="connsiteX2" fmla="*/ 64294 w 114204"/>
                <a:gd name="connsiteY2" fmla="*/ 46958 h 105346"/>
                <a:gd name="connsiteX3" fmla="*/ 76867 w 114204"/>
                <a:gd name="connsiteY3" fmla="*/ 61532 h 105346"/>
                <a:gd name="connsiteX4" fmla="*/ 75533 w 114204"/>
                <a:gd name="connsiteY4" fmla="*/ 67532 h 105346"/>
                <a:gd name="connsiteX5" fmla="*/ 98489 w 114204"/>
                <a:gd name="connsiteY5" fmla="*/ 80772 h 105346"/>
                <a:gd name="connsiteX6" fmla="*/ 105347 w 114204"/>
                <a:gd name="connsiteY6" fmla="*/ 77534 h 105346"/>
                <a:gd name="connsiteX7" fmla="*/ 114205 w 114204"/>
                <a:gd name="connsiteY7" fmla="*/ 86392 h 105346"/>
                <a:gd name="connsiteX8" fmla="*/ 105347 w 114204"/>
                <a:gd name="connsiteY8" fmla="*/ 95250 h 105346"/>
                <a:gd name="connsiteX9" fmla="*/ 96488 w 114204"/>
                <a:gd name="connsiteY9" fmla="*/ 86392 h 105346"/>
                <a:gd name="connsiteX10" fmla="*/ 97060 w 114204"/>
                <a:gd name="connsiteY10" fmla="*/ 83249 h 105346"/>
                <a:gd name="connsiteX11" fmla="*/ 74105 w 114204"/>
                <a:gd name="connsiteY11" fmla="*/ 70104 h 105346"/>
                <a:gd name="connsiteX12" fmla="*/ 62103 w 114204"/>
                <a:gd name="connsiteY12" fmla="*/ 76200 h 105346"/>
                <a:gd name="connsiteX13" fmla="*/ 51054 w 114204"/>
                <a:gd name="connsiteY13" fmla="*/ 71152 h 105346"/>
                <a:gd name="connsiteX14" fmla="*/ 36576 w 114204"/>
                <a:gd name="connsiteY14" fmla="*/ 79534 h 105346"/>
                <a:gd name="connsiteX15" fmla="*/ 37814 w 114204"/>
                <a:gd name="connsiteY15" fmla="*/ 86392 h 105346"/>
                <a:gd name="connsiteX16" fmla="*/ 18860 w 114204"/>
                <a:gd name="connsiteY16" fmla="*/ 105347 h 105346"/>
                <a:gd name="connsiteX17" fmla="*/ 0 w 114204"/>
                <a:gd name="connsiteY17" fmla="*/ 86392 h 105346"/>
                <a:gd name="connsiteX18" fmla="*/ 18955 w 114204"/>
                <a:gd name="connsiteY18" fmla="*/ 67437 h 105346"/>
                <a:gd name="connsiteX19" fmla="*/ 33719 w 114204"/>
                <a:gd name="connsiteY19" fmla="*/ 74486 h 105346"/>
                <a:gd name="connsiteX20" fmla="*/ 48197 w 114204"/>
                <a:gd name="connsiteY20" fmla="*/ 66199 h 105346"/>
                <a:gd name="connsiteX21" fmla="*/ 47435 w 114204"/>
                <a:gd name="connsiteY21" fmla="*/ 61532 h 105346"/>
                <a:gd name="connsiteX22" fmla="*/ 60008 w 114204"/>
                <a:gd name="connsiteY22" fmla="*/ 46958 h 105346"/>
                <a:gd name="connsiteX23" fmla="*/ 60008 w 114204"/>
                <a:gd name="connsiteY23" fmla="*/ 23051 h 105346"/>
                <a:gd name="connsiteX24" fmla="*/ 50483 w 114204"/>
                <a:gd name="connsiteY24" fmla="*/ 11621 h 105346"/>
                <a:gd name="connsiteX25" fmla="*/ 62103 w 114204"/>
                <a:gd name="connsiteY25" fmla="*/ 0 h 105346"/>
                <a:gd name="connsiteX26" fmla="*/ 73724 w 114204"/>
                <a:gd name="connsiteY26" fmla="*/ 11621 h 10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4" h="105346">
                  <a:moveTo>
                    <a:pt x="73724" y="11621"/>
                  </a:moveTo>
                  <a:cubicBezTo>
                    <a:pt x="73724" y="17240"/>
                    <a:pt x="69628" y="22003"/>
                    <a:pt x="64294" y="23051"/>
                  </a:cubicBezTo>
                  <a:lnTo>
                    <a:pt x="64294" y="46958"/>
                  </a:lnTo>
                  <a:cubicBezTo>
                    <a:pt x="71342" y="48006"/>
                    <a:pt x="76867" y="54102"/>
                    <a:pt x="76867" y="61532"/>
                  </a:cubicBezTo>
                  <a:cubicBezTo>
                    <a:pt x="76867" y="63722"/>
                    <a:pt x="76391" y="65723"/>
                    <a:pt x="75533" y="67532"/>
                  </a:cubicBezTo>
                  <a:lnTo>
                    <a:pt x="98489" y="80772"/>
                  </a:lnTo>
                  <a:cubicBezTo>
                    <a:pt x="100108" y="78772"/>
                    <a:pt x="102584" y="77534"/>
                    <a:pt x="105347" y="77534"/>
                  </a:cubicBezTo>
                  <a:cubicBezTo>
                    <a:pt x="110204" y="77534"/>
                    <a:pt x="114205" y="81534"/>
                    <a:pt x="114205" y="86392"/>
                  </a:cubicBezTo>
                  <a:cubicBezTo>
                    <a:pt x="114205" y="91250"/>
                    <a:pt x="110300" y="95250"/>
                    <a:pt x="105347" y="95250"/>
                  </a:cubicBezTo>
                  <a:cubicBezTo>
                    <a:pt x="100394" y="95250"/>
                    <a:pt x="96488" y="91250"/>
                    <a:pt x="96488" y="86392"/>
                  </a:cubicBezTo>
                  <a:cubicBezTo>
                    <a:pt x="96488" y="85344"/>
                    <a:pt x="96679" y="84296"/>
                    <a:pt x="97060" y="83249"/>
                  </a:cubicBezTo>
                  <a:lnTo>
                    <a:pt x="74105" y="70104"/>
                  </a:lnTo>
                  <a:cubicBezTo>
                    <a:pt x="71342" y="73819"/>
                    <a:pt x="67056" y="76200"/>
                    <a:pt x="62103" y="76200"/>
                  </a:cubicBezTo>
                  <a:cubicBezTo>
                    <a:pt x="57722" y="76200"/>
                    <a:pt x="53721" y="74295"/>
                    <a:pt x="51054" y="71152"/>
                  </a:cubicBezTo>
                  <a:lnTo>
                    <a:pt x="36576" y="79534"/>
                  </a:lnTo>
                  <a:cubicBezTo>
                    <a:pt x="37433" y="81629"/>
                    <a:pt x="37814" y="84011"/>
                    <a:pt x="37814" y="86392"/>
                  </a:cubicBezTo>
                  <a:cubicBezTo>
                    <a:pt x="37814" y="96869"/>
                    <a:pt x="29337" y="105347"/>
                    <a:pt x="18860" y="105347"/>
                  </a:cubicBezTo>
                  <a:cubicBezTo>
                    <a:pt x="8477" y="105347"/>
                    <a:pt x="0" y="96869"/>
                    <a:pt x="0" y="86392"/>
                  </a:cubicBezTo>
                  <a:cubicBezTo>
                    <a:pt x="0" y="75914"/>
                    <a:pt x="8477" y="67437"/>
                    <a:pt x="18955" y="67437"/>
                  </a:cubicBezTo>
                  <a:cubicBezTo>
                    <a:pt x="24955" y="67437"/>
                    <a:pt x="30290" y="70199"/>
                    <a:pt x="33719" y="74486"/>
                  </a:cubicBezTo>
                  <a:lnTo>
                    <a:pt x="48197" y="66199"/>
                  </a:lnTo>
                  <a:cubicBezTo>
                    <a:pt x="47720" y="64770"/>
                    <a:pt x="47435" y="63151"/>
                    <a:pt x="47435" y="61532"/>
                  </a:cubicBezTo>
                  <a:cubicBezTo>
                    <a:pt x="47435" y="54102"/>
                    <a:pt x="52864" y="48006"/>
                    <a:pt x="60008" y="46958"/>
                  </a:cubicBezTo>
                  <a:lnTo>
                    <a:pt x="60008" y="23051"/>
                  </a:lnTo>
                  <a:cubicBezTo>
                    <a:pt x="54578" y="22003"/>
                    <a:pt x="50483" y="17336"/>
                    <a:pt x="50483" y="11621"/>
                  </a:cubicBezTo>
                  <a:cubicBezTo>
                    <a:pt x="50483" y="5239"/>
                    <a:pt x="55721" y="0"/>
                    <a:pt x="62103" y="0"/>
                  </a:cubicBezTo>
                  <a:cubicBezTo>
                    <a:pt x="68485" y="0"/>
                    <a:pt x="73724" y="5239"/>
                    <a:pt x="73724" y="1162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61C08E04-31B2-CA64-0B25-C4C2224C5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938" y="1832608"/>
            <a:ext cx="3105150" cy="35337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D813B8A-7243-B3EF-48B0-F7BD1E869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250" y="2137407"/>
            <a:ext cx="3019425" cy="29241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9EF6713-FD71-1F8A-A677-B0CCA1B7C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782148"/>
            <a:ext cx="3967511" cy="3589653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946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</TotalTime>
  <Words>2287</Words>
  <Application>Microsoft Office PowerPoint</Application>
  <PresentationFormat>Panoramiczny</PresentationFormat>
  <Paragraphs>497</Paragraphs>
  <Slides>27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7" baseType="lpstr">
      <vt:lpstr>Calibri Light</vt:lpstr>
      <vt:lpstr>Calibri</vt:lpstr>
      <vt:lpstr>맑은 고딕</vt:lpstr>
      <vt:lpstr>Barlow</vt:lpstr>
      <vt:lpstr>Arial</vt:lpstr>
      <vt:lpstr>Aptos</vt:lpstr>
      <vt:lpstr>Open Sans</vt:lpstr>
      <vt:lpstr>Century Gothic</vt:lpstr>
      <vt:lpstr>Courier New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LionPPT</dc:creator>
  <cp:lastModifiedBy>Aleksandra Czekalska</cp:lastModifiedBy>
  <cp:revision>146</cp:revision>
  <dcterms:created xsi:type="dcterms:W3CDTF">2019-01-04T06:47:06Z</dcterms:created>
  <dcterms:modified xsi:type="dcterms:W3CDTF">2024-06-06T10:49:08Z</dcterms:modified>
</cp:coreProperties>
</file>