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8"/>
  </p:notesMasterIdLst>
  <p:sldIdLst>
    <p:sldId id="256" r:id="rId2"/>
    <p:sldId id="257" r:id="rId3"/>
    <p:sldId id="301" r:id="rId4"/>
    <p:sldId id="287" r:id="rId5"/>
    <p:sldId id="288" r:id="rId6"/>
    <p:sldId id="298" r:id="rId7"/>
    <p:sldId id="290" r:id="rId8"/>
    <p:sldId id="272" r:id="rId9"/>
    <p:sldId id="261" r:id="rId10"/>
    <p:sldId id="263" r:id="rId11"/>
    <p:sldId id="262" r:id="rId12"/>
    <p:sldId id="294" r:id="rId13"/>
    <p:sldId id="297" r:id="rId14"/>
    <p:sldId id="295" r:id="rId15"/>
    <p:sldId id="313" r:id="rId16"/>
    <p:sldId id="314" r:id="rId17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83" autoAdjust="0"/>
    <p:restoredTop sz="80054" autoAdjust="0"/>
  </p:normalViewPr>
  <p:slideViewPr>
    <p:cSldViewPr>
      <p:cViewPr varScale="1">
        <p:scale>
          <a:sx n="59" d="100"/>
          <a:sy n="59" d="100"/>
        </p:scale>
        <p:origin x="1848" y="90"/>
      </p:cViewPr>
      <p:guideLst>
        <p:guide orient="horz" pos="2160"/>
        <p:guide pos="2880"/>
      </p:guideLst>
    </p:cSldViewPr>
  </p:slideViewPr>
  <p:notesTextViewPr>
    <p:cViewPr>
      <p:scale>
        <a:sx n="75" d="100"/>
        <a:sy n="7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790D472-5446-48FF-9819-14049F70A4D0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80FB8911-97B4-421A-8EF3-8172B2DA0AD5}">
      <dgm:prSet phldrT="[Tekst]"/>
      <dgm:spPr/>
      <dgm:t>
        <a:bodyPr/>
        <a:lstStyle/>
        <a:p>
          <a:r>
            <a:rPr lang="pl-PL" dirty="0"/>
            <a:t>Model of </a:t>
          </a:r>
          <a:r>
            <a:rPr lang="pl-PL" dirty="0" err="1"/>
            <a:t>response</a:t>
          </a:r>
          <a:r>
            <a:rPr lang="pl-PL" dirty="0"/>
            <a:t> to SARS-CoV-2 </a:t>
          </a:r>
        </a:p>
      </dgm:t>
    </dgm:pt>
    <dgm:pt modelId="{FC2A93F3-C513-4D81-B49D-45242DB68BED}" type="parTrans" cxnId="{A3616405-9AB1-4A0B-926F-378B6159CA68}">
      <dgm:prSet/>
      <dgm:spPr/>
      <dgm:t>
        <a:bodyPr/>
        <a:lstStyle/>
        <a:p>
          <a:endParaRPr lang="pl-PL"/>
        </a:p>
      </dgm:t>
    </dgm:pt>
    <dgm:pt modelId="{765C69FB-2CF7-48AC-9E28-A4A1B1C052D4}" type="sibTrans" cxnId="{A3616405-9AB1-4A0B-926F-378B6159CA68}">
      <dgm:prSet/>
      <dgm:spPr/>
      <dgm:t>
        <a:bodyPr/>
        <a:lstStyle/>
        <a:p>
          <a:endParaRPr lang="pl-PL"/>
        </a:p>
      </dgm:t>
    </dgm:pt>
    <dgm:pt modelId="{F450915B-CD47-4062-B877-07F4D8256032}">
      <dgm:prSet phldrT="[Tekst]"/>
      <dgm:spPr/>
      <dgm:t>
        <a:bodyPr/>
        <a:lstStyle/>
        <a:p>
          <a:r>
            <a:rPr lang="pl-PL" dirty="0"/>
            <a:t>MILD</a:t>
          </a:r>
        </a:p>
      </dgm:t>
    </dgm:pt>
    <dgm:pt modelId="{3173E199-33A6-4C43-B744-10ACDCF96F77}" type="parTrans" cxnId="{BA6877C6-B222-4C5F-AD5B-BDE80BABA00F}">
      <dgm:prSet/>
      <dgm:spPr/>
      <dgm:t>
        <a:bodyPr/>
        <a:lstStyle/>
        <a:p>
          <a:endParaRPr lang="pl-PL"/>
        </a:p>
      </dgm:t>
    </dgm:pt>
    <dgm:pt modelId="{9C0AAF7B-FF32-478F-8D7B-354380067221}" type="sibTrans" cxnId="{BA6877C6-B222-4C5F-AD5B-BDE80BABA00F}">
      <dgm:prSet/>
      <dgm:spPr/>
      <dgm:t>
        <a:bodyPr/>
        <a:lstStyle/>
        <a:p>
          <a:endParaRPr lang="pl-PL"/>
        </a:p>
      </dgm:t>
    </dgm:pt>
    <dgm:pt modelId="{83F8E9A8-2C0A-469A-A15B-0774A514B993}">
      <dgm:prSet phldrT="[Tekst]"/>
      <dgm:spPr/>
      <dgm:t>
        <a:bodyPr/>
        <a:lstStyle/>
        <a:p>
          <a:r>
            <a:rPr lang="pl-PL" dirty="0"/>
            <a:t>MODERATE</a:t>
          </a:r>
        </a:p>
      </dgm:t>
    </dgm:pt>
    <dgm:pt modelId="{6648C980-162C-4430-8253-1584F1039A59}" type="parTrans" cxnId="{46F54CDC-2496-4AA7-BA29-625D395C377D}">
      <dgm:prSet/>
      <dgm:spPr/>
      <dgm:t>
        <a:bodyPr/>
        <a:lstStyle/>
        <a:p>
          <a:endParaRPr lang="pl-PL"/>
        </a:p>
      </dgm:t>
    </dgm:pt>
    <dgm:pt modelId="{AD1E0127-D2F9-401D-A966-BCE1CE7A5F31}" type="sibTrans" cxnId="{46F54CDC-2496-4AA7-BA29-625D395C377D}">
      <dgm:prSet/>
      <dgm:spPr/>
      <dgm:t>
        <a:bodyPr/>
        <a:lstStyle/>
        <a:p>
          <a:endParaRPr lang="pl-PL"/>
        </a:p>
      </dgm:t>
    </dgm:pt>
    <dgm:pt modelId="{831E5A45-6537-4A79-9DCB-C4FF50BAED02}">
      <dgm:prSet phldrT="[Tekst]"/>
      <dgm:spPr/>
      <dgm:t>
        <a:bodyPr/>
        <a:lstStyle/>
        <a:p>
          <a:r>
            <a:rPr lang="pl-PL" dirty="0"/>
            <a:t>SEVERE</a:t>
          </a:r>
        </a:p>
      </dgm:t>
    </dgm:pt>
    <dgm:pt modelId="{148FAB8A-2CCD-473A-9AE3-E0AA247C255C}" type="parTrans" cxnId="{53DF017C-D961-4988-BE8D-C2784CB39315}">
      <dgm:prSet/>
      <dgm:spPr/>
      <dgm:t>
        <a:bodyPr/>
        <a:lstStyle/>
        <a:p>
          <a:endParaRPr lang="pl-PL"/>
        </a:p>
      </dgm:t>
    </dgm:pt>
    <dgm:pt modelId="{40163234-A7B5-4C35-9240-EC9D7F66CBDC}" type="sibTrans" cxnId="{53DF017C-D961-4988-BE8D-C2784CB39315}">
      <dgm:prSet/>
      <dgm:spPr/>
      <dgm:t>
        <a:bodyPr/>
        <a:lstStyle/>
        <a:p>
          <a:endParaRPr lang="pl-PL"/>
        </a:p>
      </dgm:t>
    </dgm:pt>
    <dgm:pt modelId="{1F9C73F7-B696-4141-8C6E-DD8684AAD6AA}">
      <dgm:prSet/>
      <dgm:spPr/>
      <dgm:t>
        <a:bodyPr/>
        <a:lstStyle/>
        <a:p>
          <a:r>
            <a:rPr lang="pl-PL" dirty="0"/>
            <a:t>CRITICAL</a:t>
          </a:r>
        </a:p>
      </dgm:t>
    </dgm:pt>
    <dgm:pt modelId="{1D9EA381-8D83-495A-A529-64F002AC044F}" type="parTrans" cxnId="{894439D6-C83D-48C1-89B4-05256B9C2870}">
      <dgm:prSet/>
      <dgm:spPr/>
      <dgm:t>
        <a:bodyPr/>
        <a:lstStyle/>
        <a:p>
          <a:endParaRPr lang="pl-PL"/>
        </a:p>
      </dgm:t>
    </dgm:pt>
    <dgm:pt modelId="{281503BD-7C2A-46BE-AFA7-017BD9960A53}" type="sibTrans" cxnId="{894439D6-C83D-48C1-89B4-05256B9C2870}">
      <dgm:prSet/>
      <dgm:spPr/>
      <dgm:t>
        <a:bodyPr/>
        <a:lstStyle/>
        <a:p>
          <a:endParaRPr lang="pl-PL"/>
        </a:p>
      </dgm:t>
    </dgm:pt>
    <dgm:pt modelId="{52447592-3A82-4C5F-9806-6AE335AD2BA0}" type="pres">
      <dgm:prSet presAssocID="{1790D472-5446-48FF-9819-14049F70A4D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843814F4-020E-43F0-8CEA-03D213F7023B}" type="pres">
      <dgm:prSet presAssocID="{80FB8911-97B4-421A-8EF3-8172B2DA0AD5}" presName="hierRoot1" presStyleCnt="0">
        <dgm:presLayoutVars>
          <dgm:hierBranch/>
        </dgm:presLayoutVars>
      </dgm:prSet>
      <dgm:spPr/>
    </dgm:pt>
    <dgm:pt modelId="{42AB8D55-2D9B-4C35-98CA-9A92B15637A3}" type="pres">
      <dgm:prSet presAssocID="{80FB8911-97B4-421A-8EF3-8172B2DA0AD5}" presName="rootComposite1" presStyleCnt="0"/>
      <dgm:spPr/>
    </dgm:pt>
    <dgm:pt modelId="{79B09690-ABF3-4AA0-A841-DBE0746D5354}" type="pres">
      <dgm:prSet presAssocID="{80FB8911-97B4-421A-8EF3-8172B2DA0AD5}" presName="rootText1" presStyleLbl="node0" presStyleIdx="0" presStyleCnt="1">
        <dgm:presLayoutVars>
          <dgm:chPref val="3"/>
        </dgm:presLayoutVars>
      </dgm:prSet>
      <dgm:spPr/>
    </dgm:pt>
    <dgm:pt modelId="{3F31DA45-29C7-46C9-9517-6C916E8747DC}" type="pres">
      <dgm:prSet presAssocID="{80FB8911-97B4-421A-8EF3-8172B2DA0AD5}" presName="rootConnector1" presStyleLbl="node1" presStyleIdx="0" presStyleCnt="0"/>
      <dgm:spPr/>
    </dgm:pt>
    <dgm:pt modelId="{3C4F1648-30EF-4254-BBEE-4D62BB5349F5}" type="pres">
      <dgm:prSet presAssocID="{80FB8911-97B4-421A-8EF3-8172B2DA0AD5}" presName="hierChild2" presStyleCnt="0"/>
      <dgm:spPr/>
    </dgm:pt>
    <dgm:pt modelId="{6497F6FC-8376-4DCF-AC2E-026680B36CF8}" type="pres">
      <dgm:prSet presAssocID="{3173E199-33A6-4C43-B744-10ACDCF96F77}" presName="Name35" presStyleLbl="parChTrans1D2" presStyleIdx="0" presStyleCnt="4"/>
      <dgm:spPr/>
    </dgm:pt>
    <dgm:pt modelId="{46DE4BB2-A968-4998-8937-A4FF38F74F0C}" type="pres">
      <dgm:prSet presAssocID="{F450915B-CD47-4062-B877-07F4D8256032}" presName="hierRoot2" presStyleCnt="0">
        <dgm:presLayoutVars>
          <dgm:hierBranch val="init"/>
        </dgm:presLayoutVars>
      </dgm:prSet>
      <dgm:spPr/>
    </dgm:pt>
    <dgm:pt modelId="{C5B6B3D2-0E6B-45CB-BE61-7EBBE2E1A0B5}" type="pres">
      <dgm:prSet presAssocID="{F450915B-CD47-4062-B877-07F4D8256032}" presName="rootComposite" presStyleCnt="0"/>
      <dgm:spPr/>
    </dgm:pt>
    <dgm:pt modelId="{5B73CF70-76C4-4F77-9B39-27BDC54D7970}" type="pres">
      <dgm:prSet presAssocID="{F450915B-CD47-4062-B877-07F4D8256032}" presName="rootText" presStyleLbl="node2" presStyleIdx="0" presStyleCnt="4">
        <dgm:presLayoutVars>
          <dgm:chPref val="3"/>
        </dgm:presLayoutVars>
      </dgm:prSet>
      <dgm:spPr/>
    </dgm:pt>
    <dgm:pt modelId="{D579C810-EF8C-48A8-8B31-794C0A02BED1}" type="pres">
      <dgm:prSet presAssocID="{F450915B-CD47-4062-B877-07F4D8256032}" presName="rootConnector" presStyleLbl="node2" presStyleIdx="0" presStyleCnt="4"/>
      <dgm:spPr/>
    </dgm:pt>
    <dgm:pt modelId="{4E4F4DFA-638C-408A-8757-CC2D57C09CFF}" type="pres">
      <dgm:prSet presAssocID="{F450915B-CD47-4062-B877-07F4D8256032}" presName="hierChild4" presStyleCnt="0"/>
      <dgm:spPr/>
    </dgm:pt>
    <dgm:pt modelId="{4E6D63DF-DB60-4AD4-8012-D95017C3A703}" type="pres">
      <dgm:prSet presAssocID="{F450915B-CD47-4062-B877-07F4D8256032}" presName="hierChild5" presStyleCnt="0"/>
      <dgm:spPr/>
    </dgm:pt>
    <dgm:pt modelId="{CBB21299-518E-4A61-9739-92CDD56EC348}" type="pres">
      <dgm:prSet presAssocID="{6648C980-162C-4430-8253-1584F1039A59}" presName="Name35" presStyleLbl="parChTrans1D2" presStyleIdx="1" presStyleCnt="4"/>
      <dgm:spPr/>
    </dgm:pt>
    <dgm:pt modelId="{D3E7C62A-B210-46BC-9008-5DAF2708E93F}" type="pres">
      <dgm:prSet presAssocID="{83F8E9A8-2C0A-469A-A15B-0774A514B993}" presName="hierRoot2" presStyleCnt="0">
        <dgm:presLayoutVars>
          <dgm:hierBranch val="init"/>
        </dgm:presLayoutVars>
      </dgm:prSet>
      <dgm:spPr/>
    </dgm:pt>
    <dgm:pt modelId="{0CBD5E74-D6AB-402F-B22A-C14EF77ED148}" type="pres">
      <dgm:prSet presAssocID="{83F8E9A8-2C0A-469A-A15B-0774A514B993}" presName="rootComposite" presStyleCnt="0"/>
      <dgm:spPr/>
    </dgm:pt>
    <dgm:pt modelId="{8C92FEFB-DF39-43A5-8454-09E391B5980B}" type="pres">
      <dgm:prSet presAssocID="{83F8E9A8-2C0A-469A-A15B-0774A514B993}" presName="rootText" presStyleLbl="node2" presStyleIdx="1" presStyleCnt="4">
        <dgm:presLayoutVars>
          <dgm:chPref val="3"/>
        </dgm:presLayoutVars>
      </dgm:prSet>
      <dgm:spPr/>
    </dgm:pt>
    <dgm:pt modelId="{9E3A0765-CEDC-4C8E-9594-9314D6335079}" type="pres">
      <dgm:prSet presAssocID="{83F8E9A8-2C0A-469A-A15B-0774A514B993}" presName="rootConnector" presStyleLbl="node2" presStyleIdx="1" presStyleCnt="4"/>
      <dgm:spPr/>
    </dgm:pt>
    <dgm:pt modelId="{27234203-BD33-423F-861D-40467E31FD35}" type="pres">
      <dgm:prSet presAssocID="{83F8E9A8-2C0A-469A-A15B-0774A514B993}" presName="hierChild4" presStyleCnt="0"/>
      <dgm:spPr/>
    </dgm:pt>
    <dgm:pt modelId="{24A942F8-9B01-4A35-AC42-69CBC77A46CB}" type="pres">
      <dgm:prSet presAssocID="{83F8E9A8-2C0A-469A-A15B-0774A514B993}" presName="hierChild5" presStyleCnt="0"/>
      <dgm:spPr/>
    </dgm:pt>
    <dgm:pt modelId="{FF47E0B9-AFDF-4AC5-A331-D4DE54ED389C}" type="pres">
      <dgm:prSet presAssocID="{148FAB8A-2CCD-473A-9AE3-E0AA247C255C}" presName="Name35" presStyleLbl="parChTrans1D2" presStyleIdx="2" presStyleCnt="4"/>
      <dgm:spPr/>
    </dgm:pt>
    <dgm:pt modelId="{3B2F1246-82DE-48CC-B38C-B23659B549DC}" type="pres">
      <dgm:prSet presAssocID="{831E5A45-6537-4A79-9DCB-C4FF50BAED02}" presName="hierRoot2" presStyleCnt="0">
        <dgm:presLayoutVars>
          <dgm:hierBranch val="init"/>
        </dgm:presLayoutVars>
      </dgm:prSet>
      <dgm:spPr/>
    </dgm:pt>
    <dgm:pt modelId="{9251F1AC-3991-46F4-84C3-855BEE8209C6}" type="pres">
      <dgm:prSet presAssocID="{831E5A45-6537-4A79-9DCB-C4FF50BAED02}" presName="rootComposite" presStyleCnt="0"/>
      <dgm:spPr/>
    </dgm:pt>
    <dgm:pt modelId="{B6086ADA-207C-4BBE-A35C-D254F1B26800}" type="pres">
      <dgm:prSet presAssocID="{831E5A45-6537-4A79-9DCB-C4FF50BAED02}" presName="rootText" presStyleLbl="node2" presStyleIdx="2" presStyleCnt="4">
        <dgm:presLayoutVars>
          <dgm:chPref val="3"/>
        </dgm:presLayoutVars>
      </dgm:prSet>
      <dgm:spPr/>
    </dgm:pt>
    <dgm:pt modelId="{7CF5BC86-9302-4A3A-8EA2-444F991E9CDA}" type="pres">
      <dgm:prSet presAssocID="{831E5A45-6537-4A79-9DCB-C4FF50BAED02}" presName="rootConnector" presStyleLbl="node2" presStyleIdx="2" presStyleCnt="4"/>
      <dgm:spPr/>
    </dgm:pt>
    <dgm:pt modelId="{25E3D9EE-EA47-466A-BDA1-9C59E7AD580F}" type="pres">
      <dgm:prSet presAssocID="{831E5A45-6537-4A79-9DCB-C4FF50BAED02}" presName="hierChild4" presStyleCnt="0"/>
      <dgm:spPr/>
    </dgm:pt>
    <dgm:pt modelId="{7580AAAE-38B4-4920-81BD-6DEA7A0E9BBC}" type="pres">
      <dgm:prSet presAssocID="{831E5A45-6537-4A79-9DCB-C4FF50BAED02}" presName="hierChild5" presStyleCnt="0"/>
      <dgm:spPr/>
    </dgm:pt>
    <dgm:pt modelId="{926F61BC-884C-407B-9EEA-1F6EB8201564}" type="pres">
      <dgm:prSet presAssocID="{1D9EA381-8D83-495A-A529-64F002AC044F}" presName="Name35" presStyleLbl="parChTrans1D2" presStyleIdx="3" presStyleCnt="4"/>
      <dgm:spPr/>
    </dgm:pt>
    <dgm:pt modelId="{C584F605-359E-4F9F-B07D-1C41BB2C1EDC}" type="pres">
      <dgm:prSet presAssocID="{1F9C73F7-B696-4141-8C6E-DD8684AAD6AA}" presName="hierRoot2" presStyleCnt="0">
        <dgm:presLayoutVars>
          <dgm:hierBranch val="init"/>
        </dgm:presLayoutVars>
      </dgm:prSet>
      <dgm:spPr/>
    </dgm:pt>
    <dgm:pt modelId="{E414CDA2-E33C-4159-AA1C-E2F2C554C2D5}" type="pres">
      <dgm:prSet presAssocID="{1F9C73F7-B696-4141-8C6E-DD8684AAD6AA}" presName="rootComposite" presStyleCnt="0"/>
      <dgm:spPr/>
    </dgm:pt>
    <dgm:pt modelId="{2854FD27-210C-4AE0-A459-18C119930FBF}" type="pres">
      <dgm:prSet presAssocID="{1F9C73F7-B696-4141-8C6E-DD8684AAD6AA}" presName="rootText" presStyleLbl="node2" presStyleIdx="3" presStyleCnt="4">
        <dgm:presLayoutVars>
          <dgm:chPref val="3"/>
        </dgm:presLayoutVars>
      </dgm:prSet>
      <dgm:spPr/>
    </dgm:pt>
    <dgm:pt modelId="{E2BB043D-26DB-47F2-BDF0-2FDBEDE46261}" type="pres">
      <dgm:prSet presAssocID="{1F9C73F7-B696-4141-8C6E-DD8684AAD6AA}" presName="rootConnector" presStyleLbl="node2" presStyleIdx="3" presStyleCnt="4"/>
      <dgm:spPr/>
    </dgm:pt>
    <dgm:pt modelId="{EB962AC5-B4E9-4764-813F-80BD633D658D}" type="pres">
      <dgm:prSet presAssocID="{1F9C73F7-B696-4141-8C6E-DD8684AAD6AA}" presName="hierChild4" presStyleCnt="0"/>
      <dgm:spPr/>
    </dgm:pt>
    <dgm:pt modelId="{11F350BD-DE70-4D21-9453-3621A720E15B}" type="pres">
      <dgm:prSet presAssocID="{1F9C73F7-B696-4141-8C6E-DD8684AAD6AA}" presName="hierChild5" presStyleCnt="0"/>
      <dgm:spPr/>
    </dgm:pt>
    <dgm:pt modelId="{A801C871-C8FD-40F6-915F-A0C3690C1600}" type="pres">
      <dgm:prSet presAssocID="{80FB8911-97B4-421A-8EF3-8172B2DA0AD5}" presName="hierChild3" presStyleCnt="0"/>
      <dgm:spPr/>
    </dgm:pt>
  </dgm:ptLst>
  <dgm:cxnLst>
    <dgm:cxn modelId="{A3616405-9AB1-4A0B-926F-378B6159CA68}" srcId="{1790D472-5446-48FF-9819-14049F70A4D0}" destId="{80FB8911-97B4-421A-8EF3-8172B2DA0AD5}" srcOrd="0" destOrd="0" parTransId="{FC2A93F3-C513-4D81-B49D-45242DB68BED}" sibTransId="{765C69FB-2CF7-48AC-9E28-A4A1B1C052D4}"/>
    <dgm:cxn modelId="{A544D50D-5830-450C-B6E5-D58AFAE27421}" type="presOf" srcId="{83F8E9A8-2C0A-469A-A15B-0774A514B993}" destId="{9E3A0765-CEDC-4C8E-9594-9314D6335079}" srcOrd="1" destOrd="0" presId="urn:microsoft.com/office/officeart/2005/8/layout/orgChart1"/>
    <dgm:cxn modelId="{E1785E13-973C-4866-A3DB-009F63A5751C}" type="presOf" srcId="{83F8E9A8-2C0A-469A-A15B-0774A514B993}" destId="{8C92FEFB-DF39-43A5-8454-09E391B5980B}" srcOrd="0" destOrd="0" presId="urn:microsoft.com/office/officeart/2005/8/layout/orgChart1"/>
    <dgm:cxn modelId="{72A18415-4812-44B2-A569-3E5536E901BC}" type="presOf" srcId="{80FB8911-97B4-421A-8EF3-8172B2DA0AD5}" destId="{79B09690-ABF3-4AA0-A841-DBE0746D5354}" srcOrd="0" destOrd="0" presId="urn:microsoft.com/office/officeart/2005/8/layout/orgChart1"/>
    <dgm:cxn modelId="{E1BC8D2A-7C61-4A18-AD29-D42C0BDF9E8C}" type="presOf" srcId="{3173E199-33A6-4C43-B744-10ACDCF96F77}" destId="{6497F6FC-8376-4DCF-AC2E-026680B36CF8}" srcOrd="0" destOrd="0" presId="urn:microsoft.com/office/officeart/2005/8/layout/orgChart1"/>
    <dgm:cxn modelId="{A0297732-808D-4256-A9F5-A876617899DE}" type="presOf" srcId="{1F9C73F7-B696-4141-8C6E-DD8684AAD6AA}" destId="{E2BB043D-26DB-47F2-BDF0-2FDBEDE46261}" srcOrd="1" destOrd="0" presId="urn:microsoft.com/office/officeart/2005/8/layout/orgChart1"/>
    <dgm:cxn modelId="{4A9C4F6A-5E92-4B67-9EB5-F35C0202FEF1}" type="presOf" srcId="{1D9EA381-8D83-495A-A529-64F002AC044F}" destId="{926F61BC-884C-407B-9EEA-1F6EB8201564}" srcOrd="0" destOrd="0" presId="urn:microsoft.com/office/officeart/2005/8/layout/orgChart1"/>
    <dgm:cxn modelId="{1C556850-51E2-446B-9CE9-98A2D3BACD83}" type="presOf" srcId="{831E5A45-6537-4A79-9DCB-C4FF50BAED02}" destId="{B6086ADA-207C-4BBE-A35C-D254F1B26800}" srcOrd="0" destOrd="0" presId="urn:microsoft.com/office/officeart/2005/8/layout/orgChart1"/>
    <dgm:cxn modelId="{9E519378-606E-4595-84DB-D21C5ED8423C}" type="presOf" srcId="{831E5A45-6537-4A79-9DCB-C4FF50BAED02}" destId="{7CF5BC86-9302-4A3A-8EA2-444F991E9CDA}" srcOrd="1" destOrd="0" presId="urn:microsoft.com/office/officeart/2005/8/layout/orgChart1"/>
    <dgm:cxn modelId="{53DF017C-D961-4988-BE8D-C2784CB39315}" srcId="{80FB8911-97B4-421A-8EF3-8172B2DA0AD5}" destId="{831E5A45-6537-4A79-9DCB-C4FF50BAED02}" srcOrd="2" destOrd="0" parTransId="{148FAB8A-2CCD-473A-9AE3-E0AA247C255C}" sibTransId="{40163234-A7B5-4C35-9240-EC9D7F66CBDC}"/>
    <dgm:cxn modelId="{8E1BEF8E-A639-43B6-B779-CD70A7799E78}" type="presOf" srcId="{148FAB8A-2CCD-473A-9AE3-E0AA247C255C}" destId="{FF47E0B9-AFDF-4AC5-A331-D4DE54ED389C}" srcOrd="0" destOrd="0" presId="urn:microsoft.com/office/officeart/2005/8/layout/orgChart1"/>
    <dgm:cxn modelId="{0B6D51A9-AC0D-488D-99B2-199DF8697BE2}" type="presOf" srcId="{F450915B-CD47-4062-B877-07F4D8256032}" destId="{5B73CF70-76C4-4F77-9B39-27BDC54D7970}" srcOrd="0" destOrd="0" presId="urn:microsoft.com/office/officeart/2005/8/layout/orgChart1"/>
    <dgm:cxn modelId="{B7DE18AC-EC49-4569-94BA-AC9F22CCB8F8}" type="presOf" srcId="{80FB8911-97B4-421A-8EF3-8172B2DA0AD5}" destId="{3F31DA45-29C7-46C9-9517-6C916E8747DC}" srcOrd="1" destOrd="0" presId="urn:microsoft.com/office/officeart/2005/8/layout/orgChart1"/>
    <dgm:cxn modelId="{A76E0EB7-ECC7-4823-B6D3-D9068BAE7E25}" type="presOf" srcId="{1F9C73F7-B696-4141-8C6E-DD8684AAD6AA}" destId="{2854FD27-210C-4AE0-A459-18C119930FBF}" srcOrd="0" destOrd="0" presId="urn:microsoft.com/office/officeart/2005/8/layout/orgChart1"/>
    <dgm:cxn modelId="{BA6877C6-B222-4C5F-AD5B-BDE80BABA00F}" srcId="{80FB8911-97B4-421A-8EF3-8172B2DA0AD5}" destId="{F450915B-CD47-4062-B877-07F4D8256032}" srcOrd="0" destOrd="0" parTransId="{3173E199-33A6-4C43-B744-10ACDCF96F77}" sibTransId="{9C0AAF7B-FF32-478F-8D7B-354380067221}"/>
    <dgm:cxn modelId="{894439D6-C83D-48C1-89B4-05256B9C2870}" srcId="{80FB8911-97B4-421A-8EF3-8172B2DA0AD5}" destId="{1F9C73F7-B696-4141-8C6E-DD8684AAD6AA}" srcOrd="3" destOrd="0" parTransId="{1D9EA381-8D83-495A-A529-64F002AC044F}" sibTransId="{281503BD-7C2A-46BE-AFA7-017BD9960A53}"/>
    <dgm:cxn modelId="{CDDA39D9-8848-4B25-AB98-C4A617493ED9}" type="presOf" srcId="{6648C980-162C-4430-8253-1584F1039A59}" destId="{CBB21299-518E-4A61-9739-92CDD56EC348}" srcOrd="0" destOrd="0" presId="urn:microsoft.com/office/officeart/2005/8/layout/orgChart1"/>
    <dgm:cxn modelId="{46F54CDC-2496-4AA7-BA29-625D395C377D}" srcId="{80FB8911-97B4-421A-8EF3-8172B2DA0AD5}" destId="{83F8E9A8-2C0A-469A-A15B-0774A514B993}" srcOrd="1" destOrd="0" parTransId="{6648C980-162C-4430-8253-1584F1039A59}" sibTransId="{AD1E0127-D2F9-401D-A966-BCE1CE7A5F31}"/>
    <dgm:cxn modelId="{4463BEE0-5E7E-41A7-BCE4-47EB6D55F5E4}" type="presOf" srcId="{F450915B-CD47-4062-B877-07F4D8256032}" destId="{D579C810-EF8C-48A8-8B31-794C0A02BED1}" srcOrd="1" destOrd="0" presId="urn:microsoft.com/office/officeart/2005/8/layout/orgChart1"/>
    <dgm:cxn modelId="{34AB8CF0-CDA7-4A0A-B879-D5A5F793169C}" type="presOf" srcId="{1790D472-5446-48FF-9819-14049F70A4D0}" destId="{52447592-3A82-4C5F-9806-6AE335AD2BA0}" srcOrd="0" destOrd="0" presId="urn:microsoft.com/office/officeart/2005/8/layout/orgChart1"/>
    <dgm:cxn modelId="{31709454-390B-48C1-B716-9A6B730D34FC}" type="presParOf" srcId="{52447592-3A82-4C5F-9806-6AE335AD2BA0}" destId="{843814F4-020E-43F0-8CEA-03D213F7023B}" srcOrd="0" destOrd="0" presId="urn:microsoft.com/office/officeart/2005/8/layout/orgChart1"/>
    <dgm:cxn modelId="{868A9FD2-8FDE-4B0F-9678-B49DD046715D}" type="presParOf" srcId="{843814F4-020E-43F0-8CEA-03D213F7023B}" destId="{42AB8D55-2D9B-4C35-98CA-9A92B15637A3}" srcOrd="0" destOrd="0" presId="urn:microsoft.com/office/officeart/2005/8/layout/orgChart1"/>
    <dgm:cxn modelId="{C7A82A83-71E0-4AAB-8914-FCE8C4C439B3}" type="presParOf" srcId="{42AB8D55-2D9B-4C35-98CA-9A92B15637A3}" destId="{79B09690-ABF3-4AA0-A841-DBE0746D5354}" srcOrd="0" destOrd="0" presId="urn:microsoft.com/office/officeart/2005/8/layout/orgChart1"/>
    <dgm:cxn modelId="{30281094-C004-41A4-A0EB-CB3E70AF354E}" type="presParOf" srcId="{42AB8D55-2D9B-4C35-98CA-9A92B15637A3}" destId="{3F31DA45-29C7-46C9-9517-6C916E8747DC}" srcOrd="1" destOrd="0" presId="urn:microsoft.com/office/officeart/2005/8/layout/orgChart1"/>
    <dgm:cxn modelId="{5AD30ECE-BF8B-4F9A-A4CC-FFD69FFD0829}" type="presParOf" srcId="{843814F4-020E-43F0-8CEA-03D213F7023B}" destId="{3C4F1648-30EF-4254-BBEE-4D62BB5349F5}" srcOrd="1" destOrd="0" presId="urn:microsoft.com/office/officeart/2005/8/layout/orgChart1"/>
    <dgm:cxn modelId="{7F7186C7-C75D-4A3A-8B3A-02FA86601D6E}" type="presParOf" srcId="{3C4F1648-30EF-4254-BBEE-4D62BB5349F5}" destId="{6497F6FC-8376-4DCF-AC2E-026680B36CF8}" srcOrd="0" destOrd="0" presId="urn:microsoft.com/office/officeart/2005/8/layout/orgChart1"/>
    <dgm:cxn modelId="{FE9440DB-0AF1-464C-A82D-BC33A2BE1908}" type="presParOf" srcId="{3C4F1648-30EF-4254-BBEE-4D62BB5349F5}" destId="{46DE4BB2-A968-4998-8937-A4FF38F74F0C}" srcOrd="1" destOrd="0" presId="urn:microsoft.com/office/officeart/2005/8/layout/orgChart1"/>
    <dgm:cxn modelId="{8D9BFCBF-4A58-4780-8738-BA70C695CAFD}" type="presParOf" srcId="{46DE4BB2-A968-4998-8937-A4FF38F74F0C}" destId="{C5B6B3D2-0E6B-45CB-BE61-7EBBE2E1A0B5}" srcOrd="0" destOrd="0" presId="urn:microsoft.com/office/officeart/2005/8/layout/orgChart1"/>
    <dgm:cxn modelId="{43FD721F-1B68-4AC3-864B-70621A82B96E}" type="presParOf" srcId="{C5B6B3D2-0E6B-45CB-BE61-7EBBE2E1A0B5}" destId="{5B73CF70-76C4-4F77-9B39-27BDC54D7970}" srcOrd="0" destOrd="0" presId="urn:microsoft.com/office/officeart/2005/8/layout/orgChart1"/>
    <dgm:cxn modelId="{D1837F9F-3677-42D7-87DF-7DB59E4E77D2}" type="presParOf" srcId="{C5B6B3D2-0E6B-45CB-BE61-7EBBE2E1A0B5}" destId="{D579C810-EF8C-48A8-8B31-794C0A02BED1}" srcOrd="1" destOrd="0" presId="urn:microsoft.com/office/officeart/2005/8/layout/orgChart1"/>
    <dgm:cxn modelId="{46AB7BC6-4964-4A98-8BC6-437A377D75FF}" type="presParOf" srcId="{46DE4BB2-A968-4998-8937-A4FF38F74F0C}" destId="{4E4F4DFA-638C-408A-8757-CC2D57C09CFF}" srcOrd="1" destOrd="0" presId="urn:microsoft.com/office/officeart/2005/8/layout/orgChart1"/>
    <dgm:cxn modelId="{0E74C07C-5AE8-4300-B4ED-D12317029912}" type="presParOf" srcId="{46DE4BB2-A968-4998-8937-A4FF38F74F0C}" destId="{4E6D63DF-DB60-4AD4-8012-D95017C3A703}" srcOrd="2" destOrd="0" presId="urn:microsoft.com/office/officeart/2005/8/layout/orgChart1"/>
    <dgm:cxn modelId="{C9F5D4FD-99F1-438E-8CFF-8503A13082FE}" type="presParOf" srcId="{3C4F1648-30EF-4254-BBEE-4D62BB5349F5}" destId="{CBB21299-518E-4A61-9739-92CDD56EC348}" srcOrd="2" destOrd="0" presId="urn:microsoft.com/office/officeart/2005/8/layout/orgChart1"/>
    <dgm:cxn modelId="{43301730-FD38-4A3F-AD80-EC33A46BC649}" type="presParOf" srcId="{3C4F1648-30EF-4254-BBEE-4D62BB5349F5}" destId="{D3E7C62A-B210-46BC-9008-5DAF2708E93F}" srcOrd="3" destOrd="0" presId="urn:microsoft.com/office/officeart/2005/8/layout/orgChart1"/>
    <dgm:cxn modelId="{6BE2BC30-AFBC-4FCB-9EE8-47567179A237}" type="presParOf" srcId="{D3E7C62A-B210-46BC-9008-5DAF2708E93F}" destId="{0CBD5E74-D6AB-402F-B22A-C14EF77ED148}" srcOrd="0" destOrd="0" presId="urn:microsoft.com/office/officeart/2005/8/layout/orgChart1"/>
    <dgm:cxn modelId="{E4FBAA0F-3683-4C41-A612-8F61A64CBA9D}" type="presParOf" srcId="{0CBD5E74-D6AB-402F-B22A-C14EF77ED148}" destId="{8C92FEFB-DF39-43A5-8454-09E391B5980B}" srcOrd="0" destOrd="0" presId="urn:microsoft.com/office/officeart/2005/8/layout/orgChart1"/>
    <dgm:cxn modelId="{EB991F3A-2466-4B0C-B948-EE9581BC91F0}" type="presParOf" srcId="{0CBD5E74-D6AB-402F-B22A-C14EF77ED148}" destId="{9E3A0765-CEDC-4C8E-9594-9314D6335079}" srcOrd="1" destOrd="0" presId="urn:microsoft.com/office/officeart/2005/8/layout/orgChart1"/>
    <dgm:cxn modelId="{1C758751-695C-43BE-936D-14FCE2F50CD2}" type="presParOf" srcId="{D3E7C62A-B210-46BC-9008-5DAF2708E93F}" destId="{27234203-BD33-423F-861D-40467E31FD35}" srcOrd="1" destOrd="0" presId="urn:microsoft.com/office/officeart/2005/8/layout/orgChart1"/>
    <dgm:cxn modelId="{D1E7A6FA-4154-4547-9054-E0DD1CF379F7}" type="presParOf" srcId="{D3E7C62A-B210-46BC-9008-5DAF2708E93F}" destId="{24A942F8-9B01-4A35-AC42-69CBC77A46CB}" srcOrd="2" destOrd="0" presId="urn:microsoft.com/office/officeart/2005/8/layout/orgChart1"/>
    <dgm:cxn modelId="{7F5B520B-B43A-43FB-9C82-AD7E9B2A9917}" type="presParOf" srcId="{3C4F1648-30EF-4254-BBEE-4D62BB5349F5}" destId="{FF47E0B9-AFDF-4AC5-A331-D4DE54ED389C}" srcOrd="4" destOrd="0" presId="urn:microsoft.com/office/officeart/2005/8/layout/orgChart1"/>
    <dgm:cxn modelId="{628C13B3-26C4-4BF3-8786-7E6ED4D8461F}" type="presParOf" srcId="{3C4F1648-30EF-4254-BBEE-4D62BB5349F5}" destId="{3B2F1246-82DE-48CC-B38C-B23659B549DC}" srcOrd="5" destOrd="0" presId="urn:microsoft.com/office/officeart/2005/8/layout/orgChart1"/>
    <dgm:cxn modelId="{1A2DEC76-8CB8-4AD1-AC99-0FE33AD968F3}" type="presParOf" srcId="{3B2F1246-82DE-48CC-B38C-B23659B549DC}" destId="{9251F1AC-3991-46F4-84C3-855BEE8209C6}" srcOrd="0" destOrd="0" presId="urn:microsoft.com/office/officeart/2005/8/layout/orgChart1"/>
    <dgm:cxn modelId="{0F077357-FD9B-48B6-9476-DDF7B7ABC48A}" type="presParOf" srcId="{9251F1AC-3991-46F4-84C3-855BEE8209C6}" destId="{B6086ADA-207C-4BBE-A35C-D254F1B26800}" srcOrd="0" destOrd="0" presId="urn:microsoft.com/office/officeart/2005/8/layout/orgChart1"/>
    <dgm:cxn modelId="{6F5761A7-5D77-4DAE-A6AF-F677A7806BA6}" type="presParOf" srcId="{9251F1AC-3991-46F4-84C3-855BEE8209C6}" destId="{7CF5BC86-9302-4A3A-8EA2-444F991E9CDA}" srcOrd="1" destOrd="0" presId="urn:microsoft.com/office/officeart/2005/8/layout/orgChart1"/>
    <dgm:cxn modelId="{D3042705-643C-4EC4-9888-54EA33145F34}" type="presParOf" srcId="{3B2F1246-82DE-48CC-B38C-B23659B549DC}" destId="{25E3D9EE-EA47-466A-BDA1-9C59E7AD580F}" srcOrd="1" destOrd="0" presId="urn:microsoft.com/office/officeart/2005/8/layout/orgChart1"/>
    <dgm:cxn modelId="{BE944BAE-6BCB-463B-8C55-449DBA93BDEF}" type="presParOf" srcId="{3B2F1246-82DE-48CC-B38C-B23659B549DC}" destId="{7580AAAE-38B4-4920-81BD-6DEA7A0E9BBC}" srcOrd="2" destOrd="0" presId="urn:microsoft.com/office/officeart/2005/8/layout/orgChart1"/>
    <dgm:cxn modelId="{0D58AC04-03B4-46D7-97F7-0F3A9793C5A1}" type="presParOf" srcId="{3C4F1648-30EF-4254-BBEE-4D62BB5349F5}" destId="{926F61BC-884C-407B-9EEA-1F6EB8201564}" srcOrd="6" destOrd="0" presId="urn:microsoft.com/office/officeart/2005/8/layout/orgChart1"/>
    <dgm:cxn modelId="{09C969A0-F493-4665-862F-9C13634FDADF}" type="presParOf" srcId="{3C4F1648-30EF-4254-BBEE-4D62BB5349F5}" destId="{C584F605-359E-4F9F-B07D-1C41BB2C1EDC}" srcOrd="7" destOrd="0" presId="urn:microsoft.com/office/officeart/2005/8/layout/orgChart1"/>
    <dgm:cxn modelId="{9FEEAE25-F5AC-4B96-97B5-883795FEDBA1}" type="presParOf" srcId="{C584F605-359E-4F9F-B07D-1C41BB2C1EDC}" destId="{E414CDA2-E33C-4159-AA1C-E2F2C554C2D5}" srcOrd="0" destOrd="0" presId="urn:microsoft.com/office/officeart/2005/8/layout/orgChart1"/>
    <dgm:cxn modelId="{ADD4EF03-EFDC-401A-9445-C93DE346EB9D}" type="presParOf" srcId="{E414CDA2-E33C-4159-AA1C-E2F2C554C2D5}" destId="{2854FD27-210C-4AE0-A459-18C119930FBF}" srcOrd="0" destOrd="0" presId="urn:microsoft.com/office/officeart/2005/8/layout/orgChart1"/>
    <dgm:cxn modelId="{9BAD5063-D695-40BE-9FED-A0AB3D556112}" type="presParOf" srcId="{E414CDA2-E33C-4159-AA1C-E2F2C554C2D5}" destId="{E2BB043D-26DB-47F2-BDF0-2FDBEDE46261}" srcOrd="1" destOrd="0" presId="urn:microsoft.com/office/officeart/2005/8/layout/orgChart1"/>
    <dgm:cxn modelId="{AA374241-B95A-4284-96DA-18FA0E010F54}" type="presParOf" srcId="{C584F605-359E-4F9F-B07D-1C41BB2C1EDC}" destId="{EB962AC5-B4E9-4764-813F-80BD633D658D}" srcOrd="1" destOrd="0" presId="urn:microsoft.com/office/officeart/2005/8/layout/orgChart1"/>
    <dgm:cxn modelId="{9E00ADDB-403B-4BE1-8E7A-3F208858AF38}" type="presParOf" srcId="{C584F605-359E-4F9F-B07D-1C41BB2C1EDC}" destId="{11F350BD-DE70-4D21-9453-3621A720E15B}" srcOrd="2" destOrd="0" presId="urn:microsoft.com/office/officeart/2005/8/layout/orgChart1"/>
    <dgm:cxn modelId="{647FD9E8-FD1C-4B07-A7AE-02BC94FF3810}" type="presParOf" srcId="{843814F4-020E-43F0-8CEA-03D213F7023B}" destId="{A801C871-C8FD-40F6-915F-A0C3690C160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6F61BC-884C-407B-9EEA-1F6EB8201564}">
      <dsp:nvSpPr>
        <dsp:cNvPr id="0" name=""/>
        <dsp:cNvSpPr/>
      </dsp:nvSpPr>
      <dsp:spPr>
        <a:xfrm>
          <a:off x="3810000" y="2039391"/>
          <a:ext cx="2984015" cy="3452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2628"/>
              </a:lnTo>
              <a:lnTo>
                <a:pt x="2984015" y="172628"/>
              </a:lnTo>
              <a:lnTo>
                <a:pt x="2984015" y="345257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47E0B9-AFDF-4AC5-A331-D4DE54ED389C}">
      <dsp:nvSpPr>
        <dsp:cNvPr id="0" name=""/>
        <dsp:cNvSpPr/>
      </dsp:nvSpPr>
      <dsp:spPr>
        <a:xfrm>
          <a:off x="3810000" y="2039391"/>
          <a:ext cx="994671" cy="3452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2628"/>
              </a:lnTo>
              <a:lnTo>
                <a:pt x="994671" y="172628"/>
              </a:lnTo>
              <a:lnTo>
                <a:pt x="994671" y="345257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B21299-518E-4A61-9739-92CDD56EC348}">
      <dsp:nvSpPr>
        <dsp:cNvPr id="0" name=""/>
        <dsp:cNvSpPr/>
      </dsp:nvSpPr>
      <dsp:spPr>
        <a:xfrm>
          <a:off x="2815328" y="2039391"/>
          <a:ext cx="994671" cy="345257"/>
        </a:xfrm>
        <a:custGeom>
          <a:avLst/>
          <a:gdLst/>
          <a:ahLst/>
          <a:cxnLst/>
          <a:rect l="0" t="0" r="0" b="0"/>
          <a:pathLst>
            <a:path>
              <a:moveTo>
                <a:pt x="994671" y="0"/>
              </a:moveTo>
              <a:lnTo>
                <a:pt x="994671" y="172628"/>
              </a:lnTo>
              <a:lnTo>
                <a:pt x="0" y="172628"/>
              </a:lnTo>
              <a:lnTo>
                <a:pt x="0" y="345257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97F6FC-8376-4DCF-AC2E-026680B36CF8}">
      <dsp:nvSpPr>
        <dsp:cNvPr id="0" name=""/>
        <dsp:cNvSpPr/>
      </dsp:nvSpPr>
      <dsp:spPr>
        <a:xfrm>
          <a:off x="825984" y="2039391"/>
          <a:ext cx="2984015" cy="345257"/>
        </a:xfrm>
        <a:custGeom>
          <a:avLst/>
          <a:gdLst/>
          <a:ahLst/>
          <a:cxnLst/>
          <a:rect l="0" t="0" r="0" b="0"/>
          <a:pathLst>
            <a:path>
              <a:moveTo>
                <a:pt x="2984015" y="0"/>
              </a:moveTo>
              <a:lnTo>
                <a:pt x="2984015" y="172628"/>
              </a:lnTo>
              <a:lnTo>
                <a:pt x="0" y="172628"/>
              </a:lnTo>
              <a:lnTo>
                <a:pt x="0" y="345257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B09690-ABF3-4AA0-A841-DBE0746D5354}">
      <dsp:nvSpPr>
        <dsp:cNvPr id="0" name=""/>
        <dsp:cNvSpPr/>
      </dsp:nvSpPr>
      <dsp:spPr>
        <a:xfrm>
          <a:off x="2987957" y="1217348"/>
          <a:ext cx="1644085" cy="82204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/>
            <a:t>Model of </a:t>
          </a:r>
          <a:r>
            <a:rPr lang="pl-PL" sz="2000" kern="1200" dirty="0" err="1"/>
            <a:t>response</a:t>
          </a:r>
          <a:r>
            <a:rPr lang="pl-PL" sz="2000" kern="1200" dirty="0"/>
            <a:t> to SARS-CoV-2 </a:t>
          </a:r>
        </a:p>
      </dsp:txBody>
      <dsp:txXfrm>
        <a:off x="2987957" y="1217348"/>
        <a:ext cx="1644085" cy="822042"/>
      </dsp:txXfrm>
    </dsp:sp>
    <dsp:sp modelId="{5B73CF70-76C4-4F77-9B39-27BDC54D7970}">
      <dsp:nvSpPr>
        <dsp:cNvPr id="0" name=""/>
        <dsp:cNvSpPr/>
      </dsp:nvSpPr>
      <dsp:spPr>
        <a:xfrm>
          <a:off x="3941" y="2384648"/>
          <a:ext cx="1644085" cy="82204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/>
            <a:t>MILD</a:t>
          </a:r>
        </a:p>
      </dsp:txBody>
      <dsp:txXfrm>
        <a:off x="3941" y="2384648"/>
        <a:ext cx="1644085" cy="822042"/>
      </dsp:txXfrm>
    </dsp:sp>
    <dsp:sp modelId="{8C92FEFB-DF39-43A5-8454-09E391B5980B}">
      <dsp:nvSpPr>
        <dsp:cNvPr id="0" name=""/>
        <dsp:cNvSpPr/>
      </dsp:nvSpPr>
      <dsp:spPr>
        <a:xfrm>
          <a:off x="1993285" y="2384648"/>
          <a:ext cx="1644085" cy="82204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/>
            <a:t>MODERATE</a:t>
          </a:r>
        </a:p>
      </dsp:txBody>
      <dsp:txXfrm>
        <a:off x="1993285" y="2384648"/>
        <a:ext cx="1644085" cy="822042"/>
      </dsp:txXfrm>
    </dsp:sp>
    <dsp:sp modelId="{B6086ADA-207C-4BBE-A35C-D254F1B26800}">
      <dsp:nvSpPr>
        <dsp:cNvPr id="0" name=""/>
        <dsp:cNvSpPr/>
      </dsp:nvSpPr>
      <dsp:spPr>
        <a:xfrm>
          <a:off x="3982628" y="2384648"/>
          <a:ext cx="1644085" cy="82204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/>
            <a:t>SEVERE</a:t>
          </a:r>
        </a:p>
      </dsp:txBody>
      <dsp:txXfrm>
        <a:off x="3982628" y="2384648"/>
        <a:ext cx="1644085" cy="822042"/>
      </dsp:txXfrm>
    </dsp:sp>
    <dsp:sp modelId="{2854FD27-210C-4AE0-A459-18C119930FBF}">
      <dsp:nvSpPr>
        <dsp:cNvPr id="0" name=""/>
        <dsp:cNvSpPr/>
      </dsp:nvSpPr>
      <dsp:spPr>
        <a:xfrm>
          <a:off x="5971972" y="2384648"/>
          <a:ext cx="1644085" cy="82204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/>
            <a:t>CRITICAL</a:t>
          </a:r>
        </a:p>
      </dsp:txBody>
      <dsp:txXfrm>
        <a:off x="5971972" y="2384648"/>
        <a:ext cx="1644085" cy="8220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image" Target="../media/image4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FFC40A-C560-4AD4-9983-579C8DCB15BE}" type="datetimeFigureOut">
              <a:rPr lang="pl-PL" smtClean="0"/>
              <a:pPr/>
              <a:t>06.05.2024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5C3E93-D6D9-4E2C-9F3A-34316F28A010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5C3E93-D6D9-4E2C-9F3A-34316F28A010}" type="slidenum">
              <a:rPr lang="pl-PL" smtClean="0"/>
              <a:pPr/>
              <a:t>1</a:t>
            </a:fld>
            <a:endParaRPr lang="pl-P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5C3E93-D6D9-4E2C-9F3A-34316F28A010}" type="slidenum">
              <a:rPr lang="pl-PL" smtClean="0"/>
              <a:pPr/>
              <a:t>10</a:t>
            </a:fld>
            <a:endParaRPr lang="pl-PL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5C3E93-D6D9-4E2C-9F3A-34316F28A010}" type="slidenum">
              <a:rPr lang="pl-PL" smtClean="0"/>
              <a:pPr/>
              <a:t>11</a:t>
            </a:fld>
            <a:endParaRPr lang="pl-PL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5C3E93-D6D9-4E2C-9F3A-34316F28A010}" type="slidenum">
              <a:rPr lang="pl-PL" smtClean="0"/>
              <a:pPr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646089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5C3E93-D6D9-4E2C-9F3A-34316F28A010}" type="slidenum">
              <a:rPr lang="pl-PL" smtClean="0"/>
              <a:pPr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046376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5C3E93-D6D9-4E2C-9F3A-34316F28A010}" type="slidenum">
              <a:rPr lang="pl-PL" smtClean="0"/>
              <a:pPr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54696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pl-PL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5C3E93-D6D9-4E2C-9F3A-34316F28A010}" type="slidenum">
              <a:rPr lang="pl-PL" smtClean="0"/>
              <a:pPr/>
              <a:t>2</a:t>
            </a:fld>
            <a:endParaRPr lang="pl-P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5C3E93-D6D9-4E2C-9F3A-34316F28A010}" type="slidenum">
              <a:rPr lang="pl-PL" smtClean="0"/>
              <a:pPr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478141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D5F3E-D252-4359-A6F9-648F4C18622D}" type="slidenum">
              <a:rPr lang="pl-PL" smtClean="0"/>
              <a:pPr/>
              <a:t>4</a:t>
            </a:fld>
            <a:endParaRPr lang="pl-P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D5F3E-D252-4359-A6F9-648F4C18622D}" type="slidenum">
              <a:rPr lang="pl-PL" smtClean="0"/>
              <a:pPr/>
              <a:t>5</a:t>
            </a:fld>
            <a:endParaRPr lang="pl-P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D5F3E-D252-4359-A6F9-648F4C18622D}" type="slidenum">
              <a:rPr lang="pl-PL" smtClean="0"/>
              <a:pPr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958104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lvl="0" indent="0" algn="just">
              <a:lnSpc>
                <a:spcPct val="107000"/>
              </a:lnSpc>
              <a:spcAft>
                <a:spcPts val="800"/>
              </a:spcAft>
              <a:buFont typeface="+mj-lt"/>
              <a:buNone/>
            </a:pP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5C3E93-D6D9-4E2C-9F3A-34316F28A010}" type="slidenum">
              <a:rPr lang="pl-PL" smtClean="0"/>
              <a:pPr/>
              <a:t>7</a:t>
            </a:fld>
            <a:endParaRPr lang="pl-PL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5C3E93-D6D9-4E2C-9F3A-34316F28A010}" type="slidenum">
              <a:rPr lang="pl-PL" smtClean="0"/>
              <a:pPr/>
              <a:t>8</a:t>
            </a:fld>
            <a:endParaRPr lang="pl-PL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5C3E93-D6D9-4E2C-9F3A-34316F28A010}" type="slidenum">
              <a:rPr lang="pl-PL" smtClean="0"/>
              <a:pPr/>
              <a:t>9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wolny kształt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Dowolny kształt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ytuł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17" name="Podtytuł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/>
              <a:t>Kliknij, aby edytować styl wzorca podtytułu</a:t>
            </a:r>
            <a:endParaRPr kumimoji="0" lang="en-US"/>
          </a:p>
        </p:txBody>
      </p:sp>
      <p:sp>
        <p:nvSpPr>
          <p:cNvPr id="30" name="Symbol zastępczy daty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DEF8C-63EA-44B7-898B-33A32F9D23F2}" type="datetimeFigureOut">
              <a:rPr lang="pl-PL" smtClean="0"/>
              <a:pPr/>
              <a:t>06.05.2024</a:t>
            </a:fld>
            <a:endParaRPr lang="pl-PL"/>
          </a:p>
        </p:txBody>
      </p:sp>
      <p:sp>
        <p:nvSpPr>
          <p:cNvPr id="19" name="Symbol zastępczy stopki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7" name="Symbol zastępczy numeru slajd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66796-83AF-481A-B05B-968E0B4FFF8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DEF8C-63EA-44B7-898B-33A32F9D23F2}" type="datetimeFigureOut">
              <a:rPr lang="pl-PL" smtClean="0"/>
              <a:pPr/>
              <a:t>06.05.2024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66796-83AF-481A-B05B-968E0B4FFF8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DEF8C-63EA-44B7-898B-33A32F9D23F2}" type="datetimeFigureOut">
              <a:rPr lang="pl-PL" smtClean="0"/>
              <a:pPr/>
              <a:t>06.05.2024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66796-83AF-481A-B05B-968E0B4FFF8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DEF8C-63EA-44B7-898B-33A32F9D23F2}" type="datetimeFigureOut">
              <a:rPr lang="pl-PL" smtClean="0"/>
              <a:pPr/>
              <a:t>06.05.2024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66796-83AF-481A-B05B-968E0B4FFF8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wolny kształt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Dowolny kształt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DEF8C-63EA-44B7-898B-33A32F9D23F2}" type="datetimeFigureOut">
              <a:rPr lang="pl-PL" smtClean="0"/>
              <a:pPr/>
              <a:t>06.05.2024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66796-83AF-481A-B05B-968E0B4FFF8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DEF8C-63EA-44B7-898B-33A32F9D23F2}" type="datetimeFigureOut">
              <a:rPr lang="pl-PL" smtClean="0"/>
              <a:pPr/>
              <a:t>06.05.2024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66796-83AF-481A-B05B-968E0B4FFF8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DEF8C-63EA-44B7-898B-33A32F9D23F2}" type="datetimeFigureOut">
              <a:rPr lang="pl-PL" smtClean="0"/>
              <a:pPr/>
              <a:t>06.05.2024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66796-83AF-481A-B05B-968E0B4FFF8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DEF8C-63EA-44B7-898B-33A32F9D23F2}" type="datetimeFigureOut">
              <a:rPr lang="pl-PL" smtClean="0"/>
              <a:pPr/>
              <a:t>06.05.2024</a:t>
            </a:fld>
            <a:endParaRPr lang="pl-PL"/>
          </a:p>
        </p:txBody>
      </p:sp>
      <p:sp>
        <p:nvSpPr>
          <p:cNvPr id="8" name="Symbol zastępczy numeru slajdu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166796-83AF-481A-B05B-968E0B4FFF8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Symbol zastępczy stopki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DEF8C-63EA-44B7-898B-33A32F9D23F2}" type="datetimeFigureOut">
              <a:rPr lang="pl-PL" smtClean="0"/>
              <a:pPr/>
              <a:t>06.05.2024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66796-83AF-481A-B05B-968E0B4FFF8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DEF8C-63EA-44B7-898B-33A32F9D23F2}" type="datetimeFigureOut">
              <a:rPr lang="pl-PL" smtClean="0"/>
              <a:pPr/>
              <a:t>06.05.2024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9C166796-83AF-481A-B05B-968E0B4FFF8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l-PL"/>
              <a:t>Kliknij ikonę, aby dodać obraz</a:t>
            </a:r>
            <a:endParaRPr kumimoji="0" lang="en-US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B04DEF8C-63EA-44B7-898B-33A32F9D23F2}" type="datetimeFigureOut">
              <a:rPr lang="pl-PL" smtClean="0"/>
              <a:pPr/>
              <a:t>06.05.2024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66796-83AF-481A-B05B-968E0B4FFF8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owolny kształt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Dowolny kształt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ymbol zastępczy tytułu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0" name="Symbol zastępczy tekstu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/>
              <a:t>Kliknij, aby edytować style wzorca tekstu</a:t>
            </a:r>
          </a:p>
          <a:p>
            <a:pPr lvl="1" eaLnBrk="1" latinLnBrk="0" hangingPunct="1"/>
            <a:r>
              <a:rPr kumimoji="0" lang="pl-PL"/>
              <a:t>Drugi poziom</a:t>
            </a:r>
          </a:p>
          <a:p>
            <a:pPr lvl="2" eaLnBrk="1" latinLnBrk="0" hangingPunct="1"/>
            <a:r>
              <a:rPr kumimoji="0" lang="pl-PL"/>
              <a:t>Trzeci poziom</a:t>
            </a:r>
          </a:p>
          <a:p>
            <a:pPr lvl="3" eaLnBrk="1" latinLnBrk="0" hangingPunct="1"/>
            <a:r>
              <a:rPr kumimoji="0" lang="pl-PL"/>
              <a:t>Czwarty poziom</a:t>
            </a:r>
          </a:p>
          <a:p>
            <a:pPr lvl="4" eaLnBrk="1" latinLnBrk="0" hangingPunct="1"/>
            <a:r>
              <a:rPr kumimoji="0" lang="pl-PL"/>
              <a:t>Piąty poziom</a:t>
            </a:r>
            <a:endParaRPr kumimoji="0" lang="en-US"/>
          </a:p>
        </p:txBody>
      </p:sp>
      <p:sp>
        <p:nvSpPr>
          <p:cNvPr id="10" name="Symbol zastępczy daty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B04DEF8C-63EA-44B7-898B-33A32F9D23F2}" type="datetimeFigureOut">
              <a:rPr lang="pl-PL" smtClean="0"/>
              <a:pPr/>
              <a:t>06.05.2024</a:t>
            </a:fld>
            <a:endParaRPr lang="pl-PL"/>
          </a:p>
        </p:txBody>
      </p:sp>
      <p:sp>
        <p:nvSpPr>
          <p:cNvPr id="22" name="Symbol zastępczy stopki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18" name="Symbol zastępczy numeru slajdu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9C166796-83AF-481A-B05B-968E0B4FFF8A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1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40.emf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-4812" y="3252290"/>
            <a:ext cx="9144000" cy="162833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pl-PL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Robert Szewczyk, </a:t>
            </a:r>
          </a:p>
          <a:p>
            <a:pPr algn="ctr"/>
            <a:r>
              <a:rPr lang="pl-PL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PhD</a:t>
            </a:r>
            <a:r>
              <a:rPr lang="pl-PL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Student</a:t>
            </a:r>
            <a:br>
              <a:rPr lang="pl-PL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Department</a:t>
            </a:r>
            <a:r>
              <a:rPr lang="pl-PL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</a:t>
            </a:r>
            <a:r>
              <a:rPr lang="pl-PL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Immunology</a:t>
            </a:r>
            <a:r>
              <a:rPr lang="pl-PL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pl-PL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Allergy</a:t>
            </a:r>
            <a:endParaRPr lang="pl-PL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pl-PL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l-PL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Tutor:</a:t>
            </a:r>
            <a:br>
              <a:rPr lang="pl-PL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 hab. n. med. Maciej Chałubiński, prof. UM</a:t>
            </a:r>
          </a:p>
          <a:p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0" y="644404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n w="0">
                  <a:solidFill>
                    <a:schemeClr val="tx1">
                      <a:lumMod val="95000"/>
                    </a:schemeClr>
                  </a:solidFill>
                </a:ln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Research performed under NCN OPUS grant: </a:t>
            </a:r>
            <a:r>
              <a:rPr lang="pl-PL" i="0" dirty="0">
                <a:ln w="0">
                  <a:solidFill>
                    <a:schemeClr val="tx1">
                      <a:lumMod val="95000"/>
                    </a:schemeClr>
                  </a:solidFill>
                </a:ln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</a:rPr>
              <a:t>2021/43/B/NZ5/00973</a:t>
            </a:r>
            <a:endParaRPr lang="pl-PL" dirty="0">
              <a:ln w="0">
                <a:solidFill>
                  <a:schemeClr val="tx1">
                    <a:lumMod val="95000"/>
                  </a:schemeClr>
                </a:solidFill>
              </a:ln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A1488ABA-B5F6-EDAD-BB00-C1DD79E8254D}"/>
              </a:ext>
            </a:extLst>
          </p:cNvPr>
          <p:cNvSpPr txBox="1">
            <a:spLocks/>
          </p:cNvSpPr>
          <p:nvPr/>
        </p:nvSpPr>
        <p:spPr>
          <a:xfrm>
            <a:off x="-4812" y="-216024"/>
            <a:ext cx="9148812" cy="2708920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lang="en-US" sz="4600" b="1" kern="1200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Aft>
                <a:spcPts val="1500"/>
              </a:spcAft>
            </a:pPr>
            <a:r>
              <a:rPr lang="en-GB" sz="3400" kern="1400" cap="none" dirty="0">
                <a:ln w="22225">
                  <a:solidFill>
                    <a:srgbClr val="FFC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Human Lung Microvascular Endothelium from certain human individuals may</a:t>
            </a:r>
            <a:r>
              <a:rPr lang="pl-PL" sz="3400" kern="1400" cap="none" dirty="0">
                <a:ln w="22225">
                  <a:solidFill>
                    <a:srgbClr val="FFC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400" kern="1400" cap="none" dirty="0">
                <a:ln w="22225">
                  <a:solidFill>
                    <a:srgbClr val="FFC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present the constitutive resilience to HCoV-229E infection</a:t>
            </a:r>
            <a:endParaRPr lang="pl-PL" sz="3400" kern="1400" cap="none" dirty="0">
              <a:ln w="22225">
                <a:solidFill>
                  <a:srgbClr val="FFC000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EE6C63C7-3393-35AD-FBCC-CAE1CC705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660" y="4884317"/>
            <a:ext cx="4383647" cy="14970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F2AB7794-35F2-9010-6075-E2D12DFA24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471" y="4943338"/>
            <a:ext cx="4726693" cy="13550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8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r"/>
            <a:r>
              <a:rPr lang="pl-PL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…and </a:t>
            </a:r>
            <a:r>
              <a:rPr lang="pl-PL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antiviral</a:t>
            </a:r>
            <a:r>
              <a:rPr lang="pl-PL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pl-PL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response</a:t>
            </a:r>
            <a:endParaRPr lang="pl-PL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3645024"/>
            <a:ext cx="4572000" cy="2714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980728"/>
            <a:ext cx="4572001" cy="2714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3645024"/>
            <a:ext cx="4572000" cy="2714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485" name="AutoShape 5" descr="Podgląd obraz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20487" name="AutoShape 7" descr="Podgląd obraz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" name="pole tekstowe 11"/>
          <p:cNvSpPr txBox="1"/>
          <p:nvPr/>
        </p:nvSpPr>
        <p:spPr>
          <a:xfrm>
            <a:off x="8001024" y="836712"/>
            <a:ext cx="1357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*p&lt;0,05</a:t>
            </a:r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980728"/>
            <a:ext cx="4572000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5A38BBA8-8410-782F-8EDC-CCB7F22DF4E4}"/>
              </a:ext>
            </a:extLst>
          </p:cNvPr>
          <p:cNvSpPr txBox="1"/>
          <p:nvPr/>
        </p:nvSpPr>
        <p:spPr>
          <a:xfrm>
            <a:off x="1043608" y="6239322"/>
            <a:ext cx="8664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Did</a:t>
            </a:r>
            <a:r>
              <a:rPr lang="pl-PL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pl-PL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endothelium</a:t>
            </a:r>
            <a:r>
              <a:rPr lang="pl-PL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pl-PL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detect</a:t>
            </a:r>
            <a:r>
              <a:rPr lang="pl-PL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pl-PL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virus</a:t>
            </a:r>
            <a:r>
              <a:rPr lang="pl-PL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?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l-PL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Receptor </a:t>
            </a:r>
            <a:r>
              <a:rPr lang="pl-PL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factors</a:t>
            </a:r>
            <a:r>
              <a:rPr lang="pl-PL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- </a:t>
            </a:r>
            <a:r>
              <a:rPr lang="pl-PL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where</a:t>
            </a:r>
            <a:r>
              <a:rPr lang="pl-PL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pl-PL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is</a:t>
            </a:r>
            <a:r>
              <a:rPr lang="pl-PL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pl-PL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virus</a:t>
            </a:r>
            <a:r>
              <a:rPr lang="pl-PL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?</a:t>
            </a:r>
          </a:p>
        </p:txBody>
      </p:sp>
      <p:sp>
        <p:nvSpPr>
          <p:cNvPr id="11" name="pole tekstowe 10"/>
          <p:cNvSpPr txBox="1"/>
          <p:nvPr/>
        </p:nvSpPr>
        <p:spPr>
          <a:xfrm>
            <a:off x="8001024" y="857232"/>
            <a:ext cx="1357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*p&lt;0,05</a:t>
            </a:r>
          </a:p>
        </p:txBody>
      </p:sp>
      <p:grpSp>
        <p:nvGrpSpPr>
          <p:cNvPr id="12" name="Grupa 11"/>
          <p:cNvGrpSpPr/>
          <p:nvPr/>
        </p:nvGrpSpPr>
        <p:grpSpPr>
          <a:xfrm>
            <a:off x="214282" y="1214422"/>
            <a:ext cx="8715436" cy="5431466"/>
            <a:chOff x="214282" y="1071546"/>
            <a:chExt cx="8715436" cy="5431466"/>
          </a:xfrm>
        </p:grpSpPr>
        <p:pic>
          <p:nvPicPr>
            <p:cNvPr id="23553" name="Picture 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643438" y="1071546"/>
              <a:ext cx="4286280" cy="2520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3554" name="Picture 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14282" y="1071546"/>
              <a:ext cx="4214842" cy="2520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3555" name="Picture 3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14282" y="3786190"/>
              <a:ext cx="4219921" cy="271464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3556" name="Picture 4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643406" y="3786190"/>
              <a:ext cx="4286312" cy="271682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Viability</a:t>
            </a:r>
            <a:r>
              <a:rPr lang="pl-PL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pl-PL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assay</a:t>
            </a:r>
            <a:br>
              <a:rPr lang="pl-PL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pl-PL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RESAZURIN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756" y="1428736"/>
            <a:ext cx="7309604" cy="4674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 l="21875" t="18750" r="21875" b="10416"/>
          <a:stretch>
            <a:fillRect/>
          </a:stretch>
        </p:blipFill>
        <p:spPr bwMode="auto">
          <a:xfrm>
            <a:off x="878632" y="1165082"/>
            <a:ext cx="6624736" cy="4968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1F943854-CA5F-57D5-0B13-CF78853CD7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38" t="23400" r="34367" b="46060"/>
          <a:stretch/>
        </p:blipFill>
        <p:spPr>
          <a:xfrm>
            <a:off x="34180" y="2060848"/>
            <a:ext cx="9109819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ytuł 8">
            <a:extLst>
              <a:ext uri="{FF2B5EF4-FFF2-40B4-BE49-F238E27FC236}">
                <a16:creationId xmlns:a16="http://schemas.microsoft.com/office/drawing/2014/main" id="{88724355-30C6-57C6-79A4-7C3352A9E7D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7504" y="38234"/>
            <a:ext cx="89289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DFont+F1"/>
              </a:rPr>
              <a:t>T</a:t>
            </a:r>
            <a:r>
              <a:rPr lang="en-US" sz="4400" b="1" i="0" u="none" strike="noStrike" baseline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DFont+F1"/>
              </a:rPr>
              <a:t>wo divergent models of response</a:t>
            </a:r>
            <a:br>
              <a:rPr lang="pl-PL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DFont+F1"/>
              </a:rPr>
            </a:br>
            <a:r>
              <a:rPr lang="pl-PL" sz="4400" b="1" i="0" u="none" strike="noStrike" baseline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DFont+F1"/>
              </a:rPr>
              <a:t>to </a:t>
            </a:r>
            <a:r>
              <a:rPr lang="pl-PL" sz="4400" b="1" i="0" u="none" strike="noStrike" baseline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DFont+F1"/>
              </a:rPr>
              <a:t>Coronaviral</a:t>
            </a:r>
            <a:r>
              <a:rPr lang="pl-PL" sz="4400" b="1" i="0" u="none" strike="noStrike" baseline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DFont+F1"/>
              </a:rPr>
              <a:t> </a:t>
            </a:r>
            <a:r>
              <a:rPr lang="pl-PL" sz="4400" b="1" i="0" u="none" strike="noStrike" baseline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DFont+F1"/>
              </a:rPr>
              <a:t>infection</a:t>
            </a:r>
            <a:r>
              <a:rPr lang="pl-PL" sz="4400" b="1" i="0" u="none" strike="noStrike" baseline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DFont+F1"/>
              </a:rPr>
              <a:t>?</a:t>
            </a:r>
            <a:endParaRPr lang="pl-PL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AFD48AA9-8349-8AD3-C90B-F57A402974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39" t="53940" r="34366" b="13601"/>
          <a:stretch/>
        </p:blipFill>
        <p:spPr>
          <a:xfrm>
            <a:off x="58136" y="4293096"/>
            <a:ext cx="9109819" cy="26785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C82CCF24-3886-7E4F-5CFC-E3BEC380F80D}"/>
              </a:ext>
            </a:extLst>
          </p:cNvPr>
          <p:cNvSpPr txBox="1"/>
          <p:nvPr/>
        </p:nvSpPr>
        <p:spPr>
          <a:xfrm>
            <a:off x="107504" y="1537628"/>
            <a:ext cx="9577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1. </a:t>
            </a:r>
            <a:r>
              <a:rPr lang="pl-PL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Very</a:t>
            </a:r>
            <a:r>
              <a:rPr lang="pl-PL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pl-PL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intense</a:t>
            </a:r>
            <a:r>
              <a:rPr lang="pl-PL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pl-PL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inflammatory</a:t>
            </a:r>
            <a:r>
              <a:rPr lang="pl-PL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and </a:t>
            </a:r>
            <a:r>
              <a:rPr lang="pl-PL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antiviral</a:t>
            </a:r>
            <a:r>
              <a:rPr lang="pl-PL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pl-PL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response</a:t>
            </a:r>
            <a:endParaRPr lang="pl-PL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3B0E1C04-50AF-34EF-1BEB-8D984662CEFC}"/>
              </a:ext>
            </a:extLst>
          </p:cNvPr>
          <p:cNvSpPr txBox="1"/>
          <p:nvPr/>
        </p:nvSpPr>
        <p:spPr>
          <a:xfrm>
            <a:off x="179512" y="3880319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2. </a:t>
            </a:r>
            <a:r>
              <a:rPr lang="pl-PL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Asymptomatic</a:t>
            </a:r>
            <a:r>
              <a:rPr lang="pl-PL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pl-PL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infection</a:t>
            </a:r>
            <a:r>
              <a:rPr lang="pl-PL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777330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9B3F5827-E664-E72D-8560-F5E1B98C59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250" t="24801" r="12201" b="17800"/>
          <a:stretch/>
        </p:blipFill>
        <p:spPr>
          <a:xfrm>
            <a:off x="4264861" y="3903778"/>
            <a:ext cx="4764932" cy="28729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B1B9A479-B018-1963-B413-46E9730033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463" t="22001" r="16926" b="9401"/>
          <a:stretch/>
        </p:blipFill>
        <p:spPr>
          <a:xfrm>
            <a:off x="-144960" y="2924966"/>
            <a:ext cx="4399949" cy="24434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E54F702A-0B09-D7C0-E574-5FC0B5ECDF5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304" t="47200" r="26375" b="10801"/>
          <a:stretch/>
        </p:blipFill>
        <p:spPr>
          <a:xfrm>
            <a:off x="4199557" y="1339441"/>
            <a:ext cx="4764932" cy="24572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56BDA837-4550-C794-63FC-089B9E5FA895}"/>
              </a:ext>
            </a:extLst>
          </p:cNvPr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DFont+F1"/>
              </a:rPr>
              <a:t>T</a:t>
            </a:r>
            <a:r>
              <a:rPr lang="en-US" sz="3600" b="1" i="0" u="none" strike="noStrike" baseline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DFont+F1"/>
              </a:rPr>
              <a:t>wo divergent models of response</a:t>
            </a:r>
            <a:r>
              <a:rPr lang="pl-PL" sz="3600" b="1" i="0" u="none" strike="noStrike" baseline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DFont+F1"/>
              </a:rPr>
              <a:t> to </a:t>
            </a:r>
            <a:r>
              <a:rPr lang="pl-PL" sz="3600" b="1" i="0" u="none" strike="noStrike" baseline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DFont+F1"/>
              </a:rPr>
              <a:t>Coronaviral</a:t>
            </a:r>
            <a:r>
              <a:rPr lang="pl-PL" sz="3600" b="1" i="0" u="none" strike="noStrike" baseline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DFont+F1"/>
              </a:rPr>
              <a:t> </a:t>
            </a:r>
            <a:r>
              <a:rPr lang="pl-PL" sz="3600" b="1" i="0" u="none" strike="noStrike" baseline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DFont+F1"/>
              </a:rPr>
              <a:t>infection</a:t>
            </a:r>
            <a:r>
              <a:rPr lang="pl-PL" sz="3600" b="1" i="0" u="none" strike="noStrike" baseline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DFont+F1"/>
              </a:rPr>
              <a:t>?</a:t>
            </a:r>
            <a:endParaRPr lang="pl-PL" sz="3600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1A7E302D-67FC-4745-B994-C316F41CD8ED}"/>
              </a:ext>
            </a:extLst>
          </p:cNvPr>
          <p:cNvSpPr txBox="1"/>
          <p:nvPr/>
        </p:nvSpPr>
        <p:spPr>
          <a:xfrm>
            <a:off x="395536" y="1412776"/>
            <a:ext cx="36195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More</a:t>
            </a:r>
            <a:r>
              <a:rPr lang="pl-PL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pl-PL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extensive</a:t>
            </a:r>
            <a:r>
              <a:rPr lang="pl-PL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AP-N </a:t>
            </a:r>
            <a:r>
              <a:rPr lang="pl-PL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presence</a:t>
            </a:r>
            <a:r>
              <a:rPr lang="pl-PL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58166D1D-EC45-64BE-375C-4B825E277E9D}"/>
              </a:ext>
            </a:extLst>
          </p:cNvPr>
          <p:cNvSpPr txBox="1"/>
          <p:nvPr/>
        </p:nvSpPr>
        <p:spPr>
          <a:xfrm>
            <a:off x="990748" y="5300368"/>
            <a:ext cx="30243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Higher</a:t>
            </a:r>
            <a:r>
              <a:rPr lang="pl-PL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pl-PL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viral</a:t>
            </a:r>
            <a:r>
              <a:rPr lang="pl-PL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pl-PL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load</a:t>
            </a:r>
            <a:r>
              <a:rPr lang="pl-PL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pl-PL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directly</a:t>
            </a:r>
            <a:r>
              <a:rPr lang="pl-PL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pl-PL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after</a:t>
            </a:r>
            <a:r>
              <a:rPr lang="pl-PL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pl-PL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infection</a:t>
            </a:r>
            <a:endParaRPr lang="pl-PL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9764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iekt 8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45A6BF6D-7022-1F75-2D5A-DBC12ED9701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8771727"/>
              </p:ext>
            </p:extLst>
          </p:nvPr>
        </p:nvGraphicFramePr>
        <p:xfrm>
          <a:off x="172" y="646956"/>
          <a:ext cx="6732068" cy="49132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Prism 10" r:id="rId3" imgW="4072055" imgH="2972189" progId="Prism10.Document">
                  <p:embed/>
                </p:oleObj>
              </mc:Choice>
              <mc:Fallback>
                <p:oleObj name="Prism 10" r:id="rId3" imgW="4072055" imgH="2972189" progId="Prism10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2" y="646956"/>
                        <a:ext cx="6732068" cy="4913228"/>
                      </a:xfrm>
                      <a:prstGeom prst="rect">
                        <a:avLst/>
                      </a:prstGeom>
                      <a:solidFill>
                        <a:schemeClr val="tx1">
                          <a:lumMod val="95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Prostokąt 10">
            <a:extLst>
              <a:ext uri="{FF2B5EF4-FFF2-40B4-BE49-F238E27FC236}">
                <a16:creationId xmlns:a16="http://schemas.microsoft.com/office/drawing/2014/main" id="{C94351B8-FA0B-2A07-C4F8-9FE7F3928EB9}"/>
              </a:ext>
            </a:extLst>
          </p:cNvPr>
          <p:cNvSpPr/>
          <p:nvPr/>
        </p:nvSpPr>
        <p:spPr>
          <a:xfrm>
            <a:off x="899592" y="1514041"/>
            <a:ext cx="6078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D59E7C8A-242C-F155-9B94-528C15F599E5}"/>
              </a:ext>
            </a:extLst>
          </p:cNvPr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DFont+F1"/>
              </a:rPr>
              <a:t>Looking</a:t>
            </a:r>
            <a:r>
              <a:rPr lang="pl-PL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DFont+F1"/>
              </a:rPr>
              <a:t> for the </a:t>
            </a:r>
            <a:r>
              <a:rPr lang="pl-PL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DFont+F1"/>
              </a:rPr>
              <a:t>reasons</a:t>
            </a:r>
            <a:endParaRPr lang="pl-PL" sz="3600" dirty="0"/>
          </a:p>
        </p:txBody>
      </p:sp>
      <p:graphicFrame>
        <p:nvGraphicFramePr>
          <p:cNvPr id="14" name="Obiekt 13">
            <a:extLst>
              <a:ext uri="{FF2B5EF4-FFF2-40B4-BE49-F238E27FC236}">
                <a16:creationId xmlns:a16="http://schemas.microsoft.com/office/drawing/2014/main" id="{F5EAFC28-A50F-4AB3-4021-81858314A87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1317341"/>
              </p:ext>
            </p:extLst>
          </p:nvPr>
        </p:nvGraphicFramePr>
        <p:xfrm>
          <a:off x="124208" y="595338"/>
          <a:ext cx="7422200" cy="35461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Prism 10" r:id="rId5" imgW="4938181" imgH="2748240" progId="Prism10.Document">
                  <p:embed/>
                </p:oleObj>
              </mc:Choice>
              <mc:Fallback>
                <p:oleObj name="Prism 10" r:id="rId5" imgW="4938181" imgH="2748240" progId="Prism10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24208" y="595338"/>
                        <a:ext cx="7422200" cy="3546170"/>
                      </a:xfrm>
                      <a:prstGeom prst="rect">
                        <a:avLst/>
                      </a:prstGeom>
                      <a:solidFill>
                        <a:schemeClr val="tx1">
                          <a:lumMod val="95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Obraz 14">
            <a:extLst>
              <a:ext uri="{FF2B5EF4-FFF2-40B4-BE49-F238E27FC236}">
                <a16:creationId xmlns:a16="http://schemas.microsoft.com/office/drawing/2014/main" id="{9FA8DF53-FD1B-CD40-540F-B165C9E69ED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0313" t="19201" r="13333" b="59799"/>
          <a:stretch/>
        </p:blipFill>
        <p:spPr>
          <a:xfrm>
            <a:off x="-36512" y="4142132"/>
            <a:ext cx="9144001" cy="28872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72921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>
            <a:extLst>
              <a:ext uri="{FF2B5EF4-FFF2-40B4-BE49-F238E27FC236}">
                <a16:creationId xmlns:a16="http://schemas.microsoft.com/office/drawing/2014/main" id="{9C8390F8-AB8D-0138-B1F6-551A8F0357ED}"/>
              </a:ext>
            </a:extLst>
          </p:cNvPr>
          <p:cNvSpPr txBox="1"/>
          <p:nvPr/>
        </p:nvSpPr>
        <p:spPr>
          <a:xfrm>
            <a:off x="-184768" y="-99392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DFont+F1"/>
              </a:rPr>
              <a:t>Achievements</a:t>
            </a:r>
            <a:endParaRPr lang="pl-PL" sz="3600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01CDD787-CF52-7778-C068-EB73CE7BAD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l="21651" t="30400" r="39763" b="10800"/>
          <a:stretch/>
        </p:blipFill>
        <p:spPr>
          <a:xfrm rot="20225464">
            <a:off x="5998709" y="988419"/>
            <a:ext cx="3001098" cy="25723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E847E96B-5D98-3936-90D8-AEFE4007D2E6}"/>
              </a:ext>
            </a:extLst>
          </p:cNvPr>
          <p:cNvSpPr txBox="1"/>
          <p:nvPr/>
        </p:nvSpPr>
        <p:spPr>
          <a:xfrm>
            <a:off x="0" y="756581"/>
            <a:ext cx="7301565" cy="55527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Clr>
                <a:srgbClr val="1C1D1E"/>
              </a:buClr>
              <a:buFont typeface="+mj-lt"/>
              <a:buAutoNum type="arabicPeriod"/>
            </a:pPr>
            <a:r>
              <a:rPr lang="pl-PL" sz="1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Szewczyk R.,</a:t>
            </a:r>
            <a:r>
              <a:rPr lang="pl-PL" sz="14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Kalinowska J., Chałubiński M. (2023)  Mechanizmy unikania wrodzonej odpowiedzi immunologicznej przez ludzkie koronawirusy.</a:t>
            </a:r>
            <a:br>
              <a:rPr lang="pl-PL" sz="14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pl-PL" sz="14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Alergia Astma Immunologia, 85-94(10) </a:t>
            </a:r>
          </a:p>
          <a:p>
            <a:pPr marL="342900" lvl="0" indent="-342900">
              <a:lnSpc>
                <a:spcPct val="150000"/>
              </a:lnSpc>
              <a:buClr>
                <a:srgbClr val="1C1D1E"/>
              </a:buClr>
              <a:buFont typeface="+mj-lt"/>
              <a:buAutoNum type="arabicPeriod"/>
            </a:pPr>
            <a:r>
              <a:rPr lang="pl-PL" sz="1400" b="1" i="1" u="sng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Laureate</a:t>
            </a:r>
            <a:r>
              <a:rPr lang="pl-PL" sz="1400" b="1" i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pl-PL" sz="1400" b="1" i="1" u="sng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Medical</a:t>
            </a:r>
            <a:r>
              <a:rPr lang="pl-PL" sz="1400" b="1" i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University of </a:t>
            </a:r>
            <a:r>
              <a:rPr lang="pl-PL" sz="1400" b="1" i="1" u="sng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Lodz</a:t>
            </a:r>
            <a:r>
              <a:rPr lang="pl-PL" sz="1400" b="1" i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pl-PL" sz="1400" b="1" i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400" b="1" i="1" u="sng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Rector’s</a:t>
            </a:r>
            <a:r>
              <a:rPr lang="pl-PL" sz="1400" b="1" i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400" b="1" i="1" u="sng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Research</a:t>
            </a:r>
            <a:r>
              <a:rPr lang="pl-PL" sz="1400" b="1" i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Grant</a:t>
            </a:r>
          </a:p>
          <a:p>
            <a:pPr marL="342900" lvl="0" indent="-342900">
              <a:lnSpc>
                <a:spcPct val="150000"/>
              </a:lnSpc>
              <a:buClr>
                <a:srgbClr val="1C1D1E"/>
              </a:buClr>
              <a:buFont typeface="+mj-lt"/>
              <a:buAutoNum type="arabicPeriod"/>
            </a:pPr>
            <a:r>
              <a:rPr lang="pl-PL" sz="1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,,The Best </a:t>
            </a:r>
            <a:r>
              <a:rPr lang="pl-PL" sz="14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Academic</a:t>
            </a:r>
            <a:r>
              <a:rPr lang="pl-PL" sz="1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l-PL" sz="14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Teacher</a:t>
            </a:r>
            <a:r>
              <a:rPr lang="pl-PL" sz="1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of </a:t>
            </a:r>
            <a:r>
              <a:rPr lang="pl-PL" sz="14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Medical</a:t>
            </a:r>
            <a:r>
              <a:rPr lang="pl-PL" sz="1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University of </a:t>
            </a:r>
            <a:r>
              <a:rPr lang="pl-PL" sz="14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Lodz</a:t>
            </a:r>
            <a:r>
              <a:rPr lang="pl-PL" sz="1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2023” </a:t>
            </a:r>
            <a:r>
              <a:rPr lang="pl-PL" sz="14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laureate</a:t>
            </a:r>
            <a:r>
              <a:rPr lang="pl-PL" sz="1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pl-PL" sz="1400" i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50000"/>
              </a:lnSpc>
              <a:buClr>
                <a:srgbClr val="1C1D1E"/>
              </a:buClr>
              <a:buFont typeface="+mj-lt"/>
              <a:buAutoNum type="arabicPeriod"/>
            </a:pPr>
            <a:r>
              <a:rPr lang="pl-PL" sz="14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Oral</a:t>
            </a:r>
            <a:r>
              <a:rPr lang="pl-PL" sz="1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l-PL" sz="14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presentation</a:t>
            </a:r>
            <a:r>
              <a:rPr lang="pl-PL" sz="1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</a:t>
            </a:r>
            <a:r>
              <a:rPr lang="pl-PL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Alliance for Life </a:t>
            </a:r>
            <a:r>
              <a:rPr lang="pl-PL" sz="1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Sciences</a:t>
            </a:r>
            <a:r>
              <a:rPr lang="pl-PL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 From </a:t>
            </a:r>
            <a:r>
              <a:rPr lang="pl-PL" sz="1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Strategies</a:t>
            </a:r>
            <a:r>
              <a:rPr lang="pl-PL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br>
              <a:rPr lang="pl-PL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pl-PL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to </a:t>
            </a:r>
            <a:r>
              <a:rPr lang="pl-PL" sz="1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Actions</a:t>
            </a:r>
            <a:r>
              <a:rPr lang="pl-PL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in Central and </a:t>
            </a:r>
            <a:r>
              <a:rPr lang="pl-PL" sz="1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Eastern</a:t>
            </a:r>
            <a:r>
              <a:rPr lang="pl-PL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Europe, Conference </a:t>
            </a:r>
            <a:br>
              <a:rPr lang="pl-PL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pl-PL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"</a:t>
            </a:r>
            <a:r>
              <a:rPr lang="pl-PL" sz="1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Personalized</a:t>
            </a:r>
            <a:r>
              <a:rPr lang="pl-PL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l-PL" sz="1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Medicine</a:t>
            </a:r>
            <a:r>
              <a:rPr lang="pl-PL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" 26-27 </a:t>
            </a:r>
            <a:r>
              <a:rPr lang="pl-PL" sz="1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October</a:t>
            </a:r>
            <a:r>
              <a:rPr lang="pl-PL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2023, </a:t>
            </a:r>
            <a:r>
              <a:rPr lang="pl-PL" sz="14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Bucharest</a:t>
            </a:r>
            <a:r>
              <a:rPr lang="pl-PL" sz="1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Romania </a:t>
            </a:r>
          </a:p>
          <a:p>
            <a:pPr marL="342900" lvl="0" indent="-342900">
              <a:lnSpc>
                <a:spcPct val="150000"/>
              </a:lnSpc>
              <a:buClr>
                <a:srgbClr val="1C1D1E"/>
              </a:buClr>
              <a:buFont typeface="+mj-lt"/>
              <a:buAutoNum type="arabicPeriod"/>
            </a:pPr>
            <a:r>
              <a:rPr lang="pl-PL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Poster Presentation, </a:t>
            </a:r>
            <a:r>
              <a:rPr lang="pl-PL" sz="1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Immunology</a:t>
            </a:r>
            <a:r>
              <a:rPr lang="pl-PL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Winter School 2024,</a:t>
            </a:r>
            <a:br>
              <a:rPr lang="pl-PL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pl-PL" sz="1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European</a:t>
            </a:r>
            <a:r>
              <a:rPr lang="pl-PL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l-PL" sz="1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Academy</a:t>
            </a:r>
            <a:r>
              <a:rPr lang="pl-PL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of </a:t>
            </a:r>
            <a:r>
              <a:rPr lang="pl-PL" sz="1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Asthma</a:t>
            </a:r>
            <a:r>
              <a:rPr lang="pl-PL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nad </a:t>
            </a:r>
            <a:r>
              <a:rPr lang="pl-PL" sz="1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Clinical</a:t>
            </a:r>
            <a:r>
              <a:rPr lang="pl-PL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l-PL" sz="1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Immunology</a:t>
            </a:r>
            <a:r>
              <a:rPr lang="pl-PL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br>
              <a:rPr lang="pl-PL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pl-PL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Zakopane, 8-11 Stycznia 2024</a:t>
            </a:r>
          </a:p>
          <a:p>
            <a:pPr marL="342900" lvl="0" indent="-342900">
              <a:lnSpc>
                <a:spcPct val="150000"/>
              </a:lnSpc>
              <a:buClr>
                <a:srgbClr val="1C1D1E"/>
              </a:buClr>
              <a:buFont typeface="+mj-lt"/>
              <a:buAutoNum type="arabicPeriod"/>
            </a:pPr>
            <a:r>
              <a:rPr lang="pl-PL" sz="14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Oral</a:t>
            </a:r>
            <a:r>
              <a:rPr lang="pl-PL" sz="1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l-PL" sz="14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presentation</a:t>
            </a:r>
            <a:r>
              <a:rPr lang="pl-PL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,,</a:t>
            </a:r>
            <a:r>
              <a:rPr lang="en-GB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Human Lung Microvascular Endothelium</a:t>
            </a:r>
            <a:br>
              <a:rPr lang="pl-PL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GB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from certain human individuals may present the constitutive </a:t>
            </a:r>
            <a:br>
              <a:rPr lang="pl-PL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GB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resilience to HCoV-229E infection”, </a:t>
            </a:r>
            <a:r>
              <a:rPr lang="pl-PL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XVIII Kongres Polskiego</a:t>
            </a:r>
            <a:br>
              <a:rPr lang="pl-PL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pl-PL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Towarzystwa Immunologii Doświadczalnej i Klinicznej,</a:t>
            </a:r>
            <a:br>
              <a:rPr lang="pl-PL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pl-PL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16-18 maja 2024, Białystok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441C61C9-6A5F-B700-B53C-972052A0C3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24493">
            <a:off x="5357676" y="3989135"/>
            <a:ext cx="3750427" cy="2629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03BA76EC-8E66-7CF6-6F98-E35252B63D9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307" t="65162" r="38954" b="9449"/>
          <a:stretch/>
        </p:blipFill>
        <p:spPr>
          <a:xfrm rot="20225464">
            <a:off x="7852396" y="2108209"/>
            <a:ext cx="1457450" cy="11106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0EF49B6E-E6A6-BB4A-FF46-60597FDE506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"/>
                    </a14:imgEffect>
                  </a14:imgLayer>
                </a14:imgProps>
              </a:ext>
            </a:extLst>
          </a:blip>
          <a:srcRect l="21651" t="30400" r="39763" b="58539"/>
          <a:stretch/>
        </p:blipFill>
        <p:spPr>
          <a:xfrm rot="20225464">
            <a:off x="5604200" y="1041705"/>
            <a:ext cx="3001098" cy="4838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729264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48838B6F-BD14-9931-C4C8-4E60039D4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928670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pl-PL" sz="6600" b="1" i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Coronaviridae</a:t>
            </a:r>
            <a:r>
              <a:rPr lang="pl-PL" sz="66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6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family</a:t>
            </a:r>
            <a:endParaRPr lang="pl-PL" sz="6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0" y="6642556"/>
            <a:ext cx="91440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800" dirty="0"/>
              <a:t>S</a:t>
            </a:r>
            <a:r>
              <a:rPr lang="en-US" sz="800" dirty="0" err="1"/>
              <a:t>harun</a:t>
            </a:r>
            <a:r>
              <a:rPr lang="en-US" sz="800" dirty="0"/>
              <a:t>, K., </a:t>
            </a:r>
            <a:r>
              <a:rPr lang="en-US" sz="800" dirty="0" err="1"/>
              <a:t>Sircar</a:t>
            </a:r>
            <a:r>
              <a:rPr lang="en-US" sz="800" dirty="0"/>
              <a:t>, S., </a:t>
            </a:r>
            <a:r>
              <a:rPr lang="en-US" sz="800" dirty="0" err="1"/>
              <a:t>Malik</a:t>
            </a:r>
            <a:r>
              <a:rPr lang="en-US" sz="800" dirty="0"/>
              <a:t>, Y.S., Singh, R.K. and </a:t>
            </a:r>
            <a:r>
              <a:rPr lang="en-US" sz="800" dirty="0" err="1"/>
              <a:t>Dhama</a:t>
            </a:r>
            <a:r>
              <a:rPr lang="en-US" sz="800" dirty="0"/>
              <a:t>, K. (2020), How close is SARS-CoV-2 to canine and feline </a:t>
            </a:r>
            <a:r>
              <a:rPr lang="en-US" sz="800" dirty="0" err="1"/>
              <a:t>coronaviruses</a:t>
            </a:r>
            <a:r>
              <a:rPr lang="en-US" sz="800" dirty="0"/>
              <a:t>?. J Small </a:t>
            </a:r>
            <a:r>
              <a:rPr lang="en-US" sz="800" dirty="0" err="1"/>
              <a:t>Anim</a:t>
            </a:r>
            <a:r>
              <a:rPr lang="en-US" sz="800" dirty="0"/>
              <a:t> </a:t>
            </a:r>
            <a:r>
              <a:rPr lang="en-US" sz="800" dirty="0" err="1"/>
              <a:t>Pract</a:t>
            </a:r>
            <a:r>
              <a:rPr lang="en-US" sz="800" dirty="0"/>
              <a:t>, 61: 523-526</a:t>
            </a:r>
            <a:endParaRPr lang="pl-PL" sz="800" dirty="0"/>
          </a:p>
        </p:txBody>
      </p:sp>
      <p:sp>
        <p:nvSpPr>
          <p:cNvPr id="15" name="Symbol zastępczy zawartości 1"/>
          <p:cNvSpPr txBox="1">
            <a:spLocks/>
          </p:cNvSpPr>
          <p:nvPr/>
        </p:nvSpPr>
        <p:spPr>
          <a:xfrm>
            <a:off x="377891" y="905084"/>
            <a:ext cx="4535887" cy="2666792"/>
          </a:xfrm>
          <a:prstGeom prst="rect">
            <a:avLst/>
          </a:prstGeom>
        </p:spPr>
        <p:txBody>
          <a:bodyPr vert="horz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179388" marR="0" lvl="0" indent="-96838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pl-PL" sz="2800" b="1" i="0" u="none" strike="noStrike" kern="1200" normalizeH="0" baseline="0" noProof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2019~</a:t>
            </a:r>
            <a:r>
              <a:rPr kumimoji="0" lang="pl-PL" sz="2800" b="1" i="0" u="none" strike="noStrike" kern="1200" normalizeH="0" noProof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SARS-CoV-2 </a:t>
            </a:r>
            <a:r>
              <a:rPr kumimoji="0" lang="pl-PL" sz="2800" b="1" i="0" u="none" strike="noStrike" kern="1200" normalizeH="0" noProof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pandemic</a:t>
            </a:r>
            <a:endParaRPr lang="pl-PL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marL="365760" marR="0" lvl="0" indent="-256032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lang="pl-PL" sz="2800" b="1" baseline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30% </a:t>
            </a:r>
            <a:r>
              <a:rPr lang="pl-PL" sz="2800" b="1" baseline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common</a:t>
            </a:r>
            <a:r>
              <a:rPr lang="pl-PL" sz="2800" b="1" baseline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pl-PL" sz="2800" b="1" baseline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colds</a:t>
            </a:r>
            <a:endParaRPr lang="pl-PL" sz="2800" b="1" baseline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marL="365760" marR="0" lvl="0" indent="-256032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lang="pl-PL" sz="2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Severe</a:t>
            </a:r>
            <a:r>
              <a:rPr lang="pl-PL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pl-PL" sz="2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Acute</a:t>
            </a:r>
            <a:endParaRPr lang="pl-PL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marL="365760" marR="0" lvl="0" indent="-256032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lang="pl-PL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Respiratory </a:t>
            </a:r>
            <a:r>
              <a:rPr lang="pl-PL" sz="2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Syndrome</a:t>
            </a:r>
            <a:endParaRPr lang="pl-PL" sz="2800" b="1" baseline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pSp>
        <p:nvGrpSpPr>
          <p:cNvPr id="14" name="Grupa 13"/>
          <p:cNvGrpSpPr/>
          <p:nvPr/>
        </p:nvGrpSpPr>
        <p:grpSpPr>
          <a:xfrm>
            <a:off x="157696" y="3571876"/>
            <a:ext cx="6286512" cy="3140968"/>
            <a:chOff x="0" y="2857496"/>
            <a:chExt cx="7072362" cy="3498158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/>
            <a:srcRect l="21680" t="28125" r="23828" b="23958"/>
            <a:stretch>
              <a:fillRect/>
            </a:stretch>
          </p:blipFill>
          <p:spPr bwMode="auto">
            <a:xfrm>
              <a:off x="0" y="2857496"/>
              <a:ext cx="7072362" cy="34981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1" name="Ramka 10"/>
            <p:cNvSpPr/>
            <p:nvPr/>
          </p:nvSpPr>
          <p:spPr>
            <a:xfrm>
              <a:off x="71470" y="4212538"/>
              <a:ext cx="2571768" cy="642942"/>
            </a:xfrm>
            <a:prstGeom prst="fram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schemeClr val="tx1"/>
                </a:solidFill>
              </a:endParaRPr>
            </a:p>
          </p:txBody>
        </p:sp>
        <p:sp>
          <p:nvSpPr>
            <p:cNvPr id="12" name="Ramka 11"/>
            <p:cNvSpPr/>
            <p:nvPr/>
          </p:nvSpPr>
          <p:spPr>
            <a:xfrm>
              <a:off x="3929122" y="4069662"/>
              <a:ext cx="2928958" cy="642942"/>
            </a:xfrm>
            <a:prstGeom prst="fram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schemeClr val="tx1"/>
                </a:solidFill>
              </a:endParaRPr>
            </a:p>
          </p:txBody>
        </p:sp>
      </p:grpSp>
      <p:pic>
        <p:nvPicPr>
          <p:cNvPr id="2" name="Picture 2">
            <a:extLst>
              <a:ext uri="{FF2B5EF4-FFF2-40B4-BE49-F238E27FC236}">
                <a16:creationId xmlns:a16="http://schemas.microsoft.com/office/drawing/2014/main" id="{D42EB987-21D7-6331-BAC9-D1E719271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282" y="932300"/>
            <a:ext cx="2381250" cy="30670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Strzałka: w dół 3">
            <a:extLst>
              <a:ext uri="{FF2B5EF4-FFF2-40B4-BE49-F238E27FC236}">
                <a16:creationId xmlns:a16="http://schemas.microsoft.com/office/drawing/2014/main" id="{B18011CA-D182-CDF0-F576-66E4B6DDADE4}"/>
              </a:ext>
            </a:extLst>
          </p:cNvPr>
          <p:cNvSpPr/>
          <p:nvPr/>
        </p:nvSpPr>
        <p:spPr>
          <a:xfrm>
            <a:off x="8214940" y="1649588"/>
            <a:ext cx="477767" cy="1368152"/>
          </a:xfrm>
          <a:prstGeom prst="downArrow">
            <a:avLst/>
          </a:prstGeom>
          <a:solidFill>
            <a:srgbClr val="FF00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DF844A09-5E26-7785-B812-19734903A03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86804774"/>
              </p:ext>
            </p:extLst>
          </p:nvPr>
        </p:nvGraphicFramePr>
        <p:xfrm>
          <a:off x="621470" y="-995040"/>
          <a:ext cx="7620000" cy="4424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pole tekstowe 13">
            <a:extLst>
              <a:ext uri="{FF2B5EF4-FFF2-40B4-BE49-F238E27FC236}">
                <a16:creationId xmlns:a16="http://schemas.microsoft.com/office/drawing/2014/main" id="{3DBC4983-9465-3B2E-BE61-CBB553989805}"/>
              </a:ext>
            </a:extLst>
          </p:cNvPr>
          <p:cNvSpPr txBox="1"/>
          <p:nvPr/>
        </p:nvSpPr>
        <p:spPr>
          <a:xfrm>
            <a:off x="683568" y="2276872"/>
            <a:ext cx="1656184" cy="1780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C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linical</a:t>
            </a:r>
            <a:r>
              <a:rPr lang="en-US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symptoms are mild, with no abnormal radiological findings</a:t>
            </a:r>
            <a:endParaRPr lang="pl-PL" dirty="0"/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C4933DAF-20B1-DAED-C008-B113B6C8532D}"/>
              </a:ext>
            </a:extLst>
          </p:cNvPr>
          <p:cNvSpPr txBox="1"/>
          <p:nvPr/>
        </p:nvSpPr>
        <p:spPr>
          <a:xfrm>
            <a:off x="2669382" y="2250738"/>
            <a:ext cx="16561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 Fever, cough, and other symptoms are present with pneumonia</a:t>
            </a:r>
            <a:endParaRPr lang="pl-PL" dirty="0"/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384902E6-66CE-2591-69ED-13AB1894ADD3}"/>
              </a:ext>
            </a:extLst>
          </p:cNvPr>
          <p:cNvSpPr txBox="1"/>
          <p:nvPr/>
        </p:nvSpPr>
        <p:spPr>
          <a:xfrm>
            <a:off x="4640450" y="2250738"/>
            <a:ext cx="165618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dirty="0">
                <a:solidFill>
                  <a:srgbClr val="666666"/>
                </a:solidFill>
                <a:latin typeface="Open Sans" panose="020B0606030504020204" pitchFamily="34" charset="0"/>
              </a:rPr>
              <a:t>R</a:t>
            </a:r>
            <a:r>
              <a:rPr lang="pl-PL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espiratory </a:t>
            </a:r>
            <a:r>
              <a:rPr lang="pl-PL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rate</a:t>
            </a:r>
            <a:r>
              <a:rPr lang="pl-PL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≥30/min</a:t>
            </a:r>
          </a:p>
          <a:p>
            <a:pPr algn="ctr"/>
            <a:r>
              <a:rPr lang="pl-PL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O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xygen</a:t>
            </a:r>
            <a:r>
              <a:rPr lang="en-US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saturation on room air at rest ≤93%</a:t>
            </a:r>
            <a:endParaRPr lang="pl-PL" dirty="0"/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358086C5-F7AF-713C-3A4F-5199FB107941}"/>
              </a:ext>
            </a:extLst>
          </p:cNvPr>
          <p:cNvSpPr txBox="1"/>
          <p:nvPr/>
        </p:nvSpPr>
        <p:spPr>
          <a:xfrm>
            <a:off x="6681628" y="2250738"/>
            <a:ext cx="170679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Respiratory failure occurs and mechanical ventilation is required</a:t>
            </a:r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49A2DB78-6D62-ECAC-59C7-D5C2332B3F5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0400" r="1963" b="24801"/>
          <a:stretch/>
        </p:blipFill>
        <p:spPr>
          <a:xfrm>
            <a:off x="-36512" y="4470892"/>
            <a:ext cx="9144000" cy="2210292"/>
          </a:xfrm>
          <a:prstGeom prst="rect">
            <a:avLst/>
          </a:prstGeom>
        </p:spPr>
      </p:pic>
      <p:sp>
        <p:nvSpPr>
          <p:cNvPr id="10" name="Strzałka: w dół 9">
            <a:extLst>
              <a:ext uri="{FF2B5EF4-FFF2-40B4-BE49-F238E27FC236}">
                <a16:creationId xmlns:a16="http://schemas.microsoft.com/office/drawing/2014/main" id="{3F67643B-D7FF-5CDF-437B-FD46A1A248D4}"/>
              </a:ext>
            </a:extLst>
          </p:cNvPr>
          <p:cNvSpPr/>
          <p:nvPr/>
        </p:nvSpPr>
        <p:spPr>
          <a:xfrm rot="19631441">
            <a:off x="1763688" y="4005064"/>
            <a:ext cx="698685" cy="69361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Strzałka: w dół 11">
            <a:extLst>
              <a:ext uri="{FF2B5EF4-FFF2-40B4-BE49-F238E27FC236}">
                <a16:creationId xmlns:a16="http://schemas.microsoft.com/office/drawing/2014/main" id="{A494F76D-08CF-51AA-C6A7-C446A7AF2D8B}"/>
              </a:ext>
            </a:extLst>
          </p:cNvPr>
          <p:cNvSpPr/>
          <p:nvPr/>
        </p:nvSpPr>
        <p:spPr>
          <a:xfrm rot="19631441">
            <a:off x="5325303" y="4041579"/>
            <a:ext cx="698685" cy="69361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238316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0" y="0"/>
            <a:ext cx="9144000" cy="200024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rgbClr val="00B0F0"/>
            </a:solidFill>
            <a:prstDash val="solid"/>
          </a:ln>
          <a:effectLst>
            <a:glow rad="63500">
              <a:schemeClr val="accent3">
                <a:satMod val="1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l-PL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Not </a:t>
            </a:r>
            <a:r>
              <a:rPr lang="pl-PL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only</a:t>
            </a:r>
            <a:r>
              <a:rPr lang="pl-PL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pl-PL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epithelium</a:t>
            </a:r>
            <a:r>
              <a:rPr lang="pl-PL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br>
              <a:rPr lang="pl-PL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pl-PL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but </a:t>
            </a:r>
            <a:r>
              <a:rPr lang="pl-PL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also</a:t>
            </a:r>
            <a:r>
              <a:rPr lang="pl-PL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pl-PL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endothelium</a:t>
            </a:r>
            <a:endParaRPr lang="pl-PL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2" name="Picture 3" descr="C:\Users\User\AppData\Local\Microsoft\Windows\INetCache\IE\9O6HV1E6\Lungs-Free-PNG-Image[2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3702" y="0"/>
            <a:ext cx="3089740" cy="1928802"/>
          </a:xfrm>
          <a:prstGeom prst="rect">
            <a:avLst/>
          </a:prstGeom>
          <a:noFill/>
        </p:spPr>
      </p:pic>
      <p:pic>
        <p:nvPicPr>
          <p:cNvPr id="13" name="Picture 3" descr="C:\Users\User\AppData\Local\Microsoft\Windows\INetCache\IE\9O6HV1E6\Lungs-Free-PNG-Image[2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-571536" y="0"/>
            <a:ext cx="3089740" cy="1928802"/>
          </a:xfrm>
          <a:prstGeom prst="rect">
            <a:avLst/>
          </a:prstGeom>
          <a:noFill/>
        </p:spPr>
      </p:pic>
      <p:grpSp>
        <p:nvGrpSpPr>
          <p:cNvPr id="10" name="Grupa 9"/>
          <p:cNvGrpSpPr/>
          <p:nvPr/>
        </p:nvGrpSpPr>
        <p:grpSpPr>
          <a:xfrm>
            <a:off x="4571968" y="2285992"/>
            <a:ext cx="4572032" cy="3539430"/>
            <a:chOff x="4357686" y="2071678"/>
            <a:chExt cx="4572032" cy="3539430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4"/>
            <a:srcRect l="38086" t="30208" r="42224" b="48958"/>
            <a:stretch>
              <a:fillRect/>
            </a:stretch>
          </p:blipFill>
          <p:spPr bwMode="auto">
            <a:xfrm>
              <a:off x="4643438" y="2071678"/>
              <a:ext cx="4286280" cy="323826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4" name="pole tekstowe 13"/>
            <p:cNvSpPr txBox="1"/>
            <p:nvPr/>
          </p:nvSpPr>
          <p:spPr>
            <a:xfrm>
              <a:off x="4357686" y="2071678"/>
              <a:ext cx="4357686" cy="353943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r>
                <a:rPr lang="pl-PL" sz="2800" b="1" dirty="0">
                  <a:ln w="11430"/>
                  <a:solidFill>
                    <a:srgbClr val="FF0000"/>
                  </a:solidFill>
                  <a:effectLst>
                    <a:glow rad="228600">
                      <a:schemeClr val="accent3">
                        <a:satMod val="175000"/>
                        <a:alpha val="40000"/>
                      </a:schemeClr>
                    </a:glow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	</a:t>
              </a:r>
              <a:r>
                <a:rPr lang="pl-PL" sz="2800" b="1" dirty="0" err="1">
                  <a:ln w="11430"/>
                  <a:solidFill>
                    <a:srgbClr val="FF0000"/>
                  </a:solidFill>
                  <a:effectLst>
                    <a:glow rad="228600">
                      <a:schemeClr val="accent3">
                        <a:satMod val="175000"/>
                        <a:alpha val="40000"/>
                      </a:schemeClr>
                    </a:glow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Epithelium</a:t>
              </a:r>
              <a:endParaRPr lang="pl-PL" sz="2800" b="1" dirty="0">
                <a:ln w="11430"/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  <a:p>
              <a:endParaRPr lang="pl-PL" sz="28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  <a:p>
              <a:endParaRPr lang="pl-PL" sz="28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  <a:p>
              <a:endParaRPr lang="pl-PL" sz="28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  <a:p>
              <a:r>
                <a:rPr lang="pl-PL" sz="2800" b="1" dirty="0">
                  <a:ln w="11430"/>
                  <a:solidFill>
                    <a:srgbClr val="FF0000"/>
                  </a:solidFill>
                  <a:effectLst>
                    <a:glow rad="228600">
                      <a:schemeClr val="accent4">
                        <a:satMod val="175000"/>
                        <a:alpha val="40000"/>
                      </a:schemeClr>
                    </a:glow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		</a:t>
              </a:r>
              <a:r>
                <a:rPr lang="pl-PL" sz="2800" b="1" dirty="0" err="1">
                  <a:ln w="11430"/>
                  <a:solidFill>
                    <a:srgbClr val="FF0000"/>
                  </a:solidFill>
                  <a:effectLst>
                    <a:glow rad="228600">
                      <a:schemeClr val="accent4">
                        <a:satMod val="175000"/>
                        <a:alpha val="40000"/>
                      </a:schemeClr>
                    </a:glow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Endothelium</a:t>
              </a:r>
              <a:endParaRPr lang="pl-PL" sz="2800" b="1" dirty="0">
                <a:ln w="11430"/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  <a:p>
              <a:endParaRPr lang="pl-PL" sz="2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  <a:p>
              <a:endParaRPr lang="pl-PL" sz="2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  <a:p>
              <a:r>
                <a:rPr lang="pl-PL" sz="2800" b="1" dirty="0">
                  <a:ln w="11430"/>
                  <a:gradFill>
                    <a:gsLst>
                      <a:gs pos="0">
                        <a:schemeClr val="accent6">
                          <a:tint val="90000"/>
                          <a:satMod val="120000"/>
                        </a:schemeClr>
                      </a:gs>
                      <a:gs pos="25000">
                        <a:schemeClr val="accent6">
                          <a:tint val="93000"/>
                          <a:satMod val="120000"/>
                        </a:schemeClr>
                      </a:gs>
                      <a:gs pos="50000">
                        <a:schemeClr val="accent6">
                          <a:shade val="89000"/>
                          <a:satMod val="110000"/>
                        </a:schemeClr>
                      </a:gs>
                      <a:gs pos="75000">
                        <a:schemeClr val="accent6">
                          <a:tint val="93000"/>
                          <a:satMod val="120000"/>
                        </a:schemeClr>
                      </a:gs>
                      <a:gs pos="100000">
                        <a:schemeClr val="accent6">
                          <a:tint val="90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		</a:t>
              </a:r>
            </a:p>
          </p:txBody>
        </p:sp>
        <p:cxnSp>
          <p:nvCxnSpPr>
            <p:cNvPr id="17" name="Łącznik prosty ze strzałką 16"/>
            <p:cNvCxnSpPr/>
            <p:nvPr/>
          </p:nvCxnSpPr>
          <p:spPr>
            <a:xfrm rot="5400000" flipH="1" flipV="1">
              <a:off x="7340208" y="3375436"/>
              <a:ext cx="357188" cy="178563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8" name="Łącznik prosty ze strzałką 17"/>
            <p:cNvCxnSpPr/>
            <p:nvPr/>
          </p:nvCxnSpPr>
          <p:spPr>
            <a:xfrm>
              <a:off x="6858016" y="2500306"/>
              <a:ext cx="285752" cy="21431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>
              <a:outerShdw blurRad="50800" dist="38100" dir="5400000" rotWithShape="0">
                <a:srgbClr val="000000">
                  <a:alpha val="35000"/>
                </a:srgbClr>
              </a:outerShdw>
            </a:effectLst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4100" name="Picture 4" descr="IJMS | Free Full-Text | Endothelial Damage in Acute Respiratory Distress  Syndrome | HTM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952625"/>
            <a:ext cx="5059713" cy="41195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Prostokąt 22"/>
          <p:cNvSpPr/>
          <p:nvPr/>
        </p:nvSpPr>
        <p:spPr>
          <a:xfrm>
            <a:off x="214282" y="592933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800" dirty="0" err="1"/>
              <a:t>assiliou</a:t>
            </a:r>
            <a:r>
              <a:rPr lang="pl-PL" sz="800" dirty="0"/>
              <a:t>, A.G.; </a:t>
            </a:r>
            <a:r>
              <a:rPr lang="pl-PL" sz="800" dirty="0" err="1"/>
              <a:t>Kotanidou</a:t>
            </a:r>
            <a:r>
              <a:rPr lang="pl-PL" sz="800" dirty="0"/>
              <a:t>, A.; </a:t>
            </a:r>
            <a:r>
              <a:rPr lang="pl-PL" sz="800" dirty="0" err="1"/>
              <a:t>Dimopoulou</a:t>
            </a:r>
            <a:r>
              <a:rPr lang="pl-PL" sz="800" dirty="0"/>
              <a:t>, I.; </a:t>
            </a:r>
            <a:r>
              <a:rPr lang="pl-PL" sz="800" dirty="0" err="1"/>
              <a:t>Orfanos</a:t>
            </a:r>
            <a:r>
              <a:rPr lang="pl-PL" sz="800" dirty="0"/>
              <a:t>, S.E. </a:t>
            </a:r>
            <a:r>
              <a:rPr lang="pl-PL" sz="800" dirty="0" err="1"/>
              <a:t>Endothelial</a:t>
            </a:r>
            <a:r>
              <a:rPr lang="pl-PL" sz="800" dirty="0"/>
              <a:t> </a:t>
            </a:r>
            <a:r>
              <a:rPr lang="pl-PL" sz="800" dirty="0" err="1"/>
              <a:t>Damage</a:t>
            </a:r>
            <a:r>
              <a:rPr lang="pl-PL" sz="800" dirty="0"/>
              <a:t> </a:t>
            </a:r>
            <a:r>
              <a:rPr lang="pl-PL" sz="800" dirty="0" err="1"/>
              <a:t>in</a:t>
            </a:r>
            <a:r>
              <a:rPr lang="pl-PL" sz="800" dirty="0"/>
              <a:t> </a:t>
            </a:r>
            <a:r>
              <a:rPr lang="pl-PL" sz="800" dirty="0" err="1"/>
              <a:t>Acute</a:t>
            </a:r>
            <a:r>
              <a:rPr lang="pl-PL" sz="800" dirty="0"/>
              <a:t> Respiratory </a:t>
            </a:r>
            <a:r>
              <a:rPr lang="pl-PL" sz="800" dirty="0" err="1"/>
              <a:t>Distress</a:t>
            </a:r>
            <a:r>
              <a:rPr lang="pl-PL" sz="800" dirty="0"/>
              <a:t> </a:t>
            </a:r>
            <a:r>
              <a:rPr lang="pl-PL" sz="800" dirty="0" err="1"/>
              <a:t>Syndrome</a:t>
            </a:r>
            <a:r>
              <a:rPr lang="pl-PL" sz="800" dirty="0"/>
              <a:t>. </a:t>
            </a:r>
            <a:r>
              <a:rPr lang="pl-PL" sz="800" i="1" dirty="0" err="1"/>
              <a:t>Int</a:t>
            </a:r>
            <a:r>
              <a:rPr lang="pl-PL" sz="800" i="1" dirty="0"/>
              <a:t>. J. Mol. </a:t>
            </a:r>
            <a:r>
              <a:rPr lang="pl-PL" sz="800" i="1" dirty="0" err="1"/>
              <a:t>Sci</a:t>
            </a:r>
            <a:r>
              <a:rPr lang="pl-PL" sz="800" i="1" dirty="0"/>
              <a:t>.</a:t>
            </a:r>
            <a:r>
              <a:rPr lang="pl-PL" sz="800" dirty="0"/>
              <a:t> </a:t>
            </a:r>
            <a:r>
              <a:rPr lang="pl-PL" sz="800" b="1" dirty="0"/>
              <a:t>2020</a:t>
            </a:r>
            <a:r>
              <a:rPr lang="pl-PL" sz="800" dirty="0"/>
              <a:t>, </a:t>
            </a:r>
            <a:r>
              <a:rPr lang="pl-PL" sz="800" i="1" dirty="0"/>
              <a:t>21</a:t>
            </a:r>
            <a:r>
              <a:rPr lang="pl-PL" sz="800" dirty="0"/>
              <a:t>, 8793. https://doi.org/10.3390/ijms21228793 </a:t>
            </a:r>
          </a:p>
        </p:txBody>
      </p:sp>
      <p:sp>
        <p:nvSpPr>
          <p:cNvPr id="2" name="Strzałka: w lewo i w prawo 1">
            <a:extLst>
              <a:ext uri="{FF2B5EF4-FFF2-40B4-BE49-F238E27FC236}">
                <a16:creationId xmlns:a16="http://schemas.microsoft.com/office/drawing/2014/main" id="{6A75A14A-FEB7-00D7-85B4-7346A0F69CF3}"/>
              </a:ext>
            </a:extLst>
          </p:cNvPr>
          <p:cNvSpPr/>
          <p:nvPr/>
        </p:nvSpPr>
        <p:spPr>
          <a:xfrm rot="3946560">
            <a:off x="6432409" y="3073295"/>
            <a:ext cx="1437682" cy="788099"/>
          </a:xfrm>
          <a:prstGeom prst="left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FB439FAC-A766-EDB9-02FB-B1DC9DEBD639}"/>
              </a:ext>
            </a:extLst>
          </p:cNvPr>
          <p:cNvSpPr/>
          <p:nvPr/>
        </p:nvSpPr>
        <p:spPr>
          <a:xfrm>
            <a:off x="5076056" y="4797152"/>
            <a:ext cx="371928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c</a:t>
            </a:r>
            <a:r>
              <a:rPr lang="pl-PL" sz="4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lose</a:t>
            </a:r>
            <a:r>
              <a:rPr lang="pl-PL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pl-PL" sz="4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distance</a:t>
            </a:r>
            <a:endParaRPr lang="pl-PL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0" y="-371440"/>
            <a:ext cx="9144000" cy="2000240"/>
          </a:xfrm>
          <a:prstGeom prst="rect">
            <a:avLst/>
          </a:prstGeom>
          <a:noFill/>
          <a:ln>
            <a:solidFill>
              <a:srgbClr val="00B0F0"/>
            </a:solidFill>
            <a:prstDash val="solid"/>
          </a:ln>
          <a:effectLst>
            <a:glow rad="63500">
              <a:schemeClr val="accent3">
                <a:satMod val="1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l-PL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Hypothesis</a:t>
            </a:r>
            <a:br>
              <a:rPr lang="pl-PL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pl-PL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confirmation</a:t>
            </a:r>
            <a:endParaRPr lang="pl-PL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2" name="Picture 3" descr="C:\Users\User\AppData\Local\Microsoft\Windows\INetCache\IE\9O6HV1E6\Lungs-Free-PNG-Image[2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4288" y="1"/>
            <a:ext cx="2437642" cy="1521724"/>
          </a:xfrm>
          <a:prstGeom prst="rect">
            <a:avLst/>
          </a:prstGeom>
          <a:noFill/>
        </p:spPr>
      </p:pic>
      <p:pic>
        <p:nvPicPr>
          <p:cNvPr id="13" name="Picture 3" descr="C:\Users\User\AppData\Local\Microsoft\Windows\INetCache\IE\9O6HV1E6\Lungs-Free-PNG-Image[2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-499528" y="0"/>
            <a:ext cx="2407232" cy="1502739"/>
          </a:xfrm>
          <a:prstGeom prst="rect">
            <a:avLst/>
          </a:prstGeom>
          <a:noFill/>
        </p:spPr>
      </p:pic>
      <p:grpSp>
        <p:nvGrpSpPr>
          <p:cNvPr id="2" name="Grupa 9"/>
          <p:cNvGrpSpPr>
            <a:grpSpLocks/>
          </p:cNvGrpSpPr>
          <p:nvPr/>
        </p:nvGrpSpPr>
        <p:grpSpPr bwMode="auto">
          <a:xfrm>
            <a:off x="864096" y="2020198"/>
            <a:ext cx="7308304" cy="1008112"/>
            <a:chOff x="2392869" y="154192"/>
            <a:chExt cx="8149613" cy="1860550"/>
          </a:xfrm>
          <a:effectLst>
            <a:glow rad="228600">
              <a:schemeClr val="accent6">
                <a:satMod val="175000"/>
                <a:alpha val="40000"/>
              </a:schemeClr>
            </a:glow>
          </a:effectLst>
        </p:grpSpPr>
        <p:pic>
          <p:nvPicPr>
            <p:cNvPr id="19" name="Picture 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392869" y="154192"/>
              <a:ext cx="6502400" cy="1860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4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904739" y="154192"/>
              <a:ext cx="1637743" cy="18590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" name="Obraz 3">
            <a:extLst>
              <a:ext uri="{FF2B5EF4-FFF2-40B4-BE49-F238E27FC236}">
                <a16:creationId xmlns:a16="http://schemas.microsoft.com/office/drawing/2014/main" id="{198C708F-39DC-9ACB-D056-2DFBA74B855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136" t="17801" r="39738" b="54200"/>
          <a:stretch/>
        </p:blipFill>
        <p:spPr>
          <a:xfrm>
            <a:off x="864096" y="3429000"/>
            <a:ext cx="7308304" cy="12724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D61705FE-0C19-2297-E638-2B2665CD2F70}"/>
              </a:ext>
            </a:extLst>
          </p:cNvPr>
          <p:cNvSpPr txBox="1"/>
          <p:nvPr/>
        </p:nvSpPr>
        <p:spPr>
          <a:xfrm>
            <a:off x="107504" y="1628800"/>
            <a:ext cx="8784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1. </a:t>
            </a:r>
            <a:r>
              <a:rPr lang="pl-PL" sz="2400" dirty="0" err="1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Endothelium</a:t>
            </a:r>
            <a:r>
              <a:rPr lang="pl-PL" sz="24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pl-PL" sz="2400" dirty="0" err="1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may</a:t>
            </a:r>
            <a:r>
              <a:rPr lang="pl-PL" sz="24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be </a:t>
            </a:r>
            <a:r>
              <a:rPr lang="pl-PL" sz="2400" dirty="0" err="1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infected</a:t>
            </a:r>
            <a:r>
              <a:rPr lang="pl-PL" sz="24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by respiratory </a:t>
            </a:r>
            <a:r>
              <a:rPr lang="pl-PL" sz="2400" dirty="0" err="1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viruses</a:t>
            </a:r>
            <a:r>
              <a:rPr lang="pl-PL" sz="24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95FA9EFC-8BBC-A60F-748B-E51CBA0E6F7A}"/>
              </a:ext>
            </a:extLst>
          </p:cNvPr>
          <p:cNvSpPr txBox="1"/>
          <p:nvPr/>
        </p:nvSpPr>
        <p:spPr>
          <a:xfrm>
            <a:off x="179512" y="3068960"/>
            <a:ext cx="87849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2. </a:t>
            </a:r>
            <a:r>
              <a:rPr lang="pl-PL" sz="2000" dirty="0" err="1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Endothelium</a:t>
            </a:r>
            <a:r>
              <a:rPr lang="pl-PL" sz="20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pl-PL" sz="2000" dirty="0" err="1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possesses</a:t>
            </a:r>
            <a:r>
              <a:rPr lang="pl-PL" sz="20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</a:t>
            </a:r>
            <a:r>
              <a:rPr lang="pl-PL" sz="2000" dirty="0" err="1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wide</a:t>
            </a:r>
            <a:r>
              <a:rPr lang="pl-PL" sz="20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pl-PL" sz="2000" dirty="0" err="1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range</a:t>
            </a:r>
            <a:r>
              <a:rPr lang="pl-PL" sz="20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of </a:t>
            </a:r>
            <a:r>
              <a:rPr lang="pl-PL" sz="2000" dirty="0" err="1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entry</a:t>
            </a:r>
            <a:r>
              <a:rPr lang="pl-PL" sz="20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pl-PL" sz="2000" dirty="0" err="1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receptors</a:t>
            </a:r>
            <a:r>
              <a:rPr lang="pl-PL" sz="20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for </a:t>
            </a:r>
            <a:r>
              <a:rPr lang="pl-PL" sz="2000" dirty="0" err="1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HCoVs</a:t>
            </a:r>
            <a:r>
              <a:rPr lang="pl-PL" sz="20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AF18A554-63DB-9F12-C0F7-3F13C1BF85CF}"/>
              </a:ext>
            </a:extLst>
          </p:cNvPr>
          <p:cNvSpPr txBox="1"/>
          <p:nvPr/>
        </p:nvSpPr>
        <p:spPr>
          <a:xfrm>
            <a:off x="115764" y="4693786"/>
            <a:ext cx="87849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3. </a:t>
            </a:r>
            <a:r>
              <a:rPr lang="pl-PL" sz="2000" dirty="0" err="1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Endothelium</a:t>
            </a:r>
            <a:r>
              <a:rPr lang="pl-PL" sz="20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pl-PL" sz="2000" dirty="0" err="1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can</a:t>
            </a:r>
            <a:r>
              <a:rPr lang="pl-PL" sz="20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pl-PL" sz="2000" dirty="0" err="1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release</a:t>
            </a:r>
            <a:r>
              <a:rPr lang="pl-PL" sz="20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pl-PL" sz="2000" dirty="0" err="1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many</a:t>
            </a:r>
            <a:r>
              <a:rPr lang="pl-PL" sz="20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pl-PL" sz="2000" dirty="0" err="1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proinflammatory</a:t>
            </a:r>
            <a:r>
              <a:rPr lang="pl-PL" sz="20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and </a:t>
            </a:r>
            <a:r>
              <a:rPr lang="pl-PL" sz="2000" dirty="0" err="1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antiviral</a:t>
            </a:r>
            <a:r>
              <a:rPr lang="pl-PL" sz="20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pl-PL" sz="2000" dirty="0" err="1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cytokines</a:t>
            </a:r>
            <a:endParaRPr lang="pl-PL" sz="200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5B7C50F1-FCB9-D0A9-C62F-8BE690E40FF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8716" t="24264" r="17008" b="41600"/>
          <a:stretch/>
        </p:blipFill>
        <p:spPr>
          <a:xfrm>
            <a:off x="864096" y="5229200"/>
            <a:ext cx="7308304" cy="1224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0" y="0"/>
            <a:ext cx="9144000" cy="200024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rgbClr val="00B0F0"/>
            </a:solidFill>
            <a:prstDash val="solid"/>
          </a:ln>
          <a:effectLst>
            <a:glow rad="63500">
              <a:schemeClr val="accent3">
                <a:satMod val="1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l-PL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SARS-CoV-2</a:t>
            </a:r>
            <a:br>
              <a:rPr lang="pl-PL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pl-PL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detected</a:t>
            </a:r>
            <a:r>
              <a:rPr lang="pl-PL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in </a:t>
            </a:r>
            <a:r>
              <a:rPr lang="pl-PL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endothelium</a:t>
            </a:r>
            <a:endParaRPr lang="pl-PL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2" name="Picture 3" descr="C:\Users\User\AppData\Local\Microsoft\Windows\INetCache\IE\9O6HV1E6\Lungs-Free-PNG-Image[2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3702" y="0"/>
            <a:ext cx="3089740" cy="1928802"/>
          </a:xfrm>
          <a:prstGeom prst="rect">
            <a:avLst/>
          </a:prstGeom>
          <a:noFill/>
        </p:spPr>
      </p:pic>
      <p:pic>
        <p:nvPicPr>
          <p:cNvPr id="13" name="Picture 3" descr="C:\Users\User\AppData\Local\Microsoft\Windows\INetCache\IE\9O6HV1E6\Lungs-Free-PNG-Image[2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-571536" y="0"/>
            <a:ext cx="3089740" cy="1928802"/>
          </a:xfrm>
          <a:prstGeom prst="rect">
            <a:avLst/>
          </a:prstGeom>
          <a:noFill/>
        </p:spPr>
      </p:pic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4"/>
          <a:srcRect l="2343" t="13541" r="43164" b="46875"/>
          <a:stretch>
            <a:fillRect/>
          </a:stretch>
        </p:blipFill>
        <p:spPr bwMode="auto">
          <a:xfrm>
            <a:off x="25047" y="2204864"/>
            <a:ext cx="9118953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3591C9B0-5494-37B8-4B53-50C966009F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74" t="36700" r="27113" b="36000"/>
          <a:stretch/>
        </p:blipFill>
        <p:spPr>
          <a:xfrm>
            <a:off x="25046" y="4437112"/>
            <a:ext cx="9118953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042716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928802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l-PL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AP-N</a:t>
            </a:r>
            <a:r>
              <a:rPr lang="pl-PL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pl-PL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presence</a:t>
            </a:r>
            <a:r>
              <a:rPr lang="pl-PL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on </a:t>
            </a:r>
            <a:r>
              <a:rPr lang="pl-PL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the</a:t>
            </a:r>
            <a:r>
              <a:rPr lang="pl-PL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pl-PL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surface</a:t>
            </a:r>
            <a:r>
              <a:rPr lang="pl-PL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of </a:t>
            </a:r>
            <a:r>
              <a:rPr lang="pl-PL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vascular</a:t>
            </a:r>
            <a:r>
              <a:rPr lang="pl-PL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pl-PL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pulmonary</a:t>
            </a:r>
            <a:r>
              <a:rPr lang="pl-PL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pl-PL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endothelium</a:t>
            </a:r>
            <a:endParaRPr lang="pl-PL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6" y="1928801"/>
            <a:ext cx="4786314" cy="47847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 descr="APN-Mock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71678"/>
            <a:ext cx="4357686" cy="451692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0" y="357166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l-PL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HCoV-229E </a:t>
            </a:r>
            <a:r>
              <a:rPr lang="pl-PL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infected</a:t>
            </a:r>
            <a:r>
              <a:rPr lang="pl-PL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pl-PL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HMVEC-L</a:t>
            </a:r>
            <a:endParaRPr lang="pl-PL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1000108"/>
            <a:ext cx="8154058" cy="5572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pole tekstowe 5"/>
          <p:cNvSpPr txBox="1"/>
          <p:nvPr/>
        </p:nvSpPr>
        <p:spPr>
          <a:xfrm>
            <a:off x="8001024" y="857232"/>
            <a:ext cx="1357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*p&lt;0,05</a:t>
            </a:r>
          </a:p>
        </p:txBody>
      </p:sp>
      <p:sp>
        <p:nvSpPr>
          <p:cNvPr id="2" name="Ramka 1">
            <a:extLst>
              <a:ext uri="{FF2B5EF4-FFF2-40B4-BE49-F238E27FC236}">
                <a16:creationId xmlns:a16="http://schemas.microsoft.com/office/drawing/2014/main" id="{ACB8D799-B3E1-7A48-B21E-D37317B29B43}"/>
              </a:ext>
            </a:extLst>
          </p:cNvPr>
          <p:cNvSpPr/>
          <p:nvPr/>
        </p:nvSpPr>
        <p:spPr>
          <a:xfrm>
            <a:off x="3203848" y="2132856"/>
            <a:ext cx="576064" cy="3456384"/>
          </a:xfrm>
          <a:prstGeom prst="fram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l-PL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Delayed</a:t>
            </a:r>
            <a:r>
              <a:rPr lang="pl-PL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pl-PL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proinflammatory</a:t>
            </a:r>
            <a:r>
              <a:rPr lang="pl-PL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…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42908" y="3857628"/>
            <a:ext cx="3294027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259082" y="1186430"/>
            <a:ext cx="3261877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00727" y="1214422"/>
            <a:ext cx="3297139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pole tekstowe 9"/>
          <p:cNvSpPr txBox="1"/>
          <p:nvPr/>
        </p:nvSpPr>
        <p:spPr>
          <a:xfrm>
            <a:off x="7572396" y="6488668"/>
            <a:ext cx="1357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*p&lt;0,05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28894" y="1214422"/>
            <a:ext cx="3286147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8">
            <a:extLst>
              <a:ext uri="{FF2B5EF4-FFF2-40B4-BE49-F238E27FC236}">
                <a16:creationId xmlns:a16="http://schemas.microsoft.com/office/drawing/2014/main" id="{88053744-BCA9-742F-E56E-CE0960C8165C}"/>
              </a:ext>
            </a:extLst>
          </p:cNvPr>
          <p:cNvPicPr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981044" y="3861288"/>
            <a:ext cx="3294000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id="{913FB59E-EC18-DEBD-A01E-7FC9328CDC98}"/>
              </a:ext>
            </a:extLst>
          </p:cNvPr>
          <p:cNvPicPr>
            <a:picLocks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921041" y="3857628"/>
            <a:ext cx="3294000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Nawias otwierający 4">
            <a:extLst>
              <a:ext uri="{FF2B5EF4-FFF2-40B4-BE49-F238E27FC236}">
                <a16:creationId xmlns:a16="http://schemas.microsoft.com/office/drawing/2014/main" id="{50580DBF-3B91-F5CE-D172-029EB9E42184}"/>
              </a:ext>
            </a:extLst>
          </p:cNvPr>
          <p:cNvSpPr/>
          <p:nvPr/>
        </p:nvSpPr>
        <p:spPr>
          <a:xfrm rot="5400000">
            <a:off x="773578" y="1735988"/>
            <a:ext cx="180020" cy="936104"/>
          </a:xfrm>
          <a:prstGeom prst="leftBracke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Nawias otwierający 5">
            <a:extLst>
              <a:ext uri="{FF2B5EF4-FFF2-40B4-BE49-F238E27FC236}">
                <a16:creationId xmlns:a16="http://schemas.microsoft.com/office/drawing/2014/main" id="{4FA9C6DD-9A0A-812D-0995-B0A94AB5B190}"/>
              </a:ext>
            </a:extLst>
          </p:cNvPr>
          <p:cNvSpPr/>
          <p:nvPr/>
        </p:nvSpPr>
        <p:spPr>
          <a:xfrm rot="5400000">
            <a:off x="3906764" y="1825998"/>
            <a:ext cx="180020" cy="936104"/>
          </a:xfrm>
          <a:prstGeom prst="leftBracke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Nawias otwierający 7">
            <a:extLst>
              <a:ext uri="{FF2B5EF4-FFF2-40B4-BE49-F238E27FC236}">
                <a16:creationId xmlns:a16="http://schemas.microsoft.com/office/drawing/2014/main" id="{E679DC54-3453-1902-0364-6D95A88C9595}"/>
              </a:ext>
            </a:extLst>
          </p:cNvPr>
          <p:cNvSpPr/>
          <p:nvPr/>
        </p:nvSpPr>
        <p:spPr>
          <a:xfrm rot="5400000">
            <a:off x="6975109" y="1888388"/>
            <a:ext cx="180020" cy="936104"/>
          </a:xfrm>
          <a:prstGeom prst="leftBracke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theme/theme1.xml><?xml version="1.0" encoding="utf-8"?>
<a:theme xmlns:a="http://schemas.openxmlformats.org/drawingml/2006/main" name="Techniczny">
  <a:themeElements>
    <a:clrScheme name="Techniczny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zny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zny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23041</TotalTime>
  <Words>539</Words>
  <Application>Microsoft Office PowerPoint</Application>
  <PresentationFormat>Pokaz na ekranie (4:3)</PresentationFormat>
  <Paragraphs>78</Paragraphs>
  <Slides>16</Slides>
  <Notes>14</Notes>
  <HiddenSlides>0</HiddenSlides>
  <MMClips>0</MMClips>
  <ScaleCrop>false</ScaleCrop>
  <HeadingPairs>
    <vt:vector size="8" baseType="variant">
      <vt:variant>
        <vt:lpstr>Używane czcionki</vt:lpstr>
      </vt:variant>
      <vt:variant>
        <vt:i4>10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16</vt:i4>
      </vt:variant>
    </vt:vector>
  </HeadingPairs>
  <TitlesOfParts>
    <vt:vector size="28" baseType="lpstr">
      <vt:lpstr>Arial</vt:lpstr>
      <vt:lpstr>Calibri</vt:lpstr>
      <vt:lpstr>Cambria</vt:lpstr>
      <vt:lpstr>CIDFont+F1</vt:lpstr>
      <vt:lpstr>Franklin Gothic Book</vt:lpstr>
      <vt:lpstr>Open Sans</vt:lpstr>
      <vt:lpstr>Roboto</vt:lpstr>
      <vt:lpstr>Times New Roman</vt:lpstr>
      <vt:lpstr>Wingdings 2</vt:lpstr>
      <vt:lpstr>Wingdings 3</vt:lpstr>
      <vt:lpstr>Techniczny</vt:lpstr>
      <vt:lpstr>Prism 10</vt:lpstr>
      <vt:lpstr>Prezentacja programu PowerPoint</vt:lpstr>
      <vt:lpstr>Coronaviridae family</vt:lpstr>
      <vt:lpstr>Prezentacja programu PowerPoint</vt:lpstr>
      <vt:lpstr>Prezentacja programu PowerPoint</vt:lpstr>
      <vt:lpstr>Prezentacja programu PowerPoint</vt:lpstr>
      <vt:lpstr>Prezentacja programu PowerPoint</vt:lpstr>
      <vt:lpstr>AP-N presence on the surface of vascular pulmonary endothelium</vt:lpstr>
      <vt:lpstr>Prezentacja programu PowerPoint</vt:lpstr>
      <vt:lpstr>Delayed proinflammatory…</vt:lpstr>
      <vt:lpstr>…and antiviral response</vt:lpstr>
      <vt:lpstr>Receptor factors- where is virus?</vt:lpstr>
      <vt:lpstr>Viability assay RESAZURIN</vt:lpstr>
      <vt:lpstr>Two divergent models of response to Coronaviral infection?</vt:lpstr>
      <vt:lpstr>Prezentacja programu PowerPoint</vt:lpstr>
      <vt:lpstr>Prezentacja programu PowerPoint</vt:lpstr>
      <vt:lpstr>Prezentacja programu PowerPoint</vt:lpstr>
    </vt:vector>
  </TitlesOfParts>
  <Company>Ministrerstwo Edukacji Narodowej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Wpływ koronawirusa HCoV229E na odpowiedź przeciwwirusową i zapalną śródbłonka naczyń płuc- wyniki wstępne</dc:title>
  <dc:creator>Robert</dc:creator>
  <cp:lastModifiedBy>Aleksandra Czekalska</cp:lastModifiedBy>
  <cp:revision>131</cp:revision>
  <dcterms:created xsi:type="dcterms:W3CDTF">2021-05-07T22:40:30Z</dcterms:created>
  <dcterms:modified xsi:type="dcterms:W3CDTF">2024-05-06T08:41:48Z</dcterms:modified>
</cp:coreProperties>
</file>