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8" r:id="rId5"/>
    <p:sldId id="264" r:id="rId6"/>
    <p:sldId id="265" r:id="rId7"/>
    <p:sldId id="260" r:id="rId8"/>
    <p:sldId id="261" r:id="rId9"/>
    <p:sldId id="271" r:id="rId10"/>
    <p:sldId id="266" r:id="rId11"/>
    <p:sldId id="258" r:id="rId12"/>
    <p:sldId id="269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805ED-7D9D-43DF-83CE-187788D84DE0}" type="doc">
      <dgm:prSet loTypeId="urn:microsoft.com/office/officeart/2005/8/layout/orgChart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MY"/>
        </a:p>
      </dgm:t>
    </dgm:pt>
    <dgm:pt modelId="{37DECF6E-771E-46A1-BFC0-DF74C0A646E7}">
      <dgm:prSet phldrT="[Text]" custT="1"/>
      <dgm:spPr>
        <a:noFill/>
        <a:ln w="19050">
          <a:solidFill>
            <a:srgbClr val="FF0000"/>
          </a:solidFill>
        </a:ln>
        <a:effectLst/>
      </dgm:spPr>
      <dgm:t>
        <a:bodyPr/>
        <a:lstStyle/>
        <a:p>
          <a:pPr algn="l"/>
          <a:r>
            <a:rPr lang="en-US" sz="1600" b="1" u="sng" dirty="0">
              <a:solidFill>
                <a:schemeClr val="accent1">
                  <a:lumMod val="50000"/>
                </a:schemeClr>
              </a:solidFill>
              <a:latin typeface="+mn-lt"/>
            </a:rPr>
            <a:t>GERIATRIC ASSESSMENT 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Mini –Mental State Examination (MMSE)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Instrumental Activities of Daily Living Scale (IADL)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- Activities of Daily Living (ADL)</a:t>
          </a:r>
          <a:endParaRPr lang="en-MY" sz="1600" b="1" dirty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-Geriatric Depression Scale (GDS) 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n-lt"/>
            </a:rPr>
            <a:t>Timed up and go test (TUG)</a:t>
          </a:r>
          <a:endParaRPr lang="en-MY" sz="60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E1C56B53-2E6E-4822-9C95-988F895D9363}" type="parTrans" cxnId="{A948ED58-4CFE-42FE-AA85-FD72521A09EF}">
      <dgm:prSet/>
      <dgm:spPr/>
      <dgm:t>
        <a:bodyPr/>
        <a:lstStyle/>
        <a:p>
          <a:endParaRPr lang="en-MY">
            <a:solidFill>
              <a:schemeClr val="accent1">
                <a:lumMod val="75000"/>
              </a:schemeClr>
            </a:solidFill>
          </a:endParaRPr>
        </a:p>
      </dgm:t>
    </dgm:pt>
    <dgm:pt modelId="{4A96C42F-91D7-44EB-A366-4C510D2F882B}" type="sibTrans" cxnId="{A948ED58-4CFE-42FE-AA85-FD72521A09EF}">
      <dgm:prSet/>
      <dgm:spPr/>
      <dgm:t>
        <a:bodyPr/>
        <a:lstStyle/>
        <a:p>
          <a:endParaRPr lang="en-MY"/>
        </a:p>
      </dgm:t>
    </dgm:pt>
    <dgm:pt modelId="{8C7CFF62-AAA0-40BB-A00B-C5F6E9765671}">
      <dgm:prSet phldrT="[Text]" custT="1"/>
      <dgm:spPr>
        <a:noFill/>
        <a:ln w="19050">
          <a:solidFill>
            <a:srgbClr val="FF0000"/>
          </a:solidFill>
        </a:ln>
        <a:effectLst/>
      </dgm:spPr>
      <dgm:t>
        <a:bodyPr/>
        <a:lstStyle/>
        <a:p>
          <a:pPr algn="l"/>
          <a:r>
            <a:rPr lang="pl-PL" sz="1600" b="1" i="0" u="sng" dirty="0">
              <a:solidFill>
                <a:schemeClr val="accent1">
                  <a:lumMod val="50000"/>
                </a:schemeClr>
              </a:solidFill>
            </a:rPr>
            <a:t> ANTHROPOMETRIC       MEASUREMENTS</a:t>
          </a:r>
          <a:endParaRPr lang="en-US" sz="1600" b="1" i="0" u="sng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- Body mass index (BMI)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-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Arm and calf circumference </a:t>
          </a:r>
          <a:endParaRPr lang="pl-PL" sz="16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pl-PL" sz="16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pl-PL" sz="16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96EFB30-A0DF-449C-9DD6-D23CCDE51835}" type="sibTrans" cxnId="{6C3D3712-9A44-4712-8F8F-2DD6A7F575DD}">
      <dgm:prSet/>
      <dgm:spPr/>
      <dgm:t>
        <a:bodyPr/>
        <a:lstStyle/>
        <a:p>
          <a:endParaRPr lang="en-MY"/>
        </a:p>
      </dgm:t>
    </dgm:pt>
    <dgm:pt modelId="{6CE9C934-0ED9-4B04-91A6-57F15043B949}" type="parTrans" cxnId="{6C3D3712-9A44-4712-8F8F-2DD6A7F575DD}">
      <dgm:prSet/>
      <dgm:spPr/>
      <dgm:t>
        <a:bodyPr/>
        <a:lstStyle/>
        <a:p>
          <a:endParaRPr lang="en-MY">
            <a:solidFill>
              <a:schemeClr val="accent1">
                <a:lumMod val="75000"/>
              </a:schemeClr>
            </a:solidFill>
          </a:endParaRPr>
        </a:p>
      </dgm:t>
    </dgm:pt>
    <dgm:pt modelId="{CD05F4EE-CFC6-4B42-8DB7-E38BA19F18A8}">
      <dgm:prSet phldrT="[Text]" custT="1"/>
      <dgm:spPr>
        <a:noFill/>
        <a:ln w="19050">
          <a:solidFill>
            <a:srgbClr val="FF0000"/>
          </a:solidFill>
        </a:ln>
        <a:effectLst/>
      </dgm:spPr>
      <dgm:t>
        <a:bodyPr/>
        <a:lstStyle/>
        <a:p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Screening</a:t>
          </a:r>
          <a:endParaRPr lang="pl-PL" sz="2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 tool</a:t>
          </a:r>
          <a:r>
            <a:rPr lang="pl-PL" sz="2800" b="1" dirty="0">
              <a:solidFill>
                <a:schemeClr val="accent1">
                  <a:lumMod val="50000"/>
                </a:schemeClr>
              </a:solidFill>
            </a:rPr>
            <a:t>s</a:t>
          </a:r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en-MY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6BC29EB0-0ECE-491C-A965-BA1D28C4C7AD}" type="sibTrans" cxnId="{9D438A25-794E-4F56-AF88-942DE049035F}">
      <dgm:prSet/>
      <dgm:spPr/>
      <dgm:t>
        <a:bodyPr/>
        <a:lstStyle/>
        <a:p>
          <a:endParaRPr lang="en-MY"/>
        </a:p>
      </dgm:t>
    </dgm:pt>
    <dgm:pt modelId="{1AB20E00-7C4C-49D3-91A9-3A604FEAEDC3}" type="parTrans" cxnId="{9D438A25-794E-4F56-AF88-942DE049035F}">
      <dgm:prSet/>
      <dgm:spPr/>
      <dgm:t>
        <a:bodyPr/>
        <a:lstStyle/>
        <a:p>
          <a:endParaRPr lang="en-MY"/>
        </a:p>
      </dgm:t>
    </dgm:pt>
    <dgm:pt modelId="{ED8E1481-8157-44E5-8099-D2B2F83E03C1}">
      <dgm:prSet custT="1"/>
      <dgm:spPr>
        <a:noFill/>
        <a:ln w="19050">
          <a:solidFill>
            <a:srgbClr val="FF0000"/>
          </a:solidFill>
        </a:ln>
        <a:effectLst/>
      </dgm:spPr>
      <dgm:t>
        <a:bodyPr/>
        <a:lstStyle/>
        <a:p>
          <a:pPr algn="ctr"/>
          <a:endParaRPr lang="de-DE" sz="1600" dirty="0">
            <a:solidFill>
              <a:schemeClr val="accent1">
                <a:lumMod val="50000"/>
              </a:schemeClr>
            </a:solidFill>
          </a:endParaRPr>
        </a:p>
        <a:p>
          <a:pPr algn="ctr"/>
          <a:endParaRPr lang="de-DE" sz="16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de-DE" sz="1600" b="1" u="sng" dirty="0">
              <a:solidFill>
                <a:schemeClr val="accent1">
                  <a:lumMod val="50000"/>
                </a:schemeClr>
              </a:solidFill>
            </a:rPr>
            <a:t>BIOMARKERS 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de-DE" sz="1600" b="1" dirty="0">
              <a:solidFill>
                <a:schemeClr val="accent1">
                  <a:lumMod val="50000"/>
                </a:schemeClr>
              </a:solidFill>
            </a:rPr>
            <a:t>-Serum </a:t>
          </a:r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de-DE" sz="1600" b="1" dirty="0" err="1">
              <a:solidFill>
                <a:schemeClr val="accent1">
                  <a:lumMod val="50000"/>
                </a:schemeClr>
              </a:solidFill>
            </a:rPr>
            <a:t>proteins:Albumins</a:t>
          </a:r>
          <a:r>
            <a:rPr lang="de-DE" sz="1600" b="1" dirty="0">
              <a:solidFill>
                <a:schemeClr val="accent1">
                  <a:lumMod val="50000"/>
                </a:schemeClr>
              </a:solidFill>
            </a:rPr>
            <a:t> (g/dL)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</a:rPr>
            <a:t>-Total lymphocytes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</a:rPr>
            <a:t>-</a:t>
          </a:r>
          <a:r>
            <a:rPr lang="en-MY" sz="1600" b="1" dirty="0" err="1">
              <a:solidFill>
                <a:schemeClr val="accent1">
                  <a:lumMod val="50000"/>
                </a:schemeClr>
              </a:solidFill>
            </a:rPr>
            <a:t>Hemoglobin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</a:rPr>
            <a:t> (g/dL)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</a:rPr>
            <a:t>-Total protein (g/dL)</a:t>
          </a:r>
        </a:p>
        <a:p>
          <a:pPr algn="l"/>
          <a:r>
            <a:rPr lang="pl-PL" sz="16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dirty="0">
              <a:solidFill>
                <a:schemeClr val="accent1">
                  <a:lumMod val="50000"/>
                </a:schemeClr>
              </a:solidFill>
            </a:rPr>
            <a:t>-Total cholesterol (mg/dL</a:t>
          </a:r>
          <a:r>
            <a:rPr lang="en-MY" sz="1600" dirty="0">
              <a:solidFill>
                <a:schemeClr val="accent1">
                  <a:lumMod val="50000"/>
                </a:schemeClr>
              </a:solidFill>
            </a:rPr>
            <a:t>)</a:t>
          </a:r>
        </a:p>
        <a:p>
          <a:pPr algn="ctr"/>
          <a:endParaRPr lang="de-DE" sz="1600" dirty="0">
            <a:solidFill>
              <a:schemeClr val="accent1">
                <a:lumMod val="50000"/>
              </a:schemeClr>
            </a:solidFill>
          </a:endParaRPr>
        </a:p>
        <a:p>
          <a:pPr algn="ctr"/>
          <a:endParaRPr lang="en-MY" sz="500" dirty="0">
            <a:solidFill>
              <a:schemeClr val="accent1">
                <a:lumMod val="50000"/>
              </a:schemeClr>
            </a:solidFill>
          </a:endParaRPr>
        </a:p>
      </dgm:t>
    </dgm:pt>
    <dgm:pt modelId="{09B6F6B2-B440-4BA9-BD51-30A14B6E3F0E}" type="sibTrans" cxnId="{D1567FA4-FFCC-4AF5-A6F5-1621D99A7971}">
      <dgm:prSet/>
      <dgm:spPr/>
      <dgm:t>
        <a:bodyPr/>
        <a:lstStyle/>
        <a:p>
          <a:endParaRPr lang="en-MY"/>
        </a:p>
      </dgm:t>
    </dgm:pt>
    <dgm:pt modelId="{7822028E-5F57-449B-A11B-411AE30720A0}" type="parTrans" cxnId="{D1567FA4-FFCC-4AF5-A6F5-1621D99A7971}">
      <dgm:prSet/>
      <dgm:spPr/>
      <dgm:t>
        <a:bodyPr/>
        <a:lstStyle/>
        <a:p>
          <a:endParaRPr lang="en-MY">
            <a:solidFill>
              <a:schemeClr val="accent1">
                <a:lumMod val="75000"/>
              </a:schemeClr>
            </a:solidFill>
          </a:endParaRPr>
        </a:p>
      </dgm:t>
    </dgm:pt>
    <dgm:pt modelId="{D5B5D1BA-DAF3-49AA-AA28-312EFE708452}" type="pres">
      <dgm:prSet presAssocID="{B4B805ED-7D9D-43DF-83CE-187788D84D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C129B4-7CF9-4A13-AA1D-DCDF2DD33DFC}" type="pres">
      <dgm:prSet presAssocID="{CD05F4EE-CFC6-4B42-8DB7-E38BA19F18A8}" presName="hierRoot1" presStyleCnt="0">
        <dgm:presLayoutVars>
          <dgm:hierBranch val="init"/>
        </dgm:presLayoutVars>
      </dgm:prSet>
      <dgm:spPr/>
    </dgm:pt>
    <dgm:pt modelId="{369AB39E-96B3-496B-A8BA-6FC6396FD306}" type="pres">
      <dgm:prSet presAssocID="{CD05F4EE-CFC6-4B42-8DB7-E38BA19F18A8}" presName="rootComposite1" presStyleCnt="0"/>
      <dgm:spPr/>
    </dgm:pt>
    <dgm:pt modelId="{17C8E593-4C7D-4D17-BD6F-6403ABC3847F}" type="pres">
      <dgm:prSet presAssocID="{CD05F4EE-CFC6-4B42-8DB7-E38BA19F18A8}" presName="rootText1" presStyleLbl="node0" presStyleIdx="0" presStyleCnt="1" custLinFactNeighborX="-295" custLinFactNeighborY="-3072">
        <dgm:presLayoutVars>
          <dgm:chPref val="3"/>
        </dgm:presLayoutVars>
      </dgm:prSet>
      <dgm:spPr/>
    </dgm:pt>
    <dgm:pt modelId="{4DBFBD5E-9BA1-416C-BF43-EDBC22B6492E}" type="pres">
      <dgm:prSet presAssocID="{CD05F4EE-CFC6-4B42-8DB7-E38BA19F18A8}" presName="rootConnector1" presStyleLbl="node1" presStyleIdx="0" presStyleCnt="0"/>
      <dgm:spPr/>
    </dgm:pt>
    <dgm:pt modelId="{FDBC8314-FAB5-47D7-BE7B-BF19CF696E40}" type="pres">
      <dgm:prSet presAssocID="{CD05F4EE-CFC6-4B42-8DB7-E38BA19F18A8}" presName="hierChild2" presStyleCnt="0"/>
      <dgm:spPr/>
    </dgm:pt>
    <dgm:pt modelId="{B045E746-361C-4509-8C7A-C22B9A9927D9}" type="pres">
      <dgm:prSet presAssocID="{6CE9C934-0ED9-4B04-91A6-57F15043B949}" presName="Name37" presStyleLbl="parChTrans1D2" presStyleIdx="0" presStyleCnt="3"/>
      <dgm:spPr/>
    </dgm:pt>
    <dgm:pt modelId="{ABA787E6-9F67-4AC4-B415-0845957071CE}" type="pres">
      <dgm:prSet presAssocID="{8C7CFF62-AAA0-40BB-A00B-C5F6E9765671}" presName="hierRoot2" presStyleCnt="0">
        <dgm:presLayoutVars>
          <dgm:hierBranch val="init"/>
        </dgm:presLayoutVars>
      </dgm:prSet>
      <dgm:spPr/>
    </dgm:pt>
    <dgm:pt modelId="{7922A1A0-9BBB-43DC-9A85-10C2563C22BC}" type="pres">
      <dgm:prSet presAssocID="{8C7CFF62-AAA0-40BB-A00B-C5F6E9765671}" presName="rootComposite" presStyleCnt="0"/>
      <dgm:spPr/>
    </dgm:pt>
    <dgm:pt modelId="{07C1FA63-8D01-4F0E-BF59-9E422D074F3B}" type="pres">
      <dgm:prSet presAssocID="{8C7CFF62-AAA0-40BB-A00B-C5F6E9765671}" presName="rootText" presStyleLbl="node2" presStyleIdx="0" presStyleCnt="3" custScaleY="289653">
        <dgm:presLayoutVars>
          <dgm:chPref val="3"/>
        </dgm:presLayoutVars>
      </dgm:prSet>
      <dgm:spPr/>
    </dgm:pt>
    <dgm:pt modelId="{F906D23D-196B-4106-8056-4F6882E1D4DF}" type="pres">
      <dgm:prSet presAssocID="{8C7CFF62-AAA0-40BB-A00B-C5F6E9765671}" presName="rootConnector" presStyleLbl="node2" presStyleIdx="0" presStyleCnt="3"/>
      <dgm:spPr/>
    </dgm:pt>
    <dgm:pt modelId="{1029C5D9-B639-45C8-9C68-7BBD0CAD7FFC}" type="pres">
      <dgm:prSet presAssocID="{8C7CFF62-AAA0-40BB-A00B-C5F6E9765671}" presName="hierChild4" presStyleCnt="0"/>
      <dgm:spPr/>
    </dgm:pt>
    <dgm:pt modelId="{71B390A8-EAC4-44B2-9DCB-F20A05E84E51}" type="pres">
      <dgm:prSet presAssocID="{8C7CFF62-AAA0-40BB-A00B-C5F6E9765671}" presName="hierChild5" presStyleCnt="0"/>
      <dgm:spPr/>
    </dgm:pt>
    <dgm:pt modelId="{6EC4FB05-B2CA-4A89-A230-4040A3CDC34D}" type="pres">
      <dgm:prSet presAssocID="{7822028E-5F57-449B-A11B-411AE30720A0}" presName="Name37" presStyleLbl="parChTrans1D2" presStyleIdx="1" presStyleCnt="3"/>
      <dgm:spPr/>
    </dgm:pt>
    <dgm:pt modelId="{B6623F89-FE06-4B6D-9934-554609301996}" type="pres">
      <dgm:prSet presAssocID="{ED8E1481-8157-44E5-8099-D2B2F83E03C1}" presName="hierRoot2" presStyleCnt="0">
        <dgm:presLayoutVars>
          <dgm:hierBranch val="init"/>
        </dgm:presLayoutVars>
      </dgm:prSet>
      <dgm:spPr/>
    </dgm:pt>
    <dgm:pt modelId="{3CA67B2D-DEF3-4C7D-A6CB-16DA615CBC0D}" type="pres">
      <dgm:prSet presAssocID="{ED8E1481-8157-44E5-8099-D2B2F83E03C1}" presName="rootComposite" presStyleCnt="0"/>
      <dgm:spPr/>
    </dgm:pt>
    <dgm:pt modelId="{72CF35A4-A733-4088-864D-6BB02ED2FE46}" type="pres">
      <dgm:prSet presAssocID="{ED8E1481-8157-44E5-8099-D2B2F83E03C1}" presName="rootText" presStyleLbl="node2" presStyleIdx="1" presStyleCnt="3" custScaleY="287052">
        <dgm:presLayoutVars>
          <dgm:chPref val="3"/>
        </dgm:presLayoutVars>
      </dgm:prSet>
      <dgm:spPr/>
    </dgm:pt>
    <dgm:pt modelId="{799DD38D-51DE-4931-8C1C-C2EBB6372B4E}" type="pres">
      <dgm:prSet presAssocID="{ED8E1481-8157-44E5-8099-D2B2F83E03C1}" presName="rootConnector" presStyleLbl="node2" presStyleIdx="1" presStyleCnt="3"/>
      <dgm:spPr/>
    </dgm:pt>
    <dgm:pt modelId="{16230925-0CEC-4344-BA13-71C66461B45A}" type="pres">
      <dgm:prSet presAssocID="{ED8E1481-8157-44E5-8099-D2B2F83E03C1}" presName="hierChild4" presStyleCnt="0"/>
      <dgm:spPr/>
    </dgm:pt>
    <dgm:pt modelId="{5420700C-BE9D-4837-822E-F093638D8300}" type="pres">
      <dgm:prSet presAssocID="{ED8E1481-8157-44E5-8099-D2B2F83E03C1}" presName="hierChild5" presStyleCnt="0"/>
      <dgm:spPr/>
    </dgm:pt>
    <dgm:pt modelId="{9A0F564C-7ABE-4E89-AC20-39624C95795D}" type="pres">
      <dgm:prSet presAssocID="{E1C56B53-2E6E-4822-9C95-988F895D9363}" presName="Name37" presStyleLbl="parChTrans1D2" presStyleIdx="2" presStyleCnt="3"/>
      <dgm:spPr/>
    </dgm:pt>
    <dgm:pt modelId="{F61E6AAB-A1F5-4680-97C0-531F21D09C48}" type="pres">
      <dgm:prSet presAssocID="{37DECF6E-771E-46A1-BFC0-DF74C0A646E7}" presName="hierRoot2" presStyleCnt="0">
        <dgm:presLayoutVars>
          <dgm:hierBranch val="init"/>
        </dgm:presLayoutVars>
      </dgm:prSet>
      <dgm:spPr/>
    </dgm:pt>
    <dgm:pt modelId="{C229C570-5911-4968-A786-886A6EA27CFA}" type="pres">
      <dgm:prSet presAssocID="{37DECF6E-771E-46A1-BFC0-DF74C0A646E7}" presName="rootComposite" presStyleCnt="0"/>
      <dgm:spPr/>
    </dgm:pt>
    <dgm:pt modelId="{03F761DD-DE66-4CA0-AAB2-AF2FDF62CD29}" type="pres">
      <dgm:prSet presAssocID="{37DECF6E-771E-46A1-BFC0-DF74C0A646E7}" presName="rootText" presStyleLbl="node2" presStyleIdx="2" presStyleCnt="3" custScaleX="138027" custScaleY="286344">
        <dgm:presLayoutVars>
          <dgm:chPref val="3"/>
        </dgm:presLayoutVars>
      </dgm:prSet>
      <dgm:spPr/>
    </dgm:pt>
    <dgm:pt modelId="{F422536B-263D-4608-984A-0035462628ED}" type="pres">
      <dgm:prSet presAssocID="{37DECF6E-771E-46A1-BFC0-DF74C0A646E7}" presName="rootConnector" presStyleLbl="node2" presStyleIdx="2" presStyleCnt="3"/>
      <dgm:spPr/>
    </dgm:pt>
    <dgm:pt modelId="{6BDDE294-34AC-4B4F-BA0C-5926631B193C}" type="pres">
      <dgm:prSet presAssocID="{37DECF6E-771E-46A1-BFC0-DF74C0A646E7}" presName="hierChild4" presStyleCnt="0"/>
      <dgm:spPr/>
    </dgm:pt>
    <dgm:pt modelId="{89517509-C180-459D-9786-21FE96F3F3A6}" type="pres">
      <dgm:prSet presAssocID="{37DECF6E-771E-46A1-BFC0-DF74C0A646E7}" presName="hierChild5" presStyleCnt="0"/>
      <dgm:spPr/>
    </dgm:pt>
    <dgm:pt modelId="{24141C69-53DC-4F9E-9D39-AE33F654A772}" type="pres">
      <dgm:prSet presAssocID="{CD05F4EE-CFC6-4B42-8DB7-E38BA19F18A8}" presName="hierChild3" presStyleCnt="0"/>
      <dgm:spPr/>
    </dgm:pt>
  </dgm:ptLst>
  <dgm:cxnLst>
    <dgm:cxn modelId="{6C3D3712-9A44-4712-8F8F-2DD6A7F575DD}" srcId="{CD05F4EE-CFC6-4B42-8DB7-E38BA19F18A8}" destId="{8C7CFF62-AAA0-40BB-A00B-C5F6E9765671}" srcOrd="0" destOrd="0" parTransId="{6CE9C934-0ED9-4B04-91A6-57F15043B949}" sibTransId="{596EFB30-A0DF-449C-9DD6-D23CCDE51835}"/>
    <dgm:cxn modelId="{EAE26F16-6C78-4AD7-8E91-600B12F16FD6}" type="presOf" srcId="{CD05F4EE-CFC6-4B42-8DB7-E38BA19F18A8}" destId="{17C8E593-4C7D-4D17-BD6F-6403ABC3847F}" srcOrd="0" destOrd="0" presId="urn:microsoft.com/office/officeart/2005/8/layout/orgChart1"/>
    <dgm:cxn modelId="{9D438A25-794E-4F56-AF88-942DE049035F}" srcId="{B4B805ED-7D9D-43DF-83CE-187788D84DE0}" destId="{CD05F4EE-CFC6-4B42-8DB7-E38BA19F18A8}" srcOrd="0" destOrd="0" parTransId="{1AB20E00-7C4C-49D3-91A9-3A604FEAEDC3}" sibTransId="{6BC29EB0-0ECE-491C-A965-BA1D28C4C7AD}"/>
    <dgm:cxn modelId="{2AB5FB32-08F4-47DD-8C33-2EE22D7C8FFF}" type="presOf" srcId="{CD05F4EE-CFC6-4B42-8DB7-E38BA19F18A8}" destId="{4DBFBD5E-9BA1-416C-BF43-EDBC22B6492E}" srcOrd="1" destOrd="0" presId="urn:microsoft.com/office/officeart/2005/8/layout/orgChart1"/>
    <dgm:cxn modelId="{57F54A33-0D2E-4068-8815-B2AD4F0BFB0A}" type="presOf" srcId="{37DECF6E-771E-46A1-BFC0-DF74C0A646E7}" destId="{03F761DD-DE66-4CA0-AAB2-AF2FDF62CD29}" srcOrd="0" destOrd="0" presId="urn:microsoft.com/office/officeart/2005/8/layout/orgChart1"/>
    <dgm:cxn modelId="{F3A1AA65-5358-417C-86B7-FF710344DB5D}" type="presOf" srcId="{ED8E1481-8157-44E5-8099-D2B2F83E03C1}" destId="{799DD38D-51DE-4931-8C1C-C2EBB6372B4E}" srcOrd="1" destOrd="0" presId="urn:microsoft.com/office/officeart/2005/8/layout/orgChart1"/>
    <dgm:cxn modelId="{185BC445-C45E-46DC-B2EA-B8498BF86DCF}" type="presOf" srcId="{37DECF6E-771E-46A1-BFC0-DF74C0A646E7}" destId="{F422536B-263D-4608-984A-0035462628ED}" srcOrd="1" destOrd="0" presId="urn:microsoft.com/office/officeart/2005/8/layout/orgChart1"/>
    <dgm:cxn modelId="{28D3B267-18BB-4557-9A1D-378A0FCEA193}" type="presOf" srcId="{8C7CFF62-AAA0-40BB-A00B-C5F6E9765671}" destId="{07C1FA63-8D01-4F0E-BF59-9E422D074F3B}" srcOrd="0" destOrd="0" presId="urn:microsoft.com/office/officeart/2005/8/layout/orgChart1"/>
    <dgm:cxn modelId="{C92CF76F-ADEC-4871-AFDC-D36461AEAB2B}" type="presOf" srcId="{6CE9C934-0ED9-4B04-91A6-57F15043B949}" destId="{B045E746-361C-4509-8C7A-C22B9A9927D9}" srcOrd="0" destOrd="0" presId="urn:microsoft.com/office/officeart/2005/8/layout/orgChart1"/>
    <dgm:cxn modelId="{E750F852-CB13-4F36-8DB6-F8B6373BF226}" type="presOf" srcId="{8C7CFF62-AAA0-40BB-A00B-C5F6E9765671}" destId="{F906D23D-196B-4106-8056-4F6882E1D4DF}" srcOrd="1" destOrd="0" presId="urn:microsoft.com/office/officeart/2005/8/layout/orgChart1"/>
    <dgm:cxn modelId="{A948ED58-4CFE-42FE-AA85-FD72521A09EF}" srcId="{CD05F4EE-CFC6-4B42-8DB7-E38BA19F18A8}" destId="{37DECF6E-771E-46A1-BFC0-DF74C0A646E7}" srcOrd="2" destOrd="0" parTransId="{E1C56B53-2E6E-4822-9C95-988F895D9363}" sibTransId="{4A96C42F-91D7-44EB-A366-4C510D2F882B}"/>
    <dgm:cxn modelId="{BED5145A-39FF-49D8-BCD4-C776F24F4235}" type="presOf" srcId="{ED8E1481-8157-44E5-8099-D2B2F83E03C1}" destId="{72CF35A4-A733-4088-864D-6BB02ED2FE46}" srcOrd="0" destOrd="0" presId="urn:microsoft.com/office/officeart/2005/8/layout/orgChart1"/>
    <dgm:cxn modelId="{D1567FA4-FFCC-4AF5-A6F5-1621D99A7971}" srcId="{CD05F4EE-CFC6-4B42-8DB7-E38BA19F18A8}" destId="{ED8E1481-8157-44E5-8099-D2B2F83E03C1}" srcOrd="1" destOrd="0" parTransId="{7822028E-5F57-449B-A11B-411AE30720A0}" sibTransId="{09B6F6B2-B440-4BA9-BD51-30A14B6E3F0E}"/>
    <dgm:cxn modelId="{179C2EE9-C0E5-481D-9D6F-560481B0612D}" type="presOf" srcId="{7822028E-5F57-449B-A11B-411AE30720A0}" destId="{6EC4FB05-B2CA-4A89-A230-4040A3CDC34D}" srcOrd="0" destOrd="0" presId="urn:microsoft.com/office/officeart/2005/8/layout/orgChart1"/>
    <dgm:cxn modelId="{4CC9E3F8-A9A6-47BF-A3E7-187D583E28F2}" type="presOf" srcId="{E1C56B53-2E6E-4822-9C95-988F895D9363}" destId="{9A0F564C-7ABE-4E89-AC20-39624C95795D}" srcOrd="0" destOrd="0" presId="urn:microsoft.com/office/officeart/2005/8/layout/orgChart1"/>
    <dgm:cxn modelId="{72D106FB-56AD-4581-95FE-89C993BE7490}" type="presOf" srcId="{B4B805ED-7D9D-43DF-83CE-187788D84DE0}" destId="{D5B5D1BA-DAF3-49AA-AA28-312EFE708452}" srcOrd="0" destOrd="0" presId="urn:microsoft.com/office/officeart/2005/8/layout/orgChart1"/>
    <dgm:cxn modelId="{EB039F55-DA20-4C52-A202-7C8057727457}" type="presParOf" srcId="{D5B5D1BA-DAF3-49AA-AA28-312EFE708452}" destId="{A5C129B4-7CF9-4A13-AA1D-DCDF2DD33DFC}" srcOrd="0" destOrd="0" presId="urn:microsoft.com/office/officeart/2005/8/layout/orgChart1"/>
    <dgm:cxn modelId="{BA05E170-4C53-42BA-80CF-D884EE81C2DC}" type="presParOf" srcId="{A5C129B4-7CF9-4A13-AA1D-DCDF2DD33DFC}" destId="{369AB39E-96B3-496B-A8BA-6FC6396FD306}" srcOrd="0" destOrd="0" presId="urn:microsoft.com/office/officeart/2005/8/layout/orgChart1"/>
    <dgm:cxn modelId="{EB26DEE6-DCDA-41EC-95B6-041AE4F459E8}" type="presParOf" srcId="{369AB39E-96B3-496B-A8BA-6FC6396FD306}" destId="{17C8E593-4C7D-4D17-BD6F-6403ABC3847F}" srcOrd="0" destOrd="0" presId="urn:microsoft.com/office/officeart/2005/8/layout/orgChart1"/>
    <dgm:cxn modelId="{2C2E731A-2BC0-447A-87CB-5C785FC7A83F}" type="presParOf" srcId="{369AB39E-96B3-496B-A8BA-6FC6396FD306}" destId="{4DBFBD5E-9BA1-416C-BF43-EDBC22B6492E}" srcOrd="1" destOrd="0" presId="urn:microsoft.com/office/officeart/2005/8/layout/orgChart1"/>
    <dgm:cxn modelId="{1FD26436-FC0B-46AB-8738-BE30A9D8153D}" type="presParOf" srcId="{A5C129B4-7CF9-4A13-AA1D-DCDF2DD33DFC}" destId="{FDBC8314-FAB5-47D7-BE7B-BF19CF696E40}" srcOrd="1" destOrd="0" presId="urn:microsoft.com/office/officeart/2005/8/layout/orgChart1"/>
    <dgm:cxn modelId="{04924901-B989-46F8-976D-2F6CEDDC3FF0}" type="presParOf" srcId="{FDBC8314-FAB5-47D7-BE7B-BF19CF696E40}" destId="{B045E746-361C-4509-8C7A-C22B9A9927D9}" srcOrd="0" destOrd="0" presId="urn:microsoft.com/office/officeart/2005/8/layout/orgChart1"/>
    <dgm:cxn modelId="{D98D5538-A48B-482B-A89B-8EB44C0FBEAE}" type="presParOf" srcId="{FDBC8314-FAB5-47D7-BE7B-BF19CF696E40}" destId="{ABA787E6-9F67-4AC4-B415-0845957071CE}" srcOrd="1" destOrd="0" presId="urn:microsoft.com/office/officeart/2005/8/layout/orgChart1"/>
    <dgm:cxn modelId="{88C89DC3-5BE1-4B95-BB31-C7EC86823FD6}" type="presParOf" srcId="{ABA787E6-9F67-4AC4-B415-0845957071CE}" destId="{7922A1A0-9BBB-43DC-9A85-10C2563C22BC}" srcOrd="0" destOrd="0" presId="urn:microsoft.com/office/officeart/2005/8/layout/orgChart1"/>
    <dgm:cxn modelId="{5A0860F8-DEC7-4AC8-AD30-C4CD23D594A2}" type="presParOf" srcId="{7922A1A0-9BBB-43DC-9A85-10C2563C22BC}" destId="{07C1FA63-8D01-4F0E-BF59-9E422D074F3B}" srcOrd="0" destOrd="0" presId="urn:microsoft.com/office/officeart/2005/8/layout/orgChart1"/>
    <dgm:cxn modelId="{DB5315B5-AA40-4D93-B5BB-F582739A682B}" type="presParOf" srcId="{7922A1A0-9BBB-43DC-9A85-10C2563C22BC}" destId="{F906D23D-196B-4106-8056-4F6882E1D4DF}" srcOrd="1" destOrd="0" presId="urn:microsoft.com/office/officeart/2005/8/layout/orgChart1"/>
    <dgm:cxn modelId="{FBFDE802-0D99-45AF-A499-3A12C74CC456}" type="presParOf" srcId="{ABA787E6-9F67-4AC4-B415-0845957071CE}" destId="{1029C5D9-B639-45C8-9C68-7BBD0CAD7FFC}" srcOrd="1" destOrd="0" presId="urn:microsoft.com/office/officeart/2005/8/layout/orgChart1"/>
    <dgm:cxn modelId="{907CA5DE-1945-4813-BFC7-A3D3F7436830}" type="presParOf" srcId="{ABA787E6-9F67-4AC4-B415-0845957071CE}" destId="{71B390A8-EAC4-44B2-9DCB-F20A05E84E51}" srcOrd="2" destOrd="0" presId="urn:microsoft.com/office/officeart/2005/8/layout/orgChart1"/>
    <dgm:cxn modelId="{B4F22AE0-4313-47E1-9B38-F84FF641A3DD}" type="presParOf" srcId="{FDBC8314-FAB5-47D7-BE7B-BF19CF696E40}" destId="{6EC4FB05-B2CA-4A89-A230-4040A3CDC34D}" srcOrd="2" destOrd="0" presId="urn:microsoft.com/office/officeart/2005/8/layout/orgChart1"/>
    <dgm:cxn modelId="{B19F2AAA-7C4E-4864-99CF-672E7E7666A1}" type="presParOf" srcId="{FDBC8314-FAB5-47D7-BE7B-BF19CF696E40}" destId="{B6623F89-FE06-4B6D-9934-554609301996}" srcOrd="3" destOrd="0" presId="urn:microsoft.com/office/officeart/2005/8/layout/orgChart1"/>
    <dgm:cxn modelId="{13C34C31-2DA5-4559-BABD-AE2CC9874FBD}" type="presParOf" srcId="{B6623F89-FE06-4B6D-9934-554609301996}" destId="{3CA67B2D-DEF3-4C7D-A6CB-16DA615CBC0D}" srcOrd="0" destOrd="0" presId="urn:microsoft.com/office/officeart/2005/8/layout/orgChart1"/>
    <dgm:cxn modelId="{70DE8826-9F0A-41D5-BE43-10844071011A}" type="presParOf" srcId="{3CA67B2D-DEF3-4C7D-A6CB-16DA615CBC0D}" destId="{72CF35A4-A733-4088-864D-6BB02ED2FE46}" srcOrd="0" destOrd="0" presId="urn:microsoft.com/office/officeart/2005/8/layout/orgChart1"/>
    <dgm:cxn modelId="{38DF3D90-CA03-41BD-AA8C-1207260839F3}" type="presParOf" srcId="{3CA67B2D-DEF3-4C7D-A6CB-16DA615CBC0D}" destId="{799DD38D-51DE-4931-8C1C-C2EBB6372B4E}" srcOrd="1" destOrd="0" presId="urn:microsoft.com/office/officeart/2005/8/layout/orgChart1"/>
    <dgm:cxn modelId="{CA86AF62-D81B-4757-BAD3-E2D3954D3943}" type="presParOf" srcId="{B6623F89-FE06-4B6D-9934-554609301996}" destId="{16230925-0CEC-4344-BA13-71C66461B45A}" srcOrd="1" destOrd="0" presId="urn:microsoft.com/office/officeart/2005/8/layout/orgChart1"/>
    <dgm:cxn modelId="{566A3755-340C-4C79-A593-4FCC3E5FD2CA}" type="presParOf" srcId="{B6623F89-FE06-4B6D-9934-554609301996}" destId="{5420700C-BE9D-4837-822E-F093638D8300}" srcOrd="2" destOrd="0" presId="urn:microsoft.com/office/officeart/2005/8/layout/orgChart1"/>
    <dgm:cxn modelId="{583346B5-3298-4017-A017-A3CD9D075E5E}" type="presParOf" srcId="{FDBC8314-FAB5-47D7-BE7B-BF19CF696E40}" destId="{9A0F564C-7ABE-4E89-AC20-39624C95795D}" srcOrd="4" destOrd="0" presId="urn:microsoft.com/office/officeart/2005/8/layout/orgChart1"/>
    <dgm:cxn modelId="{EFDE6220-032F-4305-838C-80D689A3B80D}" type="presParOf" srcId="{FDBC8314-FAB5-47D7-BE7B-BF19CF696E40}" destId="{F61E6AAB-A1F5-4680-97C0-531F21D09C48}" srcOrd="5" destOrd="0" presId="urn:microsoft.com/office/officeart/2005/8/layout/orgChart1"/>
    <dgm:cxn modelId="{2A2EB466-AF0B-4AAA-B303-41DB90B43F18}" type="presParOf" srcId="{F61E6AAB-A1F5-4680-97C0-531F21D09C48}" destId="{C229C570-5911-4968-A786-886A6EA27CFA}" srcOrd="0" destOrd="0" presId="urn:microsoft.com/office/officeart/2005/8/layout/orgChart1"/>
    <dgm:cxn modelId="{F8AC25AD-65DA-4129-A01F-F4F32A9B983A}" type="presParOf" srcId="{C229C570-5911-4968-A786-886A6EA27CFA}" destId="{03F761DD-DE66-4CA0-AAB2-AF2FDF62CD29}" srcOrd="0" destOrd="0" presId="urn:microsoft.com/office/officeart/2005/8/layout/orgChart1"/>
    <dgm:cxn modelId="{1E01CA5B-A4E8-4A52-A663-71F11A768D33}" type="presParOf" srcId="{C229C570-5911-4968-A786-886A6EA27CFA}" destId="{F422536B-263D-4608-984A-0035462628ED}" srcOrd="1" destOrd="0" presId="urn:microsoft.com/office/officeart/2005/8/layout/orgChart1"/>
    <dgm:cxn modelId="{322893B9-3B88-4F35-BBBF-49557B33C741}" type="presParOf" srcId="{F61E6AAB-A1F5-4680-97C0-531F21D09C48}" destId="{6BDDE294-34AC-4B4F-BA0C-5926631B193C}" srcOrd="1" destOrd="0" presId="urn:microsoft.com/office/officeart/2005/8/layout/orgChart1"/>
    <dgm:cxn modelId="{B6910B93-0645-45FE-9F4A-37BFD0182BEE}" type="presParOf" srcId="{F61E6AAB-A1F5-4680-97C0-531F21D09C48}" destId="{89517509-C180-459D-9786-21FE96F3F3A6}" srcOrd="2" destOrd="0" presId="urn:microsoft.com/office/officeart/2005/8/layout/orgChart1"/>
    <dgm:cxn modelId="{488B9E03-0607-4E51-AA1E-094E21625B92}" type="presParOf" srcId="{A5C129B4-7CF9-4A13-AA1D-DCDF2DD33DFC}" destId="{24141C69-53DC-4F9E-9D39-AE33F654A77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6CD27-6B5C-45C9-AFB8-B5998D16D2FF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/>
      <dgm:spPr/>
      <dgm:t>
        <a:bodyPr/>
        <a:lstStyle/>
        <a:p>
          <a:endParaRPr lang="en-MY"/>
        </a:p>
      </dgm:t>
    </dgm:pt>
    <dgm:pt modelId="{F78B90A6-675C-4573-88B2-9102A79591A1}">
      <dgm:prSet custT="1"/>
      <dgm:spPr/>
      <dgm:t>
        <a:bodyPr/>
        <a:lstStyle/>
        <a:p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•	Mini Nutritional Assessment (MNA-SF), </a:t>
          </a:r>
          <a:endParaRPr lang="en-MY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6673374-8BEB-4706-AF17-915C29859655}" type="parTrans" cxnId="{86DE0CB5-1F9F-40FC-90BC-897C08598A15}">
      <dgm:prSet/>
      <dgm:spPr/>
      <dgm:t>
        <a:bodyPr/>
        <a:lstStyle/>
        <a:p>
          <a:endParaRPr lang="en-MY"/>
        </a:p>
      </dgm:t>
    </dgm:pt>
    <dgm:pt modelId="{0CE6C731-9040-42AC-888B-18CB7FB3D64A}" type="sibTrans" cxnId="{86DE0CB5-1F9F-40FC-90BC-897C08598A15}">
      <dgm:prSet/>
      <dgm:spPr/>
      <dgm:t>
        <a:bodyPr/>
        <a:lstStyle/>
        <a:p>
          <a:endParaRPr lang="en-MY"/>
        </a:p>
      </dgm:t>
    </dgm:pt>
    <dgm:pt modelId="{C7119BA6-26AC-4C0E-9212-734ABE971260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Nutritional Risk Score (NRS), 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57FF43F0-316F-4541-9B16-F544F1C81306}" type="parTrans" cxnId="{BC818039-5186-4653-AEBF-C7222A51AF2C}">
      <dgm:prSet/>
      <dgm:spPr/>
      <dgm:t>
        <a:bodyPr/>
        <a:lstStyle/>
        <a:p>
          <a:endParaRPr lang="en-MY"/>
        </a:p>
      </dgm:t>
    </dgm:pt>
    <dgm:pt modelId="{9B51B3AB-4314-4A95-9F9C-B1167827802F}" type="sibTrans" cxnId="{BC818039-5186-4653-AEBF-C7222A51AF2C}">
      <dgm:prSet/>
      <dgm:spPr/>
      <dgm:t>
        <a:bodyPr/>
        <a:lstStyle/>
        <a:p>
          <a:endParaRPr lang="en-MY"/>
        </a:p>
      </dgm:t>
    </dgm:pt>
    <dgm:pt modelId="{C0D689FC-1FC0-4468-BBA5-468E40C8890F}">
      <dgm:prSet custT="1"/>
      <dgm:spPr/>
      <dgm:t>
        <a:bodyPr/>
        <a:lstStyle/>
        <a:p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•	Subjective Global Assessment (SGA),</a:t>
          </a:r>
          <a:endParaRPr lang="en-MY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7AFEF35-A778-41AB-8B5A-E4351283C177}" type="parTrans" cxnId="{CAC2209E-E5FF-4035-9600-744034B6DEFF}">
      <dgm:prSet/>
      <dgm:spPr/>
      <dgm:t>
        <a:bodyPr/>
        <a:lstStyle/>
        <a:p>
          <a:endParaRPr lang="en-MY"/>
        </a:p>
      </dgm:t>
    </dgm:pt>
    <dgm:pt modelId="{CDDA3D59-3176-4B36-AF72-FDD6BFB1C550}" type="sibTrans" cxnId="{CAC2209E-E5FF-4035-9600-744034B6DEFF}">
      <dgm:prSet/>
      <dgm:spPr/>
      <dgm:t>
        <a:bodyPr/>
        <a:lstStyle/>
        <a:p>
          <a:endParaRPr lang="en-MY"/>
        </a:p>
      </dgm:t>
    </dgm:pt>
    <dgm:pt modelId="{8D225736-375D-428C-8291-52927B7E8A81}">
      <dgm:prSet custT="1"/>
      <dgm:spPr/>
      <dgm:t>
        <a:bodyPr/>
        <a:lstStyle/>
        <a:p>
          <a:pPr algn="l"/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•	</a:t>
          </a:r>
          <a:r>
            <a:rPr lang="pl-PL" sz="1400" b="1" i="0" baseline="0" dirty="0" err="1">
              <a:solidFill>
                <a:schemeClr val="accent1">
                  <a:lumMod val="50000"/>
                </a:schemeClr>
              </a:solidFill>
            </a:rPr>
            <a:t>neutrophil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 to </a:t>
          </a:r>
          <a:r>
            <a:rPr lang="pl-PL" sz="1400" b="1" i="0" baseline="0" dirty="0" err="1">
              <a:solidFill>
                <a:schemeClr val="accent1">
                  <a:lumMod val="50000"/>
                </a:schemeClr>
              </a:solidFill>
            </a:rPr>
            <a:t>lymphocyte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 ratio (NLR) </a:t>
          </a:r>
          <a:endParaRPr lang="en-MY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2B3E105-1345-4203-AE46-81A07A10BE53}" type="parTrans" cxnId="{54899645-1692-4C58-9A4D-4CFD251C6B19}">
      <dgm:prSet/>
      <dgm:spPr/>
      <dgm:t>
        <a:bodyPr/>
        <a:lstStyle/>
        <a:p>
          <a:endParaRPr lang="en-MY"/>
        </a:p>
      </dgm:t>
    </dgm:pt>
    <dgm:pt modelId="{83EB8154-CAFD-4686-B631-B66A66787260}" type="sibTrans" cxnId="{54899645-1692-4C58-9A4D-4CFD251C6B19}">
      <dgm:prSet/>
      <dgm:spPr/>
      <dgm:t>
        <a:bodyPr/>
        <a:lstStyle/>
        <a:p>
          <a:endParaRPr lang="en-MY"/>
        </a:p>
      </dgm:t>
    </dgm:pt>
    <dgm:pt modelId="{4DB6D1B0-1D46-4F25-BDC2-E0D4C9606FA3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lymphocyte to monocyte ratio (LMR) 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282EE961-9EE8-4F4E-84CD-C03DEF8B9169}" type="parTrans" cxnId="{E3C44211-6A86-4A6C-9A81-440FF1B69C3F}">
      <dgm:prSet/>
      <dgm:spPr/>
      <dgm:t>
        <a:bodyPr/>
        <a:lstStyle/>
        <a:p>
          <a:endParaRPr lang="en-MY"/>
        </a:p>
      </dgm:t>
    </dgm:pt>
    <dgm:pt modelId="{C511E95B-DA16-4E71-82BC-AD4ECA24F126}" type="sibTrans" cxnId="{E3C44211-6A86-4A6C-9A81-440FF1B69C3F}">
      <dgm:prSet/>
      <dgm:spPr/>
      <dgm:t>
        <a:bodyPr/>
        <a:lstStyle/>
        <a:p>
          <a:endParaRPr lang="en-MY"/>
        </a:p>
      </dgm:t>
    </dgm:pt>
    <dgm:pt modelId="{157818C9-93FF-4135-93BB-72E47E347639}">
      <dgm:prSet custT="1"/>
      <dgm:spPr/>
      <dgm:t>
        <a:bodyPr/>
        <a:lstStyle/>
        <a:p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•	</a:t>
          </a:r>
          <a:r>
            <a:rPr lang="pl-PL" sz="1400" b="1" i="0" baseline="0" dirty="0" err="1">
              <a:solidFill>
                <a:schemeClr val="accent1">
                  <a:lumMod val="50000"/>
                </a:schemeClr>
              </a:solidFill>
            </a:rPr>
            <a:t>platelet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 to </a:t>
          </a:r>
          <a:r>
            <a:rPr lang="pl-PL" sz="1400" b="1" i="0" baseline="0" dirty="0" err="1">
              <a:solidFill>
                <a:schemeClr val="accent1">
                  <a:lumMod val="50000"/>
                </a:schemeClr>
              </a:solidFill>
            </a:rPr>
            <a:t>lymphocyte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 ratio (PLR) </a:t>
          </a:r>
          <a:endParaRPr lang="en-MY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D5781E2F-5EF8-42E2-8C34-4E8CACDB07BB}" type="parTrans" cxnId="{20223F30-09E9-4B41-BD96-051C19A23C7E}">
      <dgm:prSet/>
      <dgm:spPr/>
      <dgm:t>
        <a:bodyPr/>
        <a:lstStyle/>
        <a:p>
          <a:endParaRPr lang="en-MY"/>
        </a:p>
      </dgm:t>
    </dgm:pt>
    <dgm:pt modelId="{DFEBFB09-9977-43BE-B05E-73B6D4FA54EB}" type="sibTrans" cxnId="{20223F30-09E9-4B41-BD96-051C19A23C7E}">
      <dgm:prSet/>
      <dgm:spPr/>
      <dgm:t>
        <a:bodyPr/>
        <a:lstStyle/>
        <a:p>
          <a:endParaRPr lang="en-MY"/>
        </a:p>
      </dgm:t>
    </dgm:pt>
    <dgm:pt modelId="{D42C34B1-0DD1-4A0C-97E3-4809F1DE8567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lymphocyte to C-reactive protein ratio (LCR)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139232A9-CCC7-4E88-A05E-EE451DFA0A4C}" type="parTrans" cxnId="{3780E957-668D-495E-A795-8FE1E64BD57E}">
      <dgm:prSet/>
      <dgm:spPr/>
      <dgm:t>
        <a:bodyPr/>
        <a:lstStyle/>
        <a:p>
          <a:endParaRPr lang="en-MY"/>
        </a:p>
      </dgm:t>
    </dgm:pt>
    <dgm:pt modelId="{EEED8982-D6A3-46CA-B993-E3313E76BEC9}" type="sibTrans" cxnId="{3780E957-668D-495E-A795-8FE1E64BD57E}">
      <dgm:prSet/>
      <dgm:spPr/>
      <dgm:t>
        <a:bodyPr/>
        <a:lstStyle/>
        <a:p>
          <a:endParaRPr lang="en-MY"/>
        </a:p>
      </dgm:t>
    </dgm:pt>
    <dgm:pt modelId="{7598874C-4A7E-4764-B14A-5670BEE14991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monocyte to white blood cells ratio (MWR) 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B9BDC072-9704-4C34-9832-08A1F3403DDE}" type="parTrans" cxnId="{896C1B6F-6BEA-4301-8740-5F0CDCE0216C}">
      <dgm:prSet/>
      <dgm:spPr/>
      <dgm:t>
        <a:bodyPr/>
        <a:lstStyle/>
        <a:p>
          <a:endParaRPr lang="en-MY"/>
        </a:p>
      </dgm:t>
    </dgm:pt>
    <dgm:pt modelId="{DE0FCE56-A03B-4897-B5F6-A3C7B1008CF8}" type="sibTrans" cxnId="{896C1B6F-6BEA-4301-8740-5F0CDCE0216C}">
      <dgm:prSet/>
      <dgm:spPr/>
      <dgm:t>
        <a:bodyPr/>
        <a:lstStyle/>
        <a:p>
          <a:endParaRPr lang="en-MY"/>
        </a:p>
      </dgm:t>
    </dgm:pt>
    <dgm:pt modelId="{232CE8A9-DB5F-429F-8593-903A4B7DB549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systemic immune inflammation index (SII) 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58AE64C2-B7EF-40A5-B097-AF694961181B}" type="parTrans" cxnId="{570648E0-8953-48D3-ADEA-852B677B7260}">
      <dgm:prSet/>
      <dgm:spPr/>
      <dgm:t>
        <a:bodyPr/>
        <a:lstStyle/>
        <a:p>
          <a:endParaRPr lang="en-MY"/>
        </a:p>
      </dgm:t>
    </dgm:pt>
    <dgm:pt modelId="{AE740788-CBA8-4831-99CD-8516D1C61DE0}" type="sibTrans" cxnId="{570648E0-8953-48D3-ADEA-852B677B7260}">
      <dgm:prSet/>
      <dgm:spPr/>
      <dgm:t>
        <a:bodyPr/>
        <a:lstStyle/>
        <a:p>
          <a:endParaRPr lang="en-MY"/>
        </a:p>
      </dgm:t>
    </dgm:pt>
    <dgm:pt modelId="{8474259B-FE67-4BA9-893A-0161953E49FC}">
      <dgm:prSet custT="1"/>
      <dgm:spPr/>
      <dgm:t>
        <a:bodyPr/>
        <a:lstStyle/>
        <a:p>
          <a:r>
            <a:rPr lang="pl-PL" sz="1400" b="1" i="0" baseline="0">
              <a:solidFill>
                <a:schemeClr val="accent1">
                  <a:lumMod val="50000"/>
                </a:schemeClr>
              </a:solidFill>
            </a:rPr>
            <a:t>•	prognostic nutritional index (PNI) </a:t>
          </a:r>
          <a:endParaRPr lang="en-MY" sz="1400" b="1">
            <a:solidFill>
              <a:schemeClr val="accent1">
                <a:lumMod val="50000"/>
              </a:schemeClr>
            </a:solidFill>
          </a:endParaRPr>
        </a:p>
      </dgm:t>
    </dgm:pt>
    <dgm:pt modelId="{0A716357-855E-4F3A-A79C-6EA6C0F89A06}" type="parTrans" cxnId="{D612CAE4-0D50-4F24-9BAA-DB484C26C239}">
      <dgm:prSet/>
      <dgm:spPr/>
      <dgm:t>
        <a:bodyPr/>
        <a:lstStyle/>
        <a:p>
          <a:endParaRPr lang="en-MY"/>
        </a:p>
      </dgm:t>
    </dgm:pt>
    <dgm:pt modelId="{E96D6E63-998D-4128-B5D4-A5A43F9792BA}" type="sibTrans" cxnId="{D612CAE4-0D50-4F24-9BAA-DB484C26C239}">
      <dgm:prSet/>
      <dgm:spPr/>
      <dgm:t>
        <a:bodyPr/>
        <a:lstStyle/>
        <a:p>
          <a:endParaRPr lang="en-MY"/>
        </a:p>
      </dgm:t>
    </dgm:pt>
    <dgm:pt modelId="{899D0415-087D-4D7D-A531-0B967A98019D}">
      <dgm:prSet custT="1"/>
      <dgm:spPr/>
      <dgm:t>
        <a:bodyPr/>
        <a:lstStyle/>
        <a:p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•	C-</a:t>
          </a:r>
          <a:r>
            <a:rPr lang="pl-PL" sz="1400" b="1" i="0" baseline="0" dirty="0" err="1">
              <a:solidFill>
                <a:schemeClr val="accent1">
                  <a:lumMod val="50000"/>
                </a:schemeClr>
              </a:solidFill>
            </a:rPr>
            <a:t>reactive</a:t>
          </a:r>
          <a:r>
            <a:rPr lang="pl-PL" sz="1400" b="1" i="0" baseline="0" dirty="0">
              <a:solidFill>
                <a:schemeClr val="accent1">
                  <a:lumMod val="50000"/>
                </a:schemeClr>
              </a:solidFill>
            </a:rPr>
            <a:t> protein to albumin ratio (CAR) </a:t>
          </a:r>
          <a:endParaRPr lang="en-MY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EA5A432C-F467-4D98-BE68-7C11B1085EC3}" type="parTrans" cxnId="{E0DC31E3-5805-4219-B8DA-B87DB0EB9B3B}">
      <dgm:prSet/>
      <dgm:spPr/>
      <dgm:t>
        <a:bodyPr/>
        <a:lstStyle/>
        <a:p>
          <a:endParaRPr lang="en-MY"/>
        </a:p>
      </dgm:t>
    </dgm:pt>
    <dgm:pt modelId="{0648A623-F20D-43FD-812B-EA73DFCCEC6A}" type="sibTrans" cxnId="{E0DC31E3-5805-4219-B8DA-B87DB0EB9B3B}">
      <dgm:prSet/>
      <dgm:spPr/>
      <dgm:t>
        <a:bodyPr/>
        <a:lstStyle/>
        <a:p>
          <a:endParaRPr lang="en-MY"/>
        </a:p>
      </dgm:t>
    </dgm:pt>
    <dgm:pt modelId="{77ED56B5-2A2D-4F78-B552-E2CA395F5DE1}" type="pres">
      <dgm:prSet presAssocID="{C786CD27-6B5C-45C9-AFB8-B5998D16D2FF}" presName="linear" presStyleCnt="0">
        <dgm:presLayoutVars>
          <dgm:animLvl val="lvl"/>
          <dgm:resizeHandles val="exact"/>
        </dgm:presLayoutVars>
      </dgm:prSet>
      <dgm:spPr/>
    </dgm:pt>
    <dgm:pt modelId="{3B22BB6F-2275-4C79-B564-83BB2EE8A223}" type="pres">
      <dgm:prSet presAssocID="{F78B90A6-675C-4573-88B2-9102A79591A1}" presName="parentText" presStyleLbl="node1" presStyleIdx="0" presStyleCnt="11" custLinFactY="-960" custLinFactNeighborX="12827" custLinFactNeighborY="-100000">
        <dgm:presLayoutVars>
          <dgm:chMax val="0"/>
          <dgm:bulletEnabled val="1"/>
        </dgm:presLayoutVars>
      </dgm:prSet>
      <dgm:spPr/>
    </dgm:pt>
    <dgm:pt modelId="{C041356F-60E3-41FD-85D2-9A67FDC0AF6A}" type="pres">
      <dgm:prSet presAssocID="{0CE6C731-9040-42AC-888B-18CB7FB3D64A}" presName="spacer" presStyleCnt="0"/>
      <dgm:spPr/>
    </dgm:pt>
    <dgm:pt modelId="{E6EC36BB-487D-4DF9-BCEA-2C7D9BE1416B}" type="pres">
      <dgm:prSet presAssocID="{C7119BA6-26AC-4C0E-9212-734ABE971260}" presName="parentText" presStyleLbl="node1" presStyleIdx="1" presStyleCnt="11" custLinFactNeighborX="8873" custLinFactNeighborY="86268">
        <dgm:presLayoutVars>
          <dgm:chMax val="0"/>
          <dgm:bulletEnabled val="1"/>
        </dgm:presLayoutVars>
      </dgm:prSet>
      <dgm:spPr/>
    </dgm:pt>
    <dgm:pt modelId="{8CE72016-414A-4E12-BA19-E5D4896677A8}" type="pres">
      <dgm:prSet presAssocID="{9B51B3AB-4314-4A95-9F9C-B1167827802F}" presName="spacer" presStyleCnt="0"/>
      <dgm:spPr/>
    </dgm:pt>
    <dgm:pt modelId="{1B08525D-97C3-419D-B3FF-E76BBEDB120A}" type="pres">
      <dgm:prSet presAssocID="{C0D689FC-1FC0-4468-BBA5-468E40C8890F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7C796BB-6883-44BE-AF76-706A04E52F5C}" type="pres">
      <dgm:prSet presAssocID="{CDDA3D59-3176-4B36-AF72-FDD6BFB1C550}" presName="spacer" presStyleCnt="0"/>
      <dgm:spPr/>
    </dgm:pt>
    <dgm:pt modelId="{094B4218-8CCA-42E0-A595-6E834A0F8D51}" type="pres">
      <dgm:prSet presAssocID="{8D225736-375D-428C-8291-52927B7E8A81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AE806CD-B071-4B70-8037-2489471E22C6}" type="pres">
      <dgm:prSet presAssocID="{83EB8154-CAFD-4686-B631-B66A66787260}" presName="spacer" presStyleCnt="0"/>
      <dgm:spPr/>
    </dgm:pt>
    <dgm:pt modelId="{D5E5FA5B-7E44-4486-BFF2-F1EDDCD3D97D}" type="pres">
      <dgm:prSet presAssocID="{4DB6D1B0-1D46-4F25-BDC2-E0D4C9606FA3}" presName="parentText" presStyleLbl="node1" presStyleIdx="4" presStyleCnt="11" custLinFactY="-9304" custLinFactNeighborX="-843" custLinFactNeighborY="-100000">
        <dgm:presLayoutVars>
          <dgm:chMax val="0"/>
          <dgm:bulletEnabled val="1"/>
        </dgm:presLayoutVars>
      </dgm:prSet>
      <dgm:spPr/>
    </dgm:pt>
    <dgm:pt modelId="{00B9A21D-A858-495E-BFB8-AFB32B475095}" type="pres">
      <dgm:prSet presAssocID="{C511E95B-DA16-4E71-82BC-AD4ECA24F126}" presName="spacer" presStyleCnt="0"/>
      <dgm:spPr/>
    </dgm:pt>
    <dgm:pt modelId="{6B12D317-01B2-4353-AB0F-9D06948ECE52}" type="pres">
      <dgm:prSet presAssocID="{157818C9-93FF-4135-93BB-72E47E347639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07F896F-7EC2-421A-909F-E95388139A3A}" type="pres">
      <dgm:prSet presAssocID="{DFEBFB09-9977-43BE-B05E-73B6D4FA54EB}" presName="spacer" presStyleCnt="0"/>
      <dgm:spPr/>
    </dgm:pt>
    <dgm:pt modelId="{A6D8B8C3-49A6-4468-A231-98E98F6DE9D6}" type="pres">
      <dgm:prSet presAssocID="{D42C34B1-0DD1-4A0C-97E3-4809F1DE8567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D31A568-09AD-45E9-95D9-2ADEC96AF72C}" type="pres">
      <dgm:prSet presAssocID="{EEED8982-D6A3-46CA-B993-E3313E76BEC9}" presName="spacer" presStyleCnt="0"/>
      <dgm:spPr/>
    </dgm:pt>
    <dgm:pt modelId="{EA9E079B-91CC-423F-993B-2E6D70CC04A3}" type="pres">
      <dgm:prSet presAssocID="{7598874C-4A7E-4764-B14A-5670BEE14991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75677A1C-B9D5-4D79-AF2A-A0660F3DFB6F}" type="pres">
      <dgm:prSet presAssocID="{DE0FCE56-A03B-4897-B5F6-A3C7B1008CF8}" presName="spacer" presStyleCnt="0"/>
      <dgm:spPr/>
    </dgm:pt>
    <dgm:pt modelId="{78479511-4F0E-4E7D-9FC0-BF158FEAF95A}" type="pres">
      <dgm:prSet presAssocID="{232CE8A9-DB5F-429F-8593-903A4B7DB54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8159CC12-B4E7-45E4-B7E8-465BED43377E}" type="pres">
      <dgm:prSet presAssocID="{AE740788-CBA8-4831-99CD-8516D1C61DE0}" presName="spacer" presStyleCnt="0"/>
      <dgm:spPr/>
    </dgm:pt>
    <dgm:pt modelId="{4C9EE0F2-2272-49CB-95C1-B448491506EE}" type="pres">
      <dgm:prSet presAssocID="{8474259B-FE67-4BA9-893A-0161953E49FC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593BB89A-210A-42F9-80F3-6E6B7340B10B}" type="pres">
      <dgm:prSet presAssocID="{E96D6E63-998D-4128-B5D4-A5A43F9792BA}" presName="spacer" presStyleCnt="0"/>
      <dgm:spPr/>
    </dgm:pt>
    <dgm:pt modelId="{27C34F50-845E-4926-A774-683E19A0F088}" type="pres">
      <dgm:prSet presAssocID="{899D0415-087D-4D7D-A531-0B967A98019D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2F2E7009-F536-4907-A33D-CBD847960AAC}" type="presOf" srcId="{C0D689FC-1FC0-4468-BBA5-468E40C8890F}" destId="{1B08525D-97C3-419D-B3FF-E76BBEDB120A}" srcOrd="0" destOrd="0" presId="urn:microsoft.com/office/officeart/2005/8/layout/vList2"/>
    <dgm:cxn modelId="{E3C44211-6A86-4A6C-9A81-440FF1B69C3F}" srcId="{C786CD27-6B5C-45C9-AFB8-B5998D16D2FF}" destId="{4DB6D1B0-1D46-4F25-BDC2-E0D4C9606FA3}" srcOrd="4" destOrd="0" parTransId="{282EE961-9EE8-4F4E-84CD-C03DEF8B9169}" sibTransId="{C511E95B-DA16-4E71-82BC-AD4ECA24F126}"/>
    <dgm:cxn modelId="{20223F30-09E9-4B41-BD96-051C19A23C7E}" srcId="{C786CD27-6B5C-45C9-AFB8-B5998D16D2FF}" destId="{157818C9-93FF-4135-93BB-72E47E347639}" srcOrd="5" destOrd="0" parTransId="{D5781E2F-5EF8-42E2-8C34-4E8CACDB07BB}" sibTransId="{DFEBFB09-9977-43BE-B05E-73B6D4FA54EB}"/>
    <dgm:cxn modelId="{BC818039-5186-4653-AEBF-C7222A51AF2C}" srcId="{C786CD27-6B5C-45C9-AFB8-B5998D16D2FF}" destId="{C7119BA6-26AC-4C0E-9212-734ABE971260}" srcOrd="1" destOrd="0" parTransId="{57FF43F0-316F-4541-9B16-F544F1C81306}" sibTransId="{9B51B3AB-4314-4A95-9F9C-B1167827802F}"/>
    <dgm:cxn modelId="{A737A439-FA04-4E65-96C7-EF30E94A9634}" type="presOf" srcId="{F78B90A6-675C-4573-88B2-9102A79591A1}" destId="{3B22BB6F-2275-4C79-B564-83BB2EE8A223}" srcOrd="0" destOrd="0" presId="urn:microsoft.com/office/officeart/2005/8/layout/vList2"/>
    <dgm:cxn modelId="{40000944-C313-40FF-8190-957FCD265EFE}" type="presOf" srcId="{8D225736-375D-428C-8291-52927B7E8A81}" destId="{094B4218-8CCA-42E0-A595-6E834A0F8D51}" srcOrd="0" destOrd="0" presId="urn:microsoft.com/office/officeart/2005/8/layout/vList2"/>
    <dgm:cxn modelId="{54899645-1692-4C58-9A4D-4CFD251C6B19}" srcId="{C786CD27-6B5C-45C9-AFB8-B5998D16D2FF}" destId="{8D225736-375D-428C-8291-52927B7E8A81}" srcOrd="3" destOrd="0" parTransId="{32B3E105-1345-4203-AE46-81A07A10BE53}" sibTransId="{83EB8154-CAFD-4686-B631-B66A66787260}"/>
    <dgm:cxn modelId="{AA77BA6A-73A8-4A61-B0FB-A6FA252A7B0B}" type="presOf" srcId="{C786CD27-6B5C-45C9-AFB8-B5998D16D2FF}" destId="{77ED56B5-2A2D-4F78-B552-E2CA395F5DE1}" srcOrd="0" destOrd="0" presId="urn:microsoft.com/office/officeart/2005/8/layout/vList2"/>
    <dgm:cxn modelId="{FE209E6D-0F4B-48C8-BC7E-3809191273F1}" type="presOf" srcId="{7598874C-4A7E-4764-B14A-5670BEE14991}" destId="{EA9E079B-91CC-423F-993B-2E6D70CC04A3}" srcOrd="0" destOrd="0" presId="urn:microsoft.com/office/officeart/2005/8/layout/vList2"/>
    <dgm:cxn modelId="{5C2D7C4E-F3A7-4887-94B0-EA016E613B8C}" type="presOf" srcId="{4DB6D1B0-1D46-4F25-BDC2-E0D4C9606FA3}" destId="{D5E5FA5B-7E44-4486-BFF2-F1EDDCD3D97D}" srcOrd="0" destOrd="0" presId="urn:microsoft.com/office/officeart/2005/8/layout/vList2"/>
    <dgm:cxn modelId="{896C1B6F-6BEA-4301-8740-5F0CDCE0216C}" srcId="{C786CD27-6B5C-45C9-AFB8-B5998D16D2FF}" destId="{7598874C-4A7E-4764-B14A-5670BEE14991}" srcOrd="7" destOrd="0" parTransId="{B9BDC072-9704-4C34-9832-08A1F3403DDE}" sibTransId="{DE0FCE56-A03B-4897-B5F6-A3C7B1008CF8}"/>
    <dgm:cxn modelId="{D1AE366F-AD54-4B6A-9567-7A177FF5559B}" type="presOf" srcId="{232CE8A9-DB5F-429F-8593-903A4B7DB549}" destId="{78479511-4F0E-4E7D-9FC0-BF158FEAF95A}" srcOrd="0" destOrd="0" presId="urn:microsoft.com/office/officeart/2005/8/layout/vList2"/>
    <dgm:cxn modelId="{77586473-EFCC-48B8-99F4-C319DB31CB54}" type="presOf" srcId="{157818C9-93FF-4135-93BB-72E47E347639}" destId="{6B12D317-01B2-4353-AB0F-9D06948ECE52}" srcOrd="0" destOrd="0" presId="urn:microsoft.com/office/officeart/2005/8/layout/vList2"/>
    <dgm:cxn modelId="{3780E957-668D-495E-A795-8FE1E64BD57E}" srcId="{C786CD27-6B5C-45C9-AFB8-B5998D16D2FF}" destId="{D42C34B1-0DD1-4A0C-97E3-4809F1DE8567}" srcOrd="6" destOrd="0" parTransId="{139232A9-CCC7-4E88-A05E-EE451DFA0A4C}" sibTransId="{EEED8982-D6A3-46CA-B993-E3313E76BEC9}"/>
    <dgm:cxn modelId="{B672C758-FB52-407F-97C4-0A4EA410712F}" type="presOf" srcId="{8474259B-FE67-4BA9-893A-0161953E49FC}" destId="{4C9EE0F2-2272-49CB-95C1-B448491506EE}" srcOrd="0" destOrd="0" presId="urn:microsoft.com/office/officeart/2005/8/layout/vList2"/>
    <dgm:cxn modelId="{7A4CA480-9035-40EB-B5A1-96E134727137}" type="presOf" srcId="{C7119BA6-26AC-4C0E-9212-734ABE971260}" destId="{E6EC36BB-487D-4DF9-BCEA-2C7D9BE1416B}" srcOrd="0" destOrd="0" presId="urn:microsoft.com/office/officeart/2005/8/layout/vList2"/>
    <dgm:cxn modelId="{1F85AF9A-7873-4D19-AA61-546D62C2ED6A}" type="presOf" srcId="{D42C34B1-0DD1-4A0C-97E3-4809F1DE8567}" destId="{A6D8B8C3-49A6-4468-A231-98E98F6DE9D6}" srcOrd="0" destOrd="0" presId="urn:microsoft.com/office/officeart/2005/8/layout/vList2"/>
    <dgm:cxn modelId="{CAC2209E-E5FF-4035-9600-744034B6DEFF}" srcId="{C786CD27-6B5C-45C9-AFB8-B5998D16D2FF}" destId="{C0D689FC-1FC0-4468-BBA5-468E40C8890F}" srcOrd="2" destOrd="0" parTransId="{87AFEF35-A778-41AB-8B5A-E4351283C177}" sibTransId="{CDDA3D59-3176-4B36-AF72-FDD6BFB1C550}"/>
    <dgm:cxn modelId="{86DE0CB5-1F9F-40FC-90BC-897C08598A15}" srcId="{C786CD27-6B5C-45C9-AFB8-B5998D16D2FF}" destId="{F78B90A6-675C-4573-88B2-9102A79591A1}" srcOrd="0" destOrd="0" parTransId="{26673374-8BEB-4706-AF17-915C29859655}" sibTransId="{0CE6C731-9040-42AC-888B-18CB7FB3D64A}"/>
    <dgm:cxn modelId="{570648E0-8953-48D3-ADEA-852B677B7260}" srcId="{C786CD27-6B5C-45C9-AFB8-B5998D16D2FF}" destId="{232CE8A9-DB5F-429F-8593-903A4B7DB549}" srcOrd="8" destOrd="0" parTransId="{58AE64C2-B7EF-40A5-B097-AF694961181B}" sibTransId="{AE740788-CBA8-4831-99CD-8516D1C61DE0}"/>
    <dgm:cxn modelId="{4973E5E2-5E6A-4F12-A630-5ECF99A441D4}" type="presOf" srcId="{899D0415-087D-4D7D-A531-0B967A98019D}" destId="{27C34F50-845E-4926-A774-683E19A0F088}" srcOrd="0" destOrd="0" presId="urn:microsoft.com/office/officeart/2005/8/layout/vList2"/>
    <dgm:cxn modelId="{E0DC31E3-5805-4219-B8DA-B87DB0EB9B3B}" srcId="{C786CD27-6B5C-45C9-AFB8-B5998D16D2FF}" destId="{899D0415-087D-4D7D-A531-0B967A98019D}" srcOrd="10" destOrd="0" parTransId="{EA5A432C-F467-4D98-BE68-7C11B1085EC3}" sibTransId="{0648A623-F20D-43FD-812B-EA73DFCCEC6A}"/>
    <dgm:cxn modelId="{D612CAE4-0D50-4F24-9BAA-DB484C26C239}" srcId="{C786CD27-6B5C-45C9-AFB8-B5998D16D2FF}" destId="{8474259B-FE67-4BA9-893A-0161953E49FC}" srcOrd="9" destOrd="0" parTransId="{0A716357-855E-4F3A-A79C-6EA6C0F89A06}" sibTransId="{E96D6E63-998D-4128-B5D4-A5A43F9792BA}"/>
    <dgm:cxn modelId="{027468EA-A451-42BC-BD56-8FE99282C22D}" type="presParOf" srcId="{77ED56B5-2A2D-4F78-B552-E2CA395F5DE1}" destId="{3B22BB6F-2275-4C79-B564-83BB2EE8A223}" srcOrd="0" destOrd="0" presId="urn:microsoft.com/office/officeart/2005/8/layout/vList2"/>
    <dgm:cxn modelId="{25C18872-E307-436E-B79B-A0FB167408B2}" type="presParOf" srcId="{77ED56B5-2A2D-4F78-B552-E2CA395F5DE1}" destId="{C041356F-60E3-41FD-85D2-9A67FDC0AF6A}" srcOrd="1" destOrd="0" presId="urn:microsoft.com/office/officeart/2005/8/layout/vList2"/>
    <dgm:cxn modelId="{D757ED0B-1107-4F4B-B526-74B3229B3B49}" type="presParOf" srcId="{77ED56B5-2A2D-4F78-B552-E2CA395F5DE1}" destId="{E6EC36BB-487D-4DF9-BCEA-2C7D9BE1416B}" srcOrd="2" destOrd="0" presId="urn:microsoft.com/office/officeart/2005/8/layout/vList2"/>
    <dgm:cxn modelId="{E6D7E307-2E64-470B-9B4D-5766CE090D72}" type="presParOf" srcId="{77ED56B5-2A2D-4F78-B552-E2CA395F5DE1}" destId="{8CE72016-414A-4E12-BA19-E5D4896677A8}" srcOrd="3" destOrd="0" presId="urn:microsoft.com/office/officeart/2005/8/layout/vList2"/>
    <dgm:cxn modelId="{0BFED7B9-21F3-4CC6-8440-EBA256137806}" type="presParOf" srcId="{77ED56B5-2A2D-4F78-B552-E2CA395F5DE1}" destId="{1B08525D-97C3-419D-B3FF-E76BBEDB120A}" srcOrd="4" destOrd="0" presId="urn:microsoft.com/office/officeart/2005/8/layout/vList2"/>
    <dgm:cxn modelId="{B53BB3A8-E54F-406D-A14F-4BE64E50D7C3}" type="presParOf" srcId="{77ED56B5-2A2D-4F78-B552-E2CA395F5DE1}" destId="{27C796BB-6883-44BE-AF76-706A04E52F5C}" srcOrd="5" destOrd="0" presId="urn:microsoft.com/office/officeart/2005/8/layout/vList2"/>
    <dgm:cxn modelId="{561112EF-2472-4E61-8599-F1359C02042E}" type="presParOf" srcId="{77ED56B5-2A2D-4F78-B552-E2CA395F5DE1}" destId="{094B4218-8CCA-42E0-A595-6E834A0F8D51}" srcOrd="6" destOrd="0" presId="urn:microsoft.com/office/officeart/2005/8/layout/vList2"/>
    <dgm:cxn modelId="{77198050-B82D-444F-B94D-0931DEC4E8A5}" type="presParOf" srcId="{77ED56B5-2A2D-4F78-B552-E2CA395F5DE1}" destId="{EAE806CD-B071-4B70-8037-2489471E22C6}" srcOrd="7" destOrd="0" presId="urn:microsoft.com/office/officeart/2005/8/layout/vList2"/>
    <dgm:cxn modelId="{E298695B-09E0-4115-8B12-E2EA5CD8F863}" type="presParOf" srcId="{77ED56B5-2A2D-4F78-B552-E2CA395F5DE1}" destId="{D5E5FA5B-7E44-4486-BFF2-F1EDDCD3D97D}" srcOrd="8" destOrd="0" presId="urn:microsoft.com/office/officeart/2005/8/layout/vList2"/>
    <dgm:cxn modelId="{98CBFEF5-F46C-45BE-AC2A-AB487DF416FC}" type="presParOf" srcId="{77ED56B5-2A2D-4F78-B552-E2CA395F5DE1}" destId="{00B9A21D-A858-495E-BFB8-AFB32B475095}" srcOrd="9" destOrd="0" presId="urn:microsoft.com/office/officeart/2005/8/layout/vList2"/>
    <dgm:cxn modelId="{2B5476B0-419C-483F-A938-86D7AF19424A}" type="presParOf" srcId="{77ED56B5-2A2D-4F78-B552-E2CA395F5DE1}" destId="{6B12D317-01B2-4353-AB0F-9D06948ECE52}" srcOrd="10" destOrd="0" presId="urn:microsoft.com/office/officeart/2005/8/layout/vList2"/>
    <dgm:cxn modelId="{DC8CADC7-8AC3-4948-9644-B243E62B6B7C}" type="presParOf" srcId="{77ED56B5-2A2D-4F78-B552-E2CA395F5DE1}" destId="{307F896F-7EC2-421A-909F-E95388139A3A}" srcOrd="11" destOrd="0" presId="urn:microsoft.com/office/officeart/2005/8/layout/vList2"/>
    <dgm:cxn modelId="{93910A7A-E355-4023-A219-AD706EBF9755}" type="presParOf" srcId="{77ED56B5-2A2D-4F78-B552-E2CA395F5DE1}" destId="{A6D8B8C3-49A6-4468-A231-98E98F6DE9D6}" srcOrd="12" destOrd="0" presId="urn:microsoft.com/office/officeart/2005/8/layout/vList2"/>
    <dgm:cxn modelId="{E3752CFC-A082-4A2D-9E50-328F2C4FF8C3}" type="presParOf" srcId="{77ED56B5-2A2D-4F78-B552-E2CA395F5DE1}" destId="{1D31A568-09AD-45E9-95D9-2ADEC96AF72C}" srcOrd="13" destOrd="0" presId="urn:microsoft.com/office/officeart/2005/8/layout/vList2"/>
    <dgm:cxn modelId="{17E5D8D9-E222-48B6-8887-299B5FFBF099}" type="presParOf" srcId="{77ED56B5-2A2D-4F78-B552-E2CA395F5DE1}" destId="{EA9E079B-91CC-423F-993B-2E6D70CC04A3}" srcOrd="14" destOrd="0" presId="urn:microsoft.com/office/officeart/2005/8/layout/vList2"/>
    <dgm:cxn modelId="{DBA51975-5E26-4D42-8A28-5365D711767E}" type="presParOf" srcId="{77ED56B5-2A2D-4F78-B552-E2CA395F5DE1}" destId="{75677A1C-B9D5-4D79-AF2A-A0660F3DFB6F}" srcOrd="15" destOrd="0" presId="urn:microsoft.com/office/officeart/2005/8/layout/vList2"/>
    <dgm:cxn modelId="{1A295371-25C0-41F2-9490-B9235696DE55}" type="presParOf" srcId="{77ED56B5-2A2D-4F78-B552-E2CA395F5DE1}" destId="{78479511-4F0E-4E7D-9FC0-BF158FEAF95A}" srcOrd="16" destOrd="0" presId="urn:microsoft.com/office/officeart/2005/8/layout/vList2"/>
    <dgm:cxn modelId="{0D829C33-5AE4-4EAD-91FF-BC6AB3FF0E64}" type="presParOf" srcId="{77ED56B5-2A2D-4F78-B552-E2CA395F5DE1}" destId="{8159CC12-B4E7-45E4-B7E8-465BED43377E}" srcOrd="17" destOrd="0" presId="urn:microsoft.com/office/officeart/2005/8/layout/vList2"/>
    <dgm:cxn modelId="{662D6C09-A570-4401-B672-8F4B305303BC}" type="presParOf" srcId="{77ED56B5-2A2D-4F78-B552-E2CA395F5DE1}" destId="{4C9EE0F2-2272-49CB-95C1-B448491506EE}" srcOrd="18" destOrd="0" presId="urn:microsoft.com/office/officeart/2005/8/layout/vList2"/>
    <dgm:cxn modelId="{A4DE3285-2D20-4BF1-B857-5CFFCCAB29A2}" type="presParOf" srcId="{77ED56B5-2A2D-4F78-B552-E2CA395F5DE1}" destId="{593BB89A-210A-42F9-80F3-6E6B7340B10B}" srcOrd="19" destOrd="0" presId="urn:microsoft.com/office/officeart/2005/8/layout/vList2"/>
    <dgm:cxn modelId="{96C7FF3A-543A-4072-B94C-63DD346E2333}" type="presParOf" srcId="{77ED56B5-2A2D-4F78-B552-E2CA395F5DE1}" destId="{27C34F50-845E-4926-A774-683E19A0F08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F564C-7ABE-4E89-AC20-39624C95795D}">
      <dsp:nvSpPr>
        <dsp:cNvPr id="0" name=""/>
        <dsp:cNvSpPr/>
      </dsp:nvSpPr>
      <dsp:spPr>
        <a:xfrm>
          <a:off x="3521239" y="1364881"/>
          <a:ext cx="2250610" cy="418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26"/>
              </a:lnTo>
              <a:lnTo>
                <a:pt x="2250610" y="223326"/>
              </a:lnTo>
              <a:lnTo>
                <a:pt x="2250610" y="418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4FB05-B2CA-4A89-A230-4040A3CDC34D}">
      <dsp:nvSpPr>
        <dsp:cNvPr id="0" name=""/>
        <dsp:cNvSpPr/>
      </dsp:nvSpPr>
      <dsp:spPr>
        <a:xfrm>
          <a:off x="3173920" y="1364881"/>
          <a:ext cx="347318" cy="418152"/>
        </a:xfrm>
        <a:custGeom>
          <a:avLst/>
          <a:gdLst/>
          <a:ahLst/>
          <a:cxnLst/>
          <a:rect l="0" t="0" r="0" b="0"/>
          <a:pathLst>
            <a:path>
              <a:moveTo>
                <a:pt x="347318" y="0"/>
              </a:moveTo>
              <a:lnTo>
                <a:pt x="347318" y="223326"/>
              </a:lnTo>
              <a:lnTo>
                <a:pt x="0" y="223326"/>
              </a:lnTo>
              <a:lnTo>
                <a:pt x="0" y="418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5E746-361C-4509-8C7A-C22B9A9927D9}">
      <dsp:nvSpPr>
        <dsp:cNvPr id="0" name=""/>
        <dsp:cNvSpPr/>
      </dsp:nvSpPr>
      <dsp:spPr>
        <a:xfrm>
          <a:off x="928783" y="1364881"/>
          <a:ext cx="2592455" cy="418152"/>
        </a:xfrm>
        <a:custGeom>
          <a:avLst/>
          <a:gdLst/>
          <a:ahLst/>
          <a:cxnLst/>
          <a:rect l="0" t="0" r="0" b="0"/>
          <a:pathLst>
            <a:path>
              <a:moveTo>
                <a:pt x="2592455" y="0"/>
              </a:moveTo>
              <a:lnTo>
                <a:pt x="2592455" y="223326"/>
              </a:lnTo>
              <a:lnTo>
                <a:pt x="0" y="223326"/>
              </a:lnTo>
              <a:lnTo>
                <a:pt x="0" y="418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8E593-4C7D-4D17-BD6F-6403ABC3847F}">
      <dsp:nvSpPr>
        <dsp:cNvPr id="0" name=""/>
        <dsp:cNvSpPr/>
      </dsp:nvSpPr>
      <dsp:spPr>
        <a:xfrm>
          <a:off x="2593496" y="437139"/>
          <a:ext cx="1855484" cy="927742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50000"/>
                </a:schemeClr>
              </a:solidFill>
            </a:rPr>
            <a:t>Screening</a:t>
          </a:r>
          <a:endParaRPr lang="pl-PL" sz="2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50000"/>
                </a:schemeClr>
              </a:solidFill>
            </a:rPr>
            <a:t> tool</a:t>
          </a:r>
          <a:r>
            <a:rPr lang="pl-PL" sz="2800" b="1" kern="1200" dirty="0">
              <a:solidFill>
                <a:schemeClr val="accent1">
                  <a:lumMod val="50000"/>
                </a:schemeClr>
              </a:solidFill>
            </a:rPr>
            <a:t>s</a:t>
          </a:r>
          <a:r>
            <a:rPr lang="en-US" sz="2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en-MY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93496" y="437139"/>
        <a:ext cx="1855484" cy="927742"/>
      </dsp:txXfrm>
    </dsp:sp>
    <dsp:sp modelId="{07C1FA63-8D01-4F0E-BF59-9E422D074F3B}">
      <dsp:nvSpPr>
        <dsp:cNvPr id="0" name=""/>
        <dsp:cNvSpPr/>
      </dsp:nvSpPr>
      <dsp:spPr>
        <a:xfrm>
          <a:off x="1041" y="1783033"/>
          <a:ext cx="1855484" cy="2687233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u="sng" kern="1200" dirty="0">
              <a:solidFill>
                <a:schemeClr val="accent1">
                  <a:lumMod val="50000"/>
                </a:schemeClr>
              </a:solidFill>
            </a:rPr>
            <a:t> ANTHROPOMETRIC       MEASUREMENTS</a:t>
          </a:r>
          <a:endParaRPr lang="en-US" sz="1600" b="1" i="0" u="sng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</a:rPr>
            <a:t>- Body mass index (BMI)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-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</a:rPr>
            <a:t>Arm and calf circumference </a:t>
          </a:r>
          <a:endParaRPr lang="pl-PL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41" y="1783033"/>
        <a:ext cx="1855484" cy="2687233"/>
      </dsp:txXfrm>
    </dsp:sp>
    <dsp:sp modelId="{72CF35A4-A733-4088-864D-6BB02ED2FE46}">
      <dsp:nvSpPr>
        <dsp:cNvPr id="0" name=""/>
        <dsp:cNvSpPr/>
      </dsp:nvSpPr>
      <dsp:spPr>
        <a:xfrm>
          <a:off x="2246177" y="1783033"/>
          <a:ext cx="1855484" cy="2663103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u="sng" kern="1200" dirty="0">
              <a:solidFill>
                <a:schemeClr val="accent1">
                  <a:lumMod val="50000"/>
                </a:schemeClr>
              </a:solidFill>
            </a:rPr>
            <a:t>BIOMARKERS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de-DE" sz="1600" b="1" kern="1200" dirty="0">
              <a:solidFill>
                <a:schemeClr val="accent1">
                  <a:lumMod val="50000"/>
                </a:schemeClr>
              </a:solidFill>
            </a:rPr>
            <a:t>-Serum </a:t>
          </a: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de-DE" sz="1600" b="1" kern="1200" dirty="0" err="1">
              <a:solidFill>
                <a:schemeClr val="accent1">
                  <a:lumMod val="50000"/>
                </a:schemeClr>
              </a:solidFill>
            </a:rPr>
            <a:t>proteins:Albumins</a:t>
          </a:r>
          <a:r>
            <a:rPr lang="de-DE" sz="1600" b="1" kern="1200" dirty="0">
              <a:solidFill>
                <a:schemeClr val="accent1">
                  <a:lumMod val="50000"/>
                </a:schemeClr>
              </a:solidFill>
            </a:rPr>
            <a:t> (g/dL)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</a:rPr>
            <a:t>-Total lymphocytes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</a:rPr>
            <a:t>-</a:t>
          </a:r>
          <a:r>
            <a:rPr lang="en-MY" sz="1600" b="1" kern="1200" dirty="0" err="1">
              <a:solidFill>
                <a:schemeClr val="accent1">
                  <a:lumMod val="50000"/>
                </a:schemeClr>
              </a:solidFill>
            </a:rPr>
            <a:t>Hemoglobin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</a:rPr>
            <a:t> (g/dL)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</a:rPr>
            <a:t>-Total protein (g/dL)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</a:rPr>
            <a:t>-Total cholesterol (mg/dL</a:t>
          </a:r>
          <a:r>
            <a:rPr lang="en-MY" sz="1600" kern="1200" dirty="0">
              <a:solidFill>
                <a:schemeClr val="accent1">
                  <a:lumMod val="50000"/>
                </a:schemeClr>
              </a:solidFill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46177" y="1783033"/>
        <a:ext cx="1855484" cy="2663103"/>
      </dsp:txXfrm>
    </dsp:sp>
    <dsp:sp modelId="{03F761DD-DE66-4CA0-AAB2-AF2FDF62CD29}">
      <dsp:nvSpPr>
        <dsp:cNvPr id="0" name=""/>
        <dsp:cNvSpPr/>
      </dsp:nvSpPr>
      <dsp:spPr>
        <a:xfrm>
          <a:off x="4491314" y="1783033"/>
          <a:ext cx="2561070" cy="2656534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GERIATRIC ASSESSMENT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Mini –Mental State Examination (MMSE)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Instrumental Activities of Daily Living Scale (IADL)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- Activities of Daily Living (ADL)</a:t>
          </a:r>
          <a:endParaRPr lang="en-MY" sz="1600" b="1" kern="1200" dirty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-Geriatric Depression Scale (GDS)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MY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-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Timed up and go test (TUG)</a:t>
          </a:r>
          <a:endParaRPr lang="en-MY" sz="6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4491314" y="1783033"/>
        <a:ext cx="2561070" cy="2656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2BB6F-2275-4C79-B564-83BB2EE8A223}">
      <dsp:nvSpPr>
        <dsp:cNvPr id="0" name=""/>
        <dsp:cNvSpPr/>
      </dsp:nvSpPr>
      <dsp:spPr>
        <a:xfrm>
          <a:off x="0" y="0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•	Mini Nutritional Assessment (MNA-SF), </a:t>
          </a:r>
          <a:endParaRPr lang="en-MY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91" y="15091"/>
        <a:ext cx="4105768" cy="278965"/>
      </dsp:txXfrm>
    </dsp:sp>
    <dsp:sp modelId="{E6EC36BB-487D-4DF9-BCEA-2C7D9BE1416B}">
      <dsp:nvSpPr>
        <dsp:cNvPr id="0" name=""/>
        <dsp:cNvSpPr/>
      </dsp:nvSpPr>
      <dsp:spPr>
        <a:xfrm>
          <a:off x="0" y="334167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Nutritional Risk Score (NRS), 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349258"/>
        <a:ext cx="4105768" cy="278965"/>
      </dsp:txXfrm>
    </dsp:sp>
    <dsp:sp modelId="{1B08525D-97C3-419D-B3FF-E76BBEDB120A}">
      <dsp:nvSpPr>
        <dsp:cNvPr id="0" name=""/>
        <dsp:cNvSpPr/>
      </dsp:nvSpPr>
      <dsp:spPr>
        <a:xfrm>
          <a:off x="0" y="645116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•	Subjective Global Assessment (SGA),</a:t>
          </a:r>
          <a:endParaRPr lang="en-MY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91" y="660207"/>
        <a:ext cx="4105768" cy="278965"/>
      </dsp:txXfrm>
    </dsp:sp>
    <dsp:sp modelId="{094B4218-8CCA-42E0-A595-6E834A0F8D51}">
      <dsp:nvSpPr>
        <dsp:cNvPr id="0" name=""/>
        <dsp:cNvSpPr/>
      </dsp:nvSpPr>
      <dsp:spPr>
        <a:xfrm>
          <a:off x="0" y="967383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•	</a:t>
          </a:r>
          <a:r>
            <a:rPr lang="pl-PL" sz="1400" b="1" i="0" kern="1200" baseline="0" dirty="0" err="1">
              <a:solidFill>
                <a:schemeClr val="accent1">
                  <a:lumMod val="50000"/>
                </a:schemeClr>
              </a:solidFill>
            </a:rPr>
            <a:t>neutrophil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 to </a:t>
          </a:r>
          <a:r>
            <a:rPr lang="pl-PL" sz="1400" b="1" i="0" kern="1200" baseline="0" dirty="0" err="1">
              <a:solidFill>
                <a:schemeClr val="accent1">
                  <a:lumMod val="50000"/>
                </a:schemeClr>
              </a:solidFill>
            </a:rPr>
            <a:t>lymphocyte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 ratio (NLR) </a:t>
          </a:r>
          <a:endParaRPr lang="en-MY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91" y="982474"/>
        <a:ext cx="4105768" cy="278965"/>
      </dsp:txXfrm>
    </dsp:sp>
    <dsp:sp modelId="{D5E5FA5B-7E44-4486-BFF2-F1EDDCD3D97D}">
      <dsp:nvSpPr>
        <dsp:cNvPr id="0" name=""/>
        <dsp:cNvSpPr/>
      </dsp:nvSpPr>
      <dsp:spPr>
        <a:xfrm>
          <a:off x="0" y="1247768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lymphocyte to monocyte ratio (LMR) 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1262859"/>
        <a:ext cx="4105768" cy="278965"/>
      </dsp:txXfrm>
    </dsp:sp>
    <dsp:sp modelId="{6B12D317-01B2-4353-AB0F-9D06948ECE52}">
      <dsp:nvSpPr>
        <dsp:cNvPr id="0" name=""/>
        <dsp:cNvSpPr/>
      </dsp:nvSpPr>
      <dsp:spPr>
        <a:xfrm>
          <a:off x="0" y="1611919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•	</a:t>
          </a:r>
          <a:r>
            <a:rPr lang="pl-PL" sz="1400" b="1" i="0" kern="1200" baseline="0" dirty="0" err="1">
              <a:solidFill>
                <a:schemeClr val="accent1">
                  <a:lumMod val="50000"/>
                </a:schemeClr>
              </a:solidFill>
            </a:rPr>
            <a:t>platelet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 to </a:t>
          </a:r>
          <a:r>
            <a:rPr lang="pl-PL" sz="1400" b="1" i="0" kern="1200" baseline="0" dirty="0" err="1">
              <a:solidFill>
                <a:schemeClr val="accent1">
                  <a:lumMod val="50000"/>
                </a:schemeClr>
              </a:solidFill>
            </a:rPr>
            <a:t>lymphocyte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 ratio (PLR) </a:t>
          </a:r>
          <a:endParaRPr lang="en-MY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91" y="1627010"/>
        <a:ext cx="4105768" cy="278965"/>
      </dsp:txXfrm>
    </dsp:sp>
    <dsp:sp modelId="{A6D8B8C3-49A6-4468-A231-98E98F6DE9D6}">
      <dsp:nvSpPr>
        <dsp:cNvPr id="0" name=""/>
        <dsp:cNvSpPr/>
      </dsp:nvSpPr>
      <dsp:spPr>
        <a:xfrm>
          <a:off x="0" y="1934186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lymphocyte to C-reactive protein ratio (LCR)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1949277"/>
        <a:ext cx="4105768" cy="278965"/>
      </dsp:txXfrm>
    </dsp:sp>
    <dsp:sp modelId="{EA9E079B-91CC-423F-993B-2E6D70CC04A3}">
      <dsp:nvSpPr>
        <dsp:cNvPr id="0" name=""/>
        <dsp:cNvSpPr/>
      </dsp:nvSpPr>
      <dsp:spPr>
        <a:xfrm>
          <a:off x="0" y="2256454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monocyte to white blood cells ratio (MWR) 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2271545"/>
        <a:ext cx="4105768" cy="278965"/>
      </dsp:txXfrm>
    </dsp:sp>
    <dsp:sp modelId="{78479511-4F0E-4E7D-9FC0-BF158FEAF95A}">
      <dsp:nvSpPr>
        <dsp:cNvPr id="0" name=""/>
        <dsp:cNvSpPr/>
      </dsp:nvSpPr>
      <dsp:spPr>
        <a:xfrm>
          <a:off x="0" y="2578722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systemic immune inflammation index (SII) 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2593813"/>
        <a:ext cx="4105768" cy="278965"/>
      </dsp:txXfrm>
    </dsp:sp>
    <dsp:sp modelId="{4C9EE0F2-2272-49CB-95C1-B448491506EE}">
      <dsp:nvSpPr>
        <dsp:cNvPr id="0" name=""/>
        <dsp:cNvSpPr/>
      </dsp:nvSpPr>
      <dsp:spPr>
        <a:xfrm>
          <a:off x="0" y="2900990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>
              <a:solidFill>
                <a:schemeClr val="accent1">
                  <a:lumMod val="50000"/>
                </a:schemeClr>
              </a:solidFill>
            </a:rPr>
            <a:t>•	prognostic nutritional index (PNI) </a:t>
          </a:r>
          <a:endParaRPr lang="en-MY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5091" y="2916081"/>
        <a:ext cx="4105768" cy="278965"/>
      </dsp:txXfrm>
    </dsp:sp>
    <dsp:sp modelId="{27C34F50-845E-4926-A774-683E19A0F088}">
      <dsp:nvSpPr>
        <dsp:cNvPr id="0" name=""/>
        <dsp:cNvSpPr/>
      </dsp:nvSpPr>
      <dsp:spPr>
        <a:xfrm>
          <a:off x="0" y="3223257"/>
          <a:ext cx="4135950" cy="30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•	C-</a:t>
          </a:r>
          <a:r>
            <a:rPr lang="pl-PL" sz="1400" b="1" i="0" kern="1200" baseline="0" dirty="0" err="1">
              <a:solidFill>
                <a:schemeClr val="accent1">
                  <a:lumMod val="50000"/>
                </a:schemeClr>
              </a:solidFill>
            </a:rPr>
            <a:t>reactive</a:t>
          </a:r>
          <a:r>
            <a:rPr lang="pl-PL" sz="1400" b="1" i="0" kern="1200" baseline="0" dirty="0">
              <a:solidFill>
                <a:schemeClr val="accent1">
                  <a:lumMod val="50000"/>
                </a:schemeClr>
              </a:solidFill>
            </a:rPr>
            <a:t> protein to albumin ratio (CAR) </a:t>
          </a:r>
          <a:endParaRPr lang="en-MY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91" y="3238348"/>
        <a:ext cx="4105768" cy="278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299E5-7BFB-E60C-8CCC-9D6AB47C5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51B70C-313C-548F-5334-AE0F3C6D7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7B7319-464B-2C26-D061-811BE493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BA28BF-5FFF-EDD6-EB12-12D959FA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4A65D6-62EC-EEB7-173A-FE3F1402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96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BD489-F6F3-2571-1F54-78D480E3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54DDB0-10BE-63DA-051E-AE1CE6BEE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508493-C6D7-252A-264B-1B055F6F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772805-AC0B-E20D-FE7D-6FAD4F97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F5A1B7-FA52-C30B-BE71-417763C3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3B38EAC-0601-7138-6D36-89383AB0F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77EAAA-9EA8-8567-9351-F8579F92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F9A6C2-4718-6849-D3C8-EBAC749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55428A-EE37-D8AC-517C-08F7DF03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C38A7B-54C0-C869-7C3B-934C1854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65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CBC66-D979-D5FC-88D2-90C17D69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258F3A-D009-BB3E-B357-0D2E7470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161B86-3BD9-747F-8E33-F6A40F2F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CCBFC5-56BD-22D2-5772-F5373C0A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8C5B09-5EB3-BAB7-5325-D736371E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7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EAC76-4B35-7689-3937-8C9A331D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D8BD05-7A86-8707-AA16-BAF06F4A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0302E8-1952-6725-988C-A3367921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E3B4BE-9C47-2A02-9358-A083481B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D78853-2C16-048A-5066-A1B05AFE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6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39302-CDAF-0D3D-1EC5-DA374572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B46CC1-E9E3-603F-D9BD-6E7EEDE2F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19D1E7-6FDC-A25E-F193-A96920C68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017BC3-706B-1E3B-CE11-C2E144BC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1B9E06-BACA-410C-0D4A-9AB6A342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9FABAC-56AD-D33D-58CA-90263D8A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46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921D8-1E65-F68B-202B-B3B15089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168CE0-862A-7B8D-836A-F8F150CA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05DA6D-F67B-6F7A-1D66-5F6246F70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C844D23-7B87-4299-2DAB-0757438BB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FA14C0-254E-1BC8-EA4A-145FDB09C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EC2C9E9-258C-574C-C262-74932765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5431501-CB87-0CFB-FBD6-5C4957F5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897099B-6CF7-C637-25EB-33EB7A23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3D240-420D-EB0D-814F-630D1F56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3ABD68-C3E0-AA90-E5BF-0269A1EF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8331508-B97B-558D-6E18-83C218D0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012A857-BD2F-F4FA-8BF5-FB229166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6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9D8CEF-2F68-09F4-A25B-32B272B1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56210DD-0465-384F-876B-5B309713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89B072-552A-C46B-66F2-E56F9B72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25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0AC9F-39B8-A5C7-DE84-44FA76EA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EDF1BB-B7FC-D632-C635-F9DF296E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AD0CB3-6BA5-B6BE-99B5-FCA3FFED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D1781-4B8F-03AD-12C9-BD4F1FA9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2C86C7-D317-397C-D2DF-62EDCC85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920B89-3CA1-1317-053A-E827A58E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0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DDED6-DF9D-1373-862B-EEB29B53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4198DA-8FFD-4D47-6B72-4B8052B00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B55328-D2A3-FBC6-DFBD-93F0EE0F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96E353-D38A-F1AA-62C2-00BD7AA4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17AA8E-2237-5552-D173-D8B35534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89F692-A264-1E4A-D592-F97C59A5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07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1F655E3-6421-2D32-D3EF-CCC71DCB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D5C1AD-006C-A6BF-060F-39A8F2BF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C0EF83-FAF8-A528-4BE5-7CBE7BD58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3ED2-3740-4C79-A6EF-816E547CD06C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0607EE-0CAB-DBCD-2ADD-9084CD933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DE4E4E-0950-F57D-B7E8-9529DB5D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9F8D2-4CC9-4AB1-992E-F1C8C0F72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8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nu150716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3390/nu1517371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1999-023-00883-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inicalnutritionespen.com/article/S2405-4577(23)01367-0/full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407277-42F8-F7B3-9C0E-B86D54A9E058}"/>
              </a:ext>
            </a:extLst>
          </p:cNvPr>
          <p:cNvSpPr txBox="1"/>
          <p:nvPr/>
        </p:nvSpPr>
        <p:spPr>
          <a:xfrm>
            <a:off x="855570" y="815370"/>
            <a:ext cx="8534789" cy="156966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Comparison of Nutritional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A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ssessment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T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ools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A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O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lder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Subjects in the Context of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Su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ccessful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Aging </a:t>
            </a:r>
            <a:endParaRPr lang="en-MY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10421A1-8BEF-9113-28B4-915AB5275455}"/>
              </a:ext>
            </a:extLst>
          </p:cNvPr>
          <p:cNvSpPr txBox="1"/>
          <p:nvPr/>
        </p:nvSpPr>
        <p:spPr>
          <a:xfrm>
            <a:off x="742880" y="2692023"/>
            <a:ext cx="4905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 Schecaniah Stephenson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 student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Geriatrics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University of Lodz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4B1163A-3479-AF94-DF63-E5CA8A6D68D2}"/>
              </a:ext>
            </a:extLst>
          </p:cNvPr>
          <p:cNvSpPr txBox="1"/>
          <p:nvPr/>
        </p:nvSpPr>
        <p:spPr>
          <a:xfrm>
            <a:off x="3333444" y="4568676"/>
            <a:ext cx="60569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Supervisor : </a:t>
            </a:r>
            <a:r>
              <a:rPr kumimoji="0" lang="en-MY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Prof. </a:t>
            </a:r>
            <a:r>
              <a:rPr kumimoji="0" lang="en-MY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</a:t>
            </a:r>
            <a:r>
              <a:rPr kumimoji="0" lang="en-MY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hab. n. med. Tomasz </a:t>
            </a:r>
            <a:r>
              <a:rPr kumimoji="0" lang="en-MY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Kostka</a:t>
            </a:r>
            <a:endParaRPr kumimoji="0" lang="en-MY" sz="20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Assistant Supervisor: </a:t>
            </a:r>
            <a:r>
              <a:rPr kumimoji="0" lang="en-MY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</a:t>
            </a:r>
            <a:r>
              <a:rPr kumimoji="0" lang="en-MY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n. med. </a:t>
            </a:r>
            <a:r>
              <a:rPr kumimoji="0" lang="en-MY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Bartłomiej</a:t>
            </a:r>
            <a:r>
              <a:rPr kumimoji="0" lang="en-MY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MY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Sołtysik</a:t>
            </a:r>
            <a:endParaRPr kumimoji="0" lang="en-MY" sz="20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9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46212AD6-FB59-F3CC-A65E-4329E896B545}"/>
              </a:ext>
            </a:extLst>
          </p:cNvPr>
          <p:cNvSpPr txBox="1"/>
          <p:nvPr/>
        </p:nvSpPr>
        <p:spPr>
          <a:xfrm>
            <a:off x="689447" y="1260769"/>
            <a:ext cx="860486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Age and BMI - crucial variables influencing the levels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immunonutritional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markers.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Atrial fibrillation, heart failure and chronic kidney disease, dementia, previous stroke, and osteoporosis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exacerbate the concentrations of the biomarkers.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Younger older adults - such as lipid disorders or osteoarthritis, have an opposite effect.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study underscores the practicality of easily accessible biomarkers in evaluating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immunonutritional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status of older individuals.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59DC386-CEB7-03F4-9F36-C1574F22D0F2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pl-PL" sz="3200" b="1" u="sng" dirty="0" err="1">
                <a:solidFill>
                  <a:srgbClr val="1F497D"/>
                </a:solidFill>
                <a:latin typeface="Calibri"/>
              </a:rPr>
              <a:t>Conclusion</a:t>
            </a:r>
            <a:r>
              <a:rPr lang="pl-PL" sz="3200" b="1" u="sng" dirty="0">
                <a:solidFill>
                  <a:srgbClr val="1F497D"/>
                </a:solidFill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572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CE2642E-0FA3-83CF-7FAF-1AB0307BDBCF}"/>
              </a:ext>
            </a:extLst>
          </p:cNvPr>
          <p:cNvSpPr txBox="1">
            <a:spLocks/>
          </p:cNvSpPr>
          <p:nvPr/>
        </p:nvSpPr>
        <p:spPr bwMode="auto">
          <a:xfrm>
            <a:off x="275140" y="68349"/>
            <a:ext cx="3718205" cy="4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rgbClr val="1F497D"/>
                </a:solidFill>
                <a:latin typeface="Calibri"/>
              </a:rPr>
              <a:t>What was accomplished </a:t>
            </a:r>
            <a:r>
              <a:rPr lang="en-US" sz="2400" b="1" dirty="0">
                <a:solidFill>
                  <a:srgbClr val="1F497D"/>
                </a:solidFill>
                <a:latin typeface="Calibri"/>
              </a:rPr>
              <a:t>: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Table 21">
            <a:extLst>
              <a:ext uri="{FF2B5EF4-FFF2-40B4-BE49-F238E27FC236}">
                <a16:creationId xmlns:a16="http://schemas.microsoft.com/office/drawing/2014/main" id="{A615DE91-A1AF-A842-2B62-6AA06EB09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11433"/>
              </p:ext>
            </p:extLst>
          </p:nvPr>
        </p:nvGraphicFramePr>
        <p:xfrm>
          <a:off x="847810" y="610762"/>
          <a:ext cx="8371346" cy="2834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918780">
                  <a:extLst>
                    <a:ext uri="{9D8B030D-6E8A-4147-A177-3AD203B41FA5}">
                      <a16:colId xmlns:a16="http://schemas.microsoft.com/office/drawing/2014/main" val="2101817370"/>
                    </a:ext>
                  </a:extLst>
                </a:gridCol>
                <a:gridCol w="2452566">
                  <a:extLst>
                    <a:ext uri="{9D8B030D-6E8A-4147-A177-3AD203B41FA5}">
                      <a16:colId xmlns:a16="http://schemas.microsoft.com/office/drawing/2014/main" val="3191616951"/>
                    </a:ext>
                  </a:extLst>
                </a:gridCol>
              </a:tblGrid>
              <a:tr h="5714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PUBLICATION</a:t>
                      </a:r>
                      <a:endParaRPr lang="en-MY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881188" algn="l"/>
                          <a:tab pos="2597150" algn="l"/>
                        </a:tabLst>
                      </a:pPr>
                      <a:endParaRPr lang="en-US" dirty="0"/>
                    </a:p>
                    <a:p>
                      <a:pPr>
                        <a:tabLst>
                          <a:tab pos="1881188" algn="l"/>
                          <a:tab pos="2597150" algn="l"/>
                        </a:tabLst>
                      </a:pPr>
                      <a:r>
                        <a:rPr lang="en-US" dirty="0"/>
                        <a:t>IMPACT FACTOR 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96191"/>
                  </a:ext>
                </a:extLst>
              </a:tr>
              <a:tr h="878394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 Relationship between Nutritional Risk and the Most Common Chronic Diseases in Hospitalized Geriatric Population from Central Poland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6.7 </a:t>
                      </a:r>
                      <a:endParaRPr lang="en-MY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98550"/>
                  </a:ext>
                </a:extLst>
              </a:tr>
              <a:tr h="61487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Contribution of Physical Activity to the Oxidative and Antioxidant Potential in 60-65-Year-Old Seniors.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7.6 </a:t>
                      </a:r>
                      <a:endParaRPr lang="en-MY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64316"/>
                  </a:ext>
                </a:extLst>
              </a:tr>
              <a:tr h="62341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Cardiometabolic Disorders Are Important Correlates of Vulnerability in Hospitalized Older Adults</a:t>
                      </a:r>
                      <a:endParaRPr lang="en-MY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5.9 </a:t>
                      </a:r>
                      <a:endParaRPr lang="en-MY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15331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C753D94A-5CB4-B90C-2BBD-8583C8B69562}"/>
              </a:ext>
            </a:extLst>
          </p:cNvPr>
          <p:cNvSpPr txBox="1"/>
          <p:nvPr/>
        </p:nvSpPr>
        <p:spPr>
          <a:xfrm>
            <a:off x="454042" y="6143330"/>
            <a:ext cx="75270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900" dirty="0"/>
              <a:t> </a:t>
            </a:r>
            <a:r>
              <a:rPr lang="fr-FR" sz="900" dirty="0" err="1"/>
              <a:t>Nutrients</a:t>
            </a:r>
            <a:r>
              <a:rPr lang="fr-FR" sz="900" dirty="0"/>
              <a:t> 2023, 15(7), 1612; </a:t>
            </a:r>
            <a:r>
              <a:rPr lang="fr-FR" sz="900" dirty="0">
                <a:hlinkClick r:id="rId3"/>
              </a:rPr>
              <a:t>https://doi.org/10.3390/nu15071612</a:t>
            </a:r>
            <a:endParaRPr lang="fr-FR" sz="900" dirty="0"/>
          </a:p>
          <a:p>
            <a:r>
              <a:rPr lang="fr-FR" sz="900" dirty="0" err="1"/>
              <a:t>Nutrients</a:t>
            </a:r>
            <a:r>
              <a:rPr lang="fr-FR" sz="900" dirty="0"/>
              <a:t>. 2023 </a:t>
            </a:r>
            <a:r>
              <a:rPr lang="fr-FR" sz="900" dirty="0" err="1"/>
              <a:t>Aug</a:t>
            </a:r>
            <a:r>
              <a:rPr lang="fr-FR" sz="900" dirty="0"/>
              <a:t> 25;15(17):3716. </a:t>
            </a:r>
            <a:r>
              <a:rPr lang="fr-FR" sz="900" dirty="0" err="1"/>
              <a:t>doi</a:t>
            </a:r>
            <a:r>
              <a:rPr lang="fr-FR" sz="900" dirty="0"/>
              <a:t>: </a:t>
            </a:r>
            <a:r>
              <a:rPr lang="fr-FR" sz="900" dirty="0">
                <a:hlinkClick r:id="rId4"/>
              </a:rPr>
              <a:t>https://doi.org/10.3390/nu15173716</a:t>
            </a:r>
            <a:endParaRPr lang="fr-FR" sz="900" dirty="0"/>
          </a:p>
          <a:p>
            <a:r>
              <a:rPr lang="en-US" sz="900" dirty="0"/>
              <a:t>Antioxidants (Basel) . 2023 May 31;12(6):1200. </a:t>
            </a:r>
            <a:r>
              <a:rPr lang="en-US" sz="900" dirty="0" err="1"/>
              <a:t>doi</a:t>
            </a:r>
            <a:r>
              <a:rPr lang="en-US" sz="900" dirty="0"/>
              <a:t>: https://doi.org/10.3390/antiox12061200</a:t>
            </a:r>
            <a:endParaRPr lang="en-MY" sz="90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8809F88-E585-F36F-6A58-17A295F89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37701"/>
              </p:ext>
            </p:extLst>
          </p:nvPr>
        </p:nvGraphicFramePr>
        <p:xfrm>
          <a:off x="847810" y="4807223"/>
          <a:ext cx="8378903" cy="6400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378903">
                  <a:extLst>
                    <a:ext uri="{9D8B030D-6E8A-4147-A177-3AD203B41FA5}">
                      <a16:colId xmlns:a16="http://schemas.microsoft.com/office/drawing/2014/main" val="3523589964"/>
                    </a:ext>
                  </a:extLst>
                </a:gridCol>
              </a:tblGrid>
              <a:tr h="61144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 relationship between serum magnesium levels, cardiometabolic diseases and cognitive performance in hospitalized older adults. </a:t>
                      </a:r>
                      <a:endParaRPr lang="en-MY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75162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46DCDE7A-104F-CAB0-2DD3-46137E31E6FD}"/>
              </a:ext>
            </a:extLst>
          </p:cNvPr>
          <p:cNvSpPr txBox="1">
            <a:spLocks/>
          </p:cNvSpPr>
          <p:nvPr/>
        </p:nvSpPr>
        <p:spPr bwMode="auto">
          <a:xfrm>
            <a:off x="275140" y="3481209"/>
            <a:ext cx="2935200" cy="3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u="sng" dirty="0" err="1">
                <a:solidFill>
                  <a:srgbClr val="1F497D"/>
                </a:solidFill>
                <a:latin typeface="Calibri"/>
              </a:rPr>
              <a:t>During</a:t>
            </a:r>
            <a:r>
              <a:rPr lang="pl-PL" sz="2400" b="1" u="sng" dirty="0">
                <a:solidFill>
                  <a:srgbClr val="1F497D"/>
                </a:solidFill>
                <a:latin typeface="Calibri"/>
              </a:rPr>
              <a:t> </a:t>
            </a:r>
            <a:r>
              <a:rPr lang="pl-PL" sz="2400" b="1" u="sng" dirty="0" err="1">
                <a:solidFill>
                  <a:srgbClr val="1F497D"/>
                </a:solidFill>
                <a:latin typeface="Calibri"/>
              </a:rPr>
              <a:t>preparation</a:t>
            </a:r>
            <a:r>
              <a:rPr lang="en-US" sz="2400" b="1" u="sng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Calibri"/>
              </a:rPr>
              <a:t>: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805CE49-143F-5B17-C7A6-04735A526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77142"/>
              </p:ext>
            </p:extLst>
          </p:nvPr>
        </p:nvGraphicFramePr>
        <p:xfrm>
          <a:off x="847810" y="3974621"/>
          <a:ext cx="8378904" cy="6980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378904">
                  <a:extLst>
                    <a:ext uri="{9D8B030D-6E8A-4147-A177-3AD203B41FA5}">
                      <a16:colId xmlns:a16="http://schemas.microsoft.com/office/drawing/2014/main" val="3523589964"/>
                    </a:ext>
                  </a:extLst>
                </a:gridCol>
              </a:tblGrid>
              <a:tr h="698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 the immunonutritional markers are associated with most common chronic diseases in geriatric population. Observational study from central Poland.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75162"/>
                  </a:ext>
                </a:extLst>
              </a:tr>
            </a:tbl>
          </a:graphicData>
        </a:graphic>
      </p:graphicFrame>
      <p:graphicFrame>
        <p:nvGraphicFramePr>
          <p:cNvPr id="11" name="Table 23">
            <a:extLst>
              <a:ext uri="{FF2B5EF4-FFF2-40B4-BE49-F238E27FC236}">
                <a16:creationId xmlns:a16="http://schemas.microsoft.com/office/drawing/2014/main" id="{B52840D5-EED7-6D37-E37D-5D3DE5318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43140"/>
              </p:ext>
            </p:extLst>
          </p:nvPr>
        </p:nvGraphicFramePr>
        <p:xfrm>
          <a:off x="6751529" y="3473080"/>
          <a:ext cx="24751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184">
                  <a:extLst>
                    <a:ext uri="{9D8B030D-6E8A-4147-A177-3AD203B41FA5}">
                      <a16:colId xmlns:a16="http://schemas.microsoft.com/office/drawing/2014/main" val="1853349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SUM </a:t>
                      </a:r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IF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= 20.2 </a:t>
                      </a:r>
                      <a:endParaRPr lang="en-MY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2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9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46212AD6-FB59-F3CC-A65E-4329E896B545}"/>
              </a:ext>
            </a:extLst>
          </p:cNvPr>
          <p:cNvSpPr txBox="1"/>
          <p:nvPr/>
        </p:nvSpPr>
        <p:spPr>
          <a:xfrm>
            <a:off x="1524000" y="1512235"/>
            <a:ext cx="7770312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Poster presentation - The Impact Of Chronic Kidney Disease On Vulnerability In Hospitalized Older Subjects – 19th Congress of the European Geriatric Medicine Society (19th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EuGMS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CONGRESS), 2023, 20/09/2023 - 22/09/2023, Helsinki, Finland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https://link.springer.com/article/10.1007/s41999-023-00883-x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Poster presentation- The Relationship between Neutrophil-to-Lymphocyte Ratio and the Most Common Chronic Diseases in Hospitalized Geriatric Population from Central Poland. - 19th Congress of the European Geriatric Medicine Society (19th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EuGMS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CONGRESS), 2023, 20/09/2023 - 22/09/2023, Helsinki, Finland.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https://link.springer.com/article/10.1007/s41999-023-00883-x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)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Poster presentation - Low total cholesterol levels are associated with a high risk of malnutrition in older adults-45th ESPEN Congress on Clinical Nutrition &amp; Metabolism (ESPEN 2023), 2023, 11/09/2023 - 14/09/2023, Lyon, France. 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https://clinicalnutritionespen.com/article/S2405-4577(23)01367-0/fulltext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l-PL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Accepted for Verbal Presentation  – Juvenes Pro Medicina – Medical University Of Lodz - Title: Comparative Analysis of Immunonutritional Biomarkers for Predicting In-hospital Mortality in Geriatric Patients; Section: PhD Section (09-05-2024)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59DC386-CEB7-03F4-9F36-C1574F22D0F2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/>
            <a:r>
              <a:rPr lang="en-US" sz="3200" b="1" u="sng" dirty="0">
                <a:solidFill>
                  <a:srgbClr val="002060"/>
                </a:solidFill>
              </a:rPr>
              <a:t>Abstract submission and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0586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E8C91B6-D6C3-B188-6058-24AE5A08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11" y="1092093"/>
            <a:ext cx="6909977" cy="38929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460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7142563A-EAE6-889C-0598-B51A9F7642BC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Comprehensive evaluation and </a:t>
            </a:r>
            <a:r>
              <a:rPr kumimoji="0" lang="pl-PL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objectives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D4863B8-4299-596C-254F-5BE3A7A5BFA5}"/>
              </a:ext>
            </a:extLst>
          </p:cNvPr>
          <p:cNvSpPr txBox="1"/>
          <p:nvPr/>
        </p:nvSpPr>
        <p:spPr>
          <a:xfrm>
            <a:off x="1321966" y="2101800"/>
            <a:ext cx="66195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Health and cognitive status for older adults aged 65 and above 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Assessment tools to diagnose malnutrition and identify related problems for potential intervention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Finding ways and solutions to reduce mortality of malnourished elderly patients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94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A07BCB-9E17-18EF-9BE7-97E8CE74B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027373"/>
              </p:ext>
            </p:extLst>
          </p:nvPr>
        </p:nvGraphicFramePr>
        <p:xfrm>
          <a:off x="1355955" y="438410"/>
          <a:ext cx="7053426" cy="493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71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E6CDBD37-D2F9-4548-B229-A6B00E8FDF9E}"/>
              </a:ext>
            </a:extLst>
          </p:cNvPr>
          <p:cNvSpPr txBox="1"/>
          <p:nvPr/>
        </p:nvSpPr>
        <p:spPr>
          <a:xfrm>
            <a:off x="1298177" y="2343967"/>
            <a:ext cx="2608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Comparison of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nutritional assessment tools and malnutrition biomarkers with indicators of successful aging. </a:t>
            </a:r>
          </a:p>
          <a:p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The recommended Screening Tools are as follow:</a:t>
            </a:r>
          </a:p>
          <a:p>
            <a:pPr algn="l"/>
            <a:endParaRPr lang="pl-PL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14BF8F-01BB-294B-1B95-8FC73B9D2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122735"/>
              </p:ext>
            </p:extLst>
          </p:nvPr>
        </p:nvGraphicFramePr>
        <p:xfrm>
          <a:off x="4301238" y="1977492"/>
          <a:ext cx="4135950" cy="353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BA890ACD-B30A-A097-044A-E1ABD0608F4D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Introduction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79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4772E8DF-5026-11D4-1DD3-27FABFA0E967}"/>
              </a:ext>
            </a:extLst>
          </p:cNvPr>
          <p:cNvSpPr txBox="1">
            <a:spLocks/>
          </p:cNvSpPr>
          <p:nvPr/>
        </p:nvSpPr>
        <p:spPr bwMode="auto">
          <a:xfrm>
            <a:off x="994395" y="1710707"/>
            <a:ext cx="7711194" cy="36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1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26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44" indent="0" algn="ctr" defTabSz="9144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2" indent="0" algn="ctr" defTabSz="9144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1" indent="0" algn="ctr" defTabSz="9144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9" indent="0" algn="ctr" defTabSz="9144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population -older adults, aged 60 years old and above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Hospitalized in the Geriatric Department, Central Veterans Hospital located in Lodz, Poland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screening, 1190 patients (883 women and 307 men) who met the criteria, were enrolled into the analysis.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46D04F8-F0B8-80DA-C32C-B74E5709E238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611F32A-9D49-52FC-7EB7-36C3E8FAFFEE}"/>
              </a:ext>
            </a:extLst>
          </p:cNvPr>
          <p:cNvSpPr txBox="1"/>
          <p:nvPr/>
        </p:nvSpPr>
        <p:spPr>
          <a:xfrm>
            <a:off x="170196" y="6156324"/>
            <a:ext cx="9359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900" dirty="0">
                <a:solidFill>
                  <a:srgbClr val="1F497D"/>
                </a:solidFill>
              </a:rPr>
              <a:t>Nagoya J Med Sci. 2022 Feb;84(1):101-110. </a:t>
            </a:r>
            <a:r>
              <a:rPr lang="en-MY" sz="900" dirty="0" err="1">
                <a:solidFill>
                  <a:srgbClr val="1F497D"/>
                </a:solidFill>
              </a:rPr>
              <a:t>doi</a:t>
            </a:r>
            <a:r>
              <a:rPr lang="en-MY" sz="900" dirty="0">
                <a:solidFill>
                  <a:srgbClr val="1F497D"/>
                </a:solidFill>
              </a:rPr>
              <a:t>: 10.18999/nagjms.84.1.101. Evaluation of frailty and neutrophil-to-lymphocyte and platelet-to-lymphocyte ratios relationship in elderly people Zeynep Asik 1, Mehmet </a:t>
            </a:r>
            <a:r>
              <a:rPr lang="en-MY" sz="900" dirty="0" err="1">
                <a:solidFill>
                  <a:srgbClr val="1F497D"/>
                </a:solidFill>
              </a:rPr>
              <a:t>Özen</a:t>
            </a:r>
            <a:r>
              <a:rPr lang="en-MY" sz="900" dirty="0">
                <a:solidFill>
                  <a:srgbClr val="1F497D"/>
                </a:solidFill>
              </a:rPr>
              <a:t>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900" dirty="0">
                <a:solidFill>
                  <a:srgbClr val="1F497D"/>
                </a:solidFill>
              </a:rPr>
              <a:t>2024 Feb 15;24(1):208. </a:t>
            </a:r>
            <a:r>
              <a:rPr lang="en-MY" sz="900" dirty="0" err="1">
                <a:solidFill>
                  <a:srgbClr val="1F497D"/>
                </a:solidFill>
              </a:rPr>
              <a:t>doi</a:t>
            </a:r>
            <a:r>
              <a:rPr lang="en-MY" sz="900" dirty="0">
                <a:solidFill>
                  <a:srgbClr val="1F497D"/>
                </a:solidFill>
              </a:rPr>
              <a:t>: 10.1186/s12885-024-11931-5. Healthy lifestyles, systemic inflammation and breast cancer risk: a mediation analysis </a:t>
            </a:r>
            <a:r>
              <a:rPr lang="en-MY" sz="900" dirty="0" err="1">
                <a:solidFill>
                  <a:srgbClr val="1F497D"/>
                </a:solidFill>
              </a:rPr>
              <a:t>Yanyu</a:t>
            </a:r>
            <a:r>
              <a:rPr lang="en-MY" sz="900" dirty="0">
                <a:solidFill>
                  <a:srgbClr val="1F497D"/>
                </a:solidFill>
              </a:rPr>
              <a:t> Zhang # 1, </a:t>
            </a:r>
            <a:r>
              <a:rPr lang="en-MY" sz="900" dirty="0" err="1">
                <a:solidFill>
                  <a:srgbClr val="1F497D"/>
                </a:solidFill>
              </a:rPr>
              <a:t>Mengjie</a:t>
            </a:r>
            <a:r>
              <a:rPr lang="en-MY" sz="900" dirty="0">
                <a:solidFill>
                  <a:srgbClr val="1F497D"/>
                </a:solidFill>
              </a:rPr>
              <a:t> Song # 1, Zixuan Yang # 1, </a:t>
            </a:r>
            <a:r>
              <a:rPr lang="en-MY" sz="900" dirty="0" err="1">
                <a:solidFill>
                  <a:srgbClr val="1F497D"/>
                </a:solidFill>
              </a:rPr>
              <a:t>Xiaoxi</a:t>
            </a:r>
            <a:r>
              <a:rPr lang="en-MY" sz="900" dirty="0">
                <a:solidFill>
                  <a:srgbClr val="1F497D"/>
                </a:solidFill>
              </a:rPr>
              <a:t> Huang 2, </a:t>
            </a:r>
            <a:r>
              <a:rPr lang="en-MY" sz="900" dirty="0" err="1">
                <a:solidFill>
                  <a:srgbClr val="1F497D"/>
                </a:solidFill>
              </a:rPr>
              <a:t>Yuxiang</a:t>
            </a:r>
            <a:r>
              <a:rPr lang="en-MY" sz="900" dirty="0">
                <a:solidFill>
                  <a:srgbClr val="1F497D"/>
                </a:solidFill>
              </a:rPr>
              <a:t> Lin 3 4 5, </a:t>
            </a:r>
            <a:r>
              <a:rPr lang="en-MY" sz="900" dirty="0" err="1">
                <a:solidFill>
                  <a:srgbClr val="1F497D"/>
                </a:solidFill>
              </a:rPr>
              <a:t>Haomin</a:t>
            </a:r>
            <a:r>
              <a:rPr lang="en-MY" sz="900" dirty="0">
                <a:solidFill>
                  <a:srgbClr val="1F497D"/>
                </a:solidFill>
              </a:rPr>
              <a:t> Yang 6 7</a:t>
            </a:r>
          </a:p>
        </p:txBody>
      </p:sp>
    </p:spTree>
    <p:extLst>
      <p:ext uri="{BB962C8B-B14F-4D97-AF65-F5344CB8AC3E}">
        <p14:creationId xmlns:p14="http://schemas.microsoft.com/office/powerpoint/2010/main" val="49062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30F0F1B-7B69-C6BC-1CB4-ACF3E94B435E}"/>
              </a:ext>
            </a:extLst>
          </p:cNvPr>
          <p:cNvSpPr txBox="1"/>
          <p:nvPr/>
        </p:nvSpPr>
        <p:spPr>
          <a:xfrm>
            <a:off x="911402" y="1524130"/>
            <a:ext cx="93223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NLR=  (Neutrophil count (10^9/L))/(Lymphocyte count (10^9/L) )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LMR= Lymphocyte count (10 ^9 /L )/"Monocyte  count  (10 ^9 /L )</a:t>
            </a:r>
          </a:p>
          <a:p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PLR =(Platelet count (10^9/L))/(Lymphocyte count (10^9/L) )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LCR=(Total lymphocyte count  (10^9/L))/(C-Reactive protein  (mg/L) )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MWR=(Monocyte  count(10^9/L))/(Total white blood cell count (10^9/L) ) 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SII=(platelet count(10^9/L)×Neutrophil count (10^9/L))/(Lymphocyte count (10^9/L) )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PNI = [(10 × serum albumin (g/dL)) + (0.005 × total lymphocyte count)]</a:t>
            </a:r>
          </a:p>
          <a:p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CAR=(C-Reactive protein(mg/L))/( Albumin (g/dL) )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5FDF64E-A4FC-4FD7-A838-FB45C96CB0F0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pl-PL" sz="3200" b="1" u="sng" dirty="0" err="1">
                <a:solidFill>
                  <a:srgbClr val="1F497D"/>
                </a:solidFill>
                <a:latin typeface="Calibri"/>
              </a:rPr>
              <a:t>Methods</a:t>
            </a:r>
            <a:r>
              <a:rPr lang="en-US" sz="3200" b="1" u="sng" dirty="0">
                <a:solidFill>
                  <a:srgbClr val="1F497D"/>
                </a:solidFill>
                <a:latin typeface="Calibri"/>
              </a:rPr>
              <a:t> (equation): </a:t>
            </a:r>
            <a:endParaRPr lang="pl-PL" sz="3200" b="1" u="sng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9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63590559-CA49-8180-F81D-1D104CF5A6D8}"/>
              </a:ext>
            </a:extLst>
          </p:cNvPr>
          <p:cNvSpPr txBox="1"/>
          <p:nvPr/>
        </p:nvSpPr>
        <p:spPr>
          <a:xfrm>
            <a:off x="689447" y="1265143"/>
            <a:ext cx="84493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mean age of the study population was 81.65 ± 7.57 years.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 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immunonutritional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markers, women had significantly higher LMR, PLR, SII and lower MWR.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 tested population, women were significantly older than men.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Women presented significantly often the arterial hypertension, lipid disorder, heart failure, osteoarthritis, osteoporosis, incidence of fractures, depression, dementia and urine incontinence.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The prevalence of myocardial infarction, gastrointestinal diseases, neoplasms and Parkinson disease was higher in group of men. </a:t>
            </a: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EEA72EF-5EAF-5F30-F970-B1F1642B1E08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pl-PL" sz="3200" b="1" u="sng" dirty="0" err="1">
                <a:solidFill>
                  <a:srgbClr val="1F497D"/>
                </a:solidFill>
                <a:latin typeface="Calibri"/>
              </a:rPr>
              <a:t>Results</a:t>
            </a:r>
            <a:r>
              <a:rPr lang="pl-PL" sz="3200" b="1" u="sng" dirty="0">
                <a:solidFill>
                  <a:srgbClr val="1F497D"/>
                </a:solidFill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11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7EC9334-0167-082A-B88B-C61945AEA95F}"/>
              </a:ext>
            </a:extLst>
          </p:cNvPr>
          <p:cNvSpPr txBox="1"/>
          <p:nvPr/>
        </p:nvSpPr>
        <p:spPr>
          <a:xfrm>
            <a:off x="946876" y="1520552"/>
            <a:ext cx="8825947" cy="132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LMR and PNI exhibited a negative correlation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NLR, LMR, MWR, SII and CAR demonstrated a significant increase with age.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PLR and LCR were not correlated with age.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D6F7083-603A-B81C-8811-07121414A804}"/>
              </a:ext>
            </a:extLst>
          </p:cNvPr>
          <p:cNvSpPr txBox="1">
            <a:spLocks/>
          </p:cNvSpPr>
          <p:nvPr/>
        </p:nvSpPr>
        <p:spPr bwMode="auto">
          <a:xfrm>
            <a:off x="689447" y="701676"/>
            <a:ext cx="7881730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pl-PL" sz="3200" b="1" u="sng" dirty="0" err="1">
                <a:solidFill>
                  <a:srgbClr val="1F497D"/>
                </a:solidFill>
                <a:latin typeface="Calibri"/>
              </a:rPr>
              <a:t>Results</a:t>
            </a:r>
            <a:r>
              <a:rPr lang="pl-PL" sz="3200" b="1" u="sng" dirty="0">
                <a:solidFill>
                  <a:srgbClr val="1F497D"/>
                </a:solidFill>
                <a:latin typeface="Calibri"/>
              </a:rPr>
              <a:t>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26C2BC-1B0F-4C0C-232D-7077399C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168E7605-76BB-2A5F-30AB-E339D6257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23921"/>
              </p:ext>
            </p:extLst>
          </p:nvPr>
        </p:nvGraphicFramePr>
        <p:xfrm>
          <a:off x="992130" y="2812957"/>
          <a:ext cx="3692769" cy="277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4" imgW="5730120" imgH="4302000" progId="Statistica.Graph">
                  <p:embed/>
                </p:oleObj>
              </mc:Choice>
              <mc:Fallback>
                <p:oleObj name="Graph" r:id="rId4" imgW="5730120" imgH="4302000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30" y="2812957"/>
                        <a:ext cx="3692769" cy="2774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32A5C54B-B3C9-9A45-5E38-47900793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8134D2C2-FF54-4CDA-01A6-0A4484AAD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52500"/>
              </p:ext>
            </p:extLst>
          </p:nvPr>
        </p:nvGraphicFramePr>
        <p:xfrm>
          <a:off x="4836969" y="2831552"/>
          <a:ext cx="3668015" cy="275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6" imgW="5730120" imgH="4302000" progId="Statistica.Graph">
                  <p:embed/>
                </p:oleObj>
              </mc:Choice>
              <mc:Fallback>
                <p:oleObj name="Graph" r:id="rId6" imgW="5730120" imgH="430200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969" y="2831552"/>
                        <a:ext cx="3668015" cy="2755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41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7AE24-BD70-3679-A848-58FB77DB2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3ECC8D-F45F-9665-0915-B04149691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672BD2-2196-6B45-0087-BEA3224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"/>
            <a:ext cx="12192000" cy="685577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726C2BC-1B0F-4C0C-232D-7077399C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2A5C54B-B3C9-9A45-5E38-47900793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340FD67-0B4A-B826-732E-25511B794D5A}"/>
              </a:ext>
            </a:extLst>
          </p:cNvPr>
          <p:cNvSpPr txBox="1"/>
          <p:nvPr/>
        </p:nvSpPr>
        <p:spPr>
          <a:xfrm>
            <a:off x="1101558" y="1607353"/>
            <a:ext cx="790465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MY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NLR - only age was significantly associated.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LMR -  age, heart failure and atrial fibrillation.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PLR -was negatively related to BMI, presence of atrial fibrillation and male gender.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LCR and SII - linked to BMI.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MWR- association with age, male gender, diabetes mellitus, atrial fibrillation and dementia.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 PNI -negatively influenced by age, previous stroke, atrial fibrillation, dementia and positively by lipid disorders and osteoarthritis.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b="1" dirty="0">
                <a:solidFill>
                  <a:schemeClr val="accent1">
                    <a:lumMod val="50000"/>
                  </a:schemeClr>
                </a:solidFill>
              </a:rPr>
              <a:t>CAR, positive impact  for age, BMI, diabetes mellitus, atrial fibrillation, and negative for osteoporosis.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02DC9F1-0371-3923-F2A0-D99AF4524418}"/>
              </a:ext>
            </a:extLst>
          </p:cNvPr>
          <p:cNvSpPr txBox="1">
            <a:spLocks/>
          </p:cNvSpPr>
          <p:nvPr/>
        </p:nvSpPr>
        <p:spPr bwMode="auto">
          <a:xfrm>
            <a:off x="689446" y="701676"/>
            <a:ext cx="9506739" cy="8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2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200" b="1" u="sng" dirty="0">
                <a:solidFill>
                  <a:srgbClr val="1F497D"/>
                </a:solidFill>
                <a:latin typeface="Calibri"/>
              </a:rPr>
              <a:t>Factors affecting the studied immunonutritional markers. - bivariate analysis</a:t>
            </a:r>
          </a:p>
        </p:txBody>
      </p:sp>
    </p:spTree>
    <p:extLst>
      <p:ext uri="{BB962C8B-B14F-4D97-AF65-F5344CB8AC3E}">
        <p14:creationId xmlns:p14="http://schemas.microsoft.com/office/powerpoint/2010/main" val="278366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1307</Words>
  <Application>Microsoft Office PowerPoint</Application>
  <PresentationFormat>Panoramiczny</PresentationFormat>
  <Paragraphs>128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Motyw pakietu Office</vt:lpstr>
      <vt:lpstr>Graph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Sołtysik</dc:creator>
  <cp:lastModifiedBy>Aleksandra Czekalska</cp:lastModifiedBy>
  <cp:revision>3</cp:revision>
  <dcterms:created xsi:type="dcterms:W3CDTF">2024-04-29T12:13:59Z</dcterms:created>
  <dcterms:modified xsi:type="dcterms:W3CDTF">2024-04-30T06:49:05Z</dcterms:modified>
</cp:coreProperties>
</file>