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8" r:id="rId7"/>
    <p:sldId id="270" r:id="rId8"/>
    <p:sldId id="262" r:id="rId9"/>
    <p:sldId id="264" r:id="rId10"/>
    <p:sldId id="265" r:id="rId11"/>
    <p:sldId id="263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85698" autoAdjust="0"/>
  </p:normalViewPr>
  <p:slideViewPr>
    <p:cSldViewPr>
      <p:cViewPr varScale="1">
        <p:scale>
          <a:sx n="74" d="100"/>
          <a:sy n="74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14439-12DD-4306-A355-C57DFD68B865}" type="datetimeFigureOut">
              <a:rPr lang="pl-PL" smtClean="0"/>
              <a:t>06.05.2024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BC67-B0EC-4C86-BA90-D90891F144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97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BC67-B0EC-4C86-BA90-D90891F144F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79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BC67-B0EC-4C86-BA90-D90891F144F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49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8E3C8-3508-41CE-A8CB-E3A7DCE132D2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1807AD-7D49-4F00-80F4-184045919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7848872" cy="2042461"/>
          </a:xfrm>
        </p:spPr>
        <p:txBody>
          <a:bodyPr/>
          <a:lstStyle/>
          <a:p>
            <a:pPr algn="ctr"/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Gait pattern and selected muscle group comparative analysis between patients </a:t>
            </a:r>
            <a:br>
              <a:rPr lang="pl-PL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 osteoarthritis in the hip and knee joints.</a:t>
            </a:r>
            <a:endParaRPr lang="pl-PL" sz="7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3852073"/>
            <a:ext cx="6033988" cy="2042462"/>
          </a:xfrm>
        </p:spPr>
        <p:txBody>
          <a:bodyPr>
            <a:noAutofit/>
          </a:bodyPr>
          <a:lstStyle/>
          <a:p>
            <a:r>
              <a:rPr lang="en-GB" dirty="0">
                <a:effectLst/>
                <a:ea typeface="Times New Roman" panose="02020603050405020304" pitchFamily="18" charset="0"/>
              </a:rPr>
              <a:t>Department of Arthroscopy, Minimally Invasive Surgery and Sport Traumatology, Chair of Orthopaedics, Traumatology, and Rehabilitation, Medical University of</a:t>
            </a:r>
            <a:r>
              <a:rPr lang="pl-PL" dirty="0">
                <a:effectLst/>
                <a:ea typeface="Times New Roman" panose="02020603050405020304" pitchFamily="18" charset="0"/>
              </a:rPr>
              <a:t> </a:t>
            </a:r>
            <a:r>
              <a:rPr lang="pl-PL" dirty="0" err="1">
                <a:effectLst/>
                <a:ea typeface="Times New Roman" panose="02020603050405020304" pitchFamily="18" charset="0"/>
              </a:rPr>
              <a:t>Lodz</a:t>
            </a:r>
            <a:endParaRPr lang="pl-PL" dirty="0">
              <a:effectLst/>
              <a:ea typeface="Times New Roman" panose="02020603050405020304" pitchFamily="18" charset="0"/>
            </a:endParaRPr>
          </a:p>
          <a:p>
            <a:endParaRPr lang="pl-PL" dirty="0"/>
          </a:p>
          <a:p>
            <a:r>
              <a:rPr lang="pl-PL" dirty="0"/>
              <a:t>Wojciech Stawerski</a:t>
            </a:r>
          </a:p>
          <a:p>
            <a:r>
              <a:rPr lang="en-US" dirty="0"/>
              <a:t>Supervisor</a:t>
            </a:r>
            <a:r>
              <a:rPr lang="pl-PL" dirty="0"/>
              <a:t>: Prof. Jarosław Fabiś, M.D., </a:t>
            </a:r>
            <a:r>
              <a:rPr lang="pl-PL" dirty="0" err="1"/>
              <a:t>Ph.D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4A6522-B6D8-7BFB-04C3-11D9E3BC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59955"/>
            <a:ext cx="2448272" cy="90572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AE35038-379E-6876-CA22-8CC32F389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1159956"/>
            <a:ext cx="3441307" cy="9057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6D03B-89C6-F921-A68F-4B7F6770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48680"/>
            <a:ext cx="6447501" cy="1320800"/>
          </a:xfrm>
        </p:spPr>
        <p:txBody>
          <a:bodyPr>
            <a:noAutofit/>
          </a:bodyPr>
          <a:lstStyle/>
          <a:p>
            <a:r>
              <a:rPr lang="en-US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activities I conducted in the year 2023/2024 regarding my scientific work:</a:t>
            </a:r>
            <a:br>
              <a:rPr lang="pl-PL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FD0D86-51E5-52A5-9A00-BBDBE54F1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381227"/>
            <a:ext cx="6447501" cy="2127893"/>
          </a:xfrm>
        </p:spPr>
        <p:txBody>
          <a:bodyPr>
            <a:normAutofit lnSpcReduction="10000"/>
          </a:bodyPr>
          <a:lstStyle/>
          <a:p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created a database in Excel and entered data for over 400 patients who underwent isometric testing due to shoulder joint disorders. 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database includes retrospective test results. 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Currently, the results are undergoing statistical analysis, and based on </a:t>
            </a:r>
            <a:r>
              <a:rPr lang="pl-PL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 intend to write a publication on this topic.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582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6D03B-89C6-F921-A68F-4B7F6770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992"/>
            <a:ext cx="6912768" cy="1320800"/>
          </a:xfrm>
        </p:spPr>
        <p:txBody>
          <a:bodyPr>
            <a:noAutofit/>
          </a:bodyPr>
          <a:lstStyle/>
          <a:p>
            <a:r>
              <a:rPr lang="en-US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activities I conducted in the year 2023/2024 regarding my scientific work:</a:t>
            </a:r>
            <a:br>
              <a:rPr lang="pl-PL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FD0D86-51E5-52A5-9A00-BBDBE54F1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6" y="1772816"/>
            <a:ext cx="6768752" cy="489654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prepared a paper for publication titled: "Gait Analysis in Patients After Anterior Cruciate Ligament Reconstruction with a Minimum of Two Years of Follow-Up Since Surgery", where I am the first author. </a:t>
            </a:r>
            <a:endParaRPr lang="pl-PL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pl-PL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ased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on the results obtained, three conclusions were </a:t>
            </a:r>
            <a:r>
              <a:rPr lang="pl-PL" sz="16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formed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pl-PL" sz="1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99210" lvl="1" algn="just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1. Patients after ACL reconstruction exhibit gait disturbances in the form of limb loading asymmetry. 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99210" lvl="1" algn="just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2. Prolonged loading time of the operated limb during gait may lead to earlier development of knee </a:t>
            </a:r>
            <a:r>
              <a:rPr lang="pl-PL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steoarthritis</a:t>
            </a: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after ACL reconstruction. 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99210" lvl="1" algn="just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3. Gait analysis after ACL reconstruction should be a standard auxiliary examination in screening patients at risk of early development of knee </a:t>
            </a:r>
            <a:r>
              <a:rPr lang="pl-PL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steoarthritis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paper will be submitted for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verification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allowing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the Polish Orthopedics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0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6D03B-89C6-F921-A68F-4B7F6770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996952"/>
            <a:ext cx="7416824" cy="2088232"/>
          </a:xfrm>
        </p:spPr>
        <p:txBody>
          <a:bodyPr>
            <a:normAutofit fontScale="90000"/>
          </a:bodyPr>
          <a:lstStyle/>
          <a:p>
            <a:r>
              <a:rPr lang="pl-PL" sz="4400" b="1" dirty="0" err="1"/>
              <a:t>Thank</a:t>
            </a:r>
            <a:r>
              <a:rPr lang="pl-PL" sz="4400" b="1" dirty="0"/>
              <a:t> </a:t>
            </a:r>
            <a:r>
              <a:rPr lang="pl-PL" sz="4400" b="1" dirty="0" err="1"/>
              <a:t>you</a:t>
            </a:r>
            <a:r>
              <a:rPr lang="pl-PL" sz="4400" b="1" dirty="0"/>
              <a:t> for </a:t>
            </a:r>
            <a:r>
              <a:rPr lang="pl-PL" sz="4400" b="1" dirty="0" err="1"/>
              <a:t>your</a:t>
            </a:r>
            <a:r>
              <a:rPr lang="pl-PL" sz="4400" b="1" dirty="0"/>
              <a:t> </a:t>
            </a:r>
            <a:r>
              <a:rPr lang="pl-PL" sz="4400" b="1" dirty="0" err="1"/>
              <a:t>attention</a:t>
            </a:r>
            <a:br>
              <a:rPr lang="pl-PL" sz="4400" b="1" dirty="0"/>
            </a:b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74922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9DBED9-9175-AC6C-D984-94816A9B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lang="pl-PL" sz="3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B55021-6915-6745-9597-786B7C43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930400"/>
            <a:ext cx="6696744" cy="452293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Osteoarthritis in the hip and knee joints often lead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the necessity of undergoing total joint replacement surgery. 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kern="1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here are differences in gait patterns among individuals following hip and knee joint replacement surgeries, yet there is lack of literature on such comparisons and the resulting different management strategies.</a:t>
            </a:r>
            <a:endParaRPr lang="pl-PL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Gait disturbances </a:t>
            </a:r>
            <a:r>
              <a:rPr lang="pl-PL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pl-PL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 falls, fractures, and deterioration in quality of life. </a:t>
            </a:r>
            <a:endParaRPr lang="pl-PL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providing patients with the opportunity to regain normal mobility, significant reductions in healthcare </a:t>
            </a:r>
            <a:r>
              <a:rPr lang="pl-PL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expanses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improvements in quality of life can be achieved. 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058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6D03B-89C6-F921-A68F-4B7F6770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esearch</a:t>
            </a:r>
            <a:r>
              <a:rPr lang="en-US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hypotheses: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FD0D86-51E5-52A5-9A00-BBDBE54F1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169480"/>
            <a:ext cx="6447501" cy="251904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gait pattern in individuals with </a:t>
            </a:r>
            <a:r>
              <a:rPr lang="pl-PL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osteoarthritis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knee and hip differs from each other.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Muscle imbalance affects the disturbance of specific stages of gait.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Proper rehabilitation leads to an improvement in gait pattern over time.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7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DB0025-38C2-012E-FE4D-C2B664ED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aim of the study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3963CF-7FCE-3755-A324-C30EF6A4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2160590"/>
            <a:ext cx="6912768" cy="3880773"/>
          </a:xfrm>
        </p:spPr>
        <p:txBody>
          <a:bodyPr>
            <a:normAutofit/>
          </a:bodyPr>
          <a:lstStyle/>
          <a:p>
            <a:pPr lvl="1" algn="just"/>
            <a:r>
              <a:rPr lang="en-US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to investigate and identify differences in the impact of hip and knee joint pathology</a:t>
            </a:r>
            <a:r>
              <a:rPr lang="pl-PL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steoarthritis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on the gait pattern and strength of selected muscle groups in the preoperative period and 2 months after </a:t>
            </a:r>
            <a:r>
              <a:rPr lang="pl-PL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joint </a:t>
            </a:r>
            <a:r>
              <a:rPr lang="en-US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replacement</a:t>
            </a:r>
            <a:r>
              <a:rPr lang="pl-PL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800" dirty="0" err="1">
                <a:effectLst/>
                <a:ea typeface="Tahoma" panose="020B0604030504040204" pitchFamily="34" charset="0"/>
                <a:cs typeface="Tahoma" panose="020B0604030504040204" pitchFamily="34" charset="0"/>
              </a:rPr>
              <a:t>surgery</a:t>
            </a:r>
            <a:r>
              <a:rPr lang="pl-PL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8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en-US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then to assess the improvement of these disorders after </a:t>
            </a:r>
            <a:br>
              <a:rPr lang="pl-PL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year of application of appropriate postoperative rehabilitation programs.</a:t>
            </a:r>
            <a:endParaRPr lang="pl-PL" sz="18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4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948F1F-AE9F-C1E7-97CD-E10AD9C5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Materials and Methods:</a:t>
            </a:r>
            <a:br>
              <a:rPr lang="pl-PL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28A8AD-B98E-5C36-BEE3-71DD76E37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160590"/>
            <a:ext cx="6800303" cy="436475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study group will include 50 patients with knee osteoarthritis and 50 patients with hip osteoarthritis</a:t>
            </a:r>
            <a:r>
              <a:rPr lang="pl-PL" sz="3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are scheduled for joint replacement surgery</a:t>
            </a:r>
            <a:r>
              <a:rPr lang="pl-PL" sz="3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a result of these conditions.</a:t>
            </a:r>
            <a:endParaRPr lang="pl-PL" sz="33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Patients will be recruited from the </a:t>
            </a:r>
            <a:r>
              <a:rPr lang="en-GB" sz="3300" dirty="0">
                <a:effectLst/>
                <a:ea typeface="Times New Roman" panose="02020603050405020304" pitchFamily="18" charset="0"/>
              </a:rPr>
              <a:t>Department of Arthroscopy, Minimally Invasive Surgery and Sport Traumatology, Chair of Orthopaedics, Traumatology, and Rehabilitation, Medical University of</a:t>
            </a:r>
            <a:r>
              <a:rPr lang="pl-PL" sz="3300" dirty="0">
                <a:effectLst/>
                <a:ea typeface="Times New Roman" panose="02020603050405020304" pitchFamily="18" charset="0"/>
              </a:rPr>
              <a:t> </a:t>
            </a:r>
            <a:r>
              <a:rPr lang="pl-PL" sz="3300" dirty="0" err="1">
                <a:effectLst/>
                <a:ea typeface="Times New Roman" panose="02020603050405020304" pitchFamily="18" charset="0"/>
              </a:rPr>
              <a:t>Lodz</a:t>
            </a:r>
            <a:r>
              <a:rPr lang="pl-PL" sz="3300" dirty="0">
                <a:effectLst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research will be conducted</a:t>
            </a:r>
            <a:r>
              <a:rPr lang="pl-PL" sz="3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sz="2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before the surgery </a:t>
            </a:r>
            <a:endParaRPr lang="pl-PL" sz="2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sz="2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months</a:t>
            </a:r>
            <a:r>
              <a:rPr lang="pl-PL" sz="2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9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pl-PL" sz="2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sz="2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year</a:t>
            </a:r>
            <a:r>
              <a:rPr lang="pl-PL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9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pl-PL" sz="2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9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endParaRPr lang="pl-PL" sz="2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kern="100" dirty="0"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27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948F1F-AE9F-C1E7-97CD-E10AD9C5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Materials and Methods:</a:t>
            </a:r>
            <a:br>
              <a:rPr lang="pl-PL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28A8AD-B98E-5C36-BEE3-71DD76E37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160590"/>
            <a:ext cx="6728295" cy="40767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research will </a:t>
            </a:r>
            <a:r>
              <a:rPr lang="pl-PL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detailed interview regarding the patients' age, type and duration of the disease, as well as their lifestyle. 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Gait pattern, distribution of load on the right and left sides, both in standing and squatting positions, strength of individual muscle groups responsible for gait,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Furthermore, ankle and knee joint positions and limb axis will be assessed to comprehensively evaluate the load on knee and hip joints, muscle involvement, and gait parameters.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938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6D03B-89C6-F921-A68F-4B7F6770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18" y="188640"/>
            <a:ext cx="7084800" cy="1628800"/>
          </a:xfrm>
        </p:spPr>
        <p:txBody>
          <a:bodyPr>
            <a:noAutofit/>
          </a:bodyPr>
          <a:lstStyle/>
          <a:p>
            <a:br>
              <a:rPr lang="en-US" sz="2000" b="1" kern="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1" kern="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In the first year of my activity at the International Doctoral School (2023/2024), I achieved my goals regarding the individual research plan.</a:t>
            </a:r>
            <a:endParaRPr lang="pl-PL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FD0D86-51E5-52A5-9A00-BBDBE54F1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918" y="2132856"/>
            <a:ext cx="7001386" cy="446449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made sure that it was possible to achieve the goals of my doctoral thesis:</a:t>
            </a: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bec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 familiar with the structure and functioning of the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mentioned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gained experience in working with patients after 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joint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replacement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through daily contact with them in the postoperative period in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confirmed the possibility of including the planned number of patients in the study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have determined the availability of rehabilitation equipment that will be used in my study</a:t>
            </a:r>
            <a:r>
              <a:rPr lang="pl-PL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have gained experience in using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equipment for planned tests and their interpretation of the obtained results.</a:t>
            </a:r>
            <a:endParaRPr lang="pl-PL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631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6D03B-89C6-F921-A68F-4B7F6770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6768753" cy="1296144"/>
          </a:xfrm>
        </p:spPr>
        <p:txBody>
          <a:bodyPr>
            <a:noAutofit/>
          </a:bodyPr>
          <a:lstStyle/>
          <a:p>
            <a:r>
              <a:rPr lang="en-US" sz="2000" b="1" kern="1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In the first year of my activity at the International Doctoral School (2023/2024), I achieved my goals regarding the individual research plan.</a:t>
            </a:r>
            <a:endParaRPr lang="pl-PL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FD0D86-51E5-52A5-9A00-BBDBE54F1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2160590"/>
            <a:ext cx="6696744" cy="4004714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have prepared an application to the ethics committee for approval to conduct my research – the application will be reviewed at the upcoming meeting.</a:t>
            </a:r>
            <a:endParaRPr lang="pl-PL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have created an Excel database related to the topic of my doctoral thesis, where I will collect data.</a:t>
            </a:r>
            <a:endParaRPr lang="pl-PL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collected literature related to my doctoral thesis by creating a database in Zotero, which so far includes 67 references.</a:t>
            </a:r>
            <a:endParaRPr lang="pl-PL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prepared a chapter titled "Gait and its Disorders" for the </a:t>
            </a:r>
            <a:r>
              <a:rPr lang="pl-PL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upcoming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textbook "</a:t>
            </a: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Biomechani</a:t>
            </a:r>
            <a:r>
              <a:rPr lang="pl-PL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 for physiotherapy students under the editorship of Prof. </a:t>
            </a: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Jarosław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Fabiś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948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6D03B-89C6-F921-A68F-4B7F6770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40" y="548680"/>
            <a:ext cx="6624735" cy="1320800"/>
          </a:xfrm>
        </p:spPr>
        <p:txBody>
          <a:bodyPr>
            <a:noAutofit/>
          </a:bodyPr>
          <a:lstStyle/>
          <a:p>
            <a:r>
              <a:rPr lang="en-US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activities I conducted in the year 2023/2024 regarding my scientific work:</a:t>
            </a:r>
            <a:br>
              <a:rPr lang="pl-PL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8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FF41D0-3349-3713-2017-F768E1558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3" y="2450055"/>
            <a:ext cx="2952329" cy="297132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DC71717-1E73-2895-D2B3-F8DC1353E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121" y="2450055"/>
            <a:ext cx="3069332" cy="297132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C90BB93-96AA-1A04-EEA1-011E01124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725" y="2447609"/>
            <a:ext cx="2148047" cy="29713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CF992A1-9559-398D-C786-ADE142839E29}"/>
              </a:ext>
            </a:extLst>
          </p:cNvPr>
          <p:cNvSpPr txBox="1"/>
          <p:nvPr/>
        </p:nvSpPr>
        <p:spPr>
          <a:xfrm>
            <a:off x="3995936" y="5665508"/>
            <a:ext cx="158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MNiSW</a:t>
            </a:r>
            <a:r>
              <a:rPr lang="pl-PL" sz="2000" dirty="0"/>
              <a:t> = 70   IF = 2.1,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C77308B-50B0-669D-7C35-3AA52A13C51B}"/>
              </a:ext>
            </a:extLst>
          </p:cNvPr>
          <p:cNvSpPr txBox="1"/>
          <p:nvPr/>
        </p:nvSpPr>
        <p:spPr>
          <a:xfrm>
            <a:off x="448041" y="5665508"/>
            <a:ext cx="252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MNiSW</a:t>
            </a:r>
            <a:r>
              <a:rPr lang="pl-PL" sz="2000" dirty="0"/>
              <a:t> = 100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F2ECF8B-3BD2-AA3C-21DD-E485B415D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725" y="5575248"/>
            <a:ext cx="2148047" cy="83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317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TF00001240</Template>
  <TotalTime>3357</TotalTime>
  <Words>948</Words>
  <Application>Microsoft Office PowerPoint</Application>
  <PresentationFormat>Pokaz na ekranie (4:3)</PresentationFormat>
  <Paragraphs>59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Aptos Narrow</vt:lpstr>
      <vt:lpstr>Arial</vt:lpstr>
      <vt:lpstr>Calibri</vt:lpstr>
      <vt:lpstr>Trebuchet MS</vt:lpstr>
      <vt:lpstr>Wingdings 3</vt:lpstr>
      <vt:lpstr>Facet</vt:lpstr>
      <vt:lpstr>Gait pattern and selected muscle group comparative analysis between patients  with osteoarthritis in the hip and knee joints.</vt:lpstr>
      <vt:lpstr>Introduction</vt:lpstr>
      <vt:lpstr>Research hypotheses:</vt:lpstr>
      <vt:lpstr>The aim of the study</vt:lpstr>
      <vt:lpstr>Materials and Methods: </vt:lpstr>
      <vt:lpstr>Materials and Methods: </vt:lpstr>
      <vt:lpstr> In the first year of my activity at the International Doctoral School (2023/2024), I achieved my goals regarding the individual research plan.</vt:lpstr>
      <vt:lpstr>In the first year of my activity at the International Doctoral School (2023/2024), I achieved my goals regarding the individual research plan.</vt:lpstr>
      <vt:lpstr>Other activities I conducted in the year 2023/2024 regarding my scientific work:   </vt:lpstr>
      <vt:lpstr>Other activities I conducted in the year 2023/2024 regarding my scientific work: </vt:lpstr>
      <vt:lpstr>Other activities I conducted in the year 2023/2024 regarding my scientific work: 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Shamar</dc:creator>
  <cp:lastModifiedBy>Aleksandra Czekalska</cp:lastModifiedBy>
  <cp:revision>1635</cp:revision>
  <dcterms:created xsi:type="dcterms:W3CDTF">2019-06-29T18:45:16Z</dcterms:created>
  <dcterms:modified xsi:type="dcterms:W3CDTF">2024-05-06T08:44:23Z</dcterms:modified>
</cp:coreProperties>
</file>