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37" r:id="rId2"/>
    <p:sldId id="331" r:id="rId3"/>
    <p:sldId id="295" r:id="rId4"/>
    <p:sldId id="339" r:id="rId5"/>
    <p:sldId id="296" r:id="rId6"/>
    <p:sldId id="341" r:id="rId7"/>
    <p:sldId id="256" r:id="rId8"/>
    <p:sldId id="340" r:id="rId9"/>
    <p:sldId id="308" r:id="rId10"/>
    <p:sldId id="259" r:id="rId11"/>
    <p:sldId id="277" r:id="rId12"/>
    <p:sldId id="267" r:id="rId13"/>
    <p:sldId id="342" r:id="rId14"/>
    <p:sldId id="326"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E7F8F9"/>
    <a:srgbClr val="EBFFFF"/>
    <a:srgbClr val="FFFFFF"/>
    <a:srgbClr val="ABE8E9"/>
    <a:srgbClr val="B1E8ED"/>
    <a:srgbClr val="E4F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89950" autoAdjust="0"/>
  </p:normalViewPr>
  <p:slideViewPr>
    <p:cSldViewPr snapToGrid="0">
      <p:cViewPr varScale="1">
        <p:scale>
          <a:sx n="67" d="100"/>
          <a:sy n="67" d="100"/>
        </p:scale>
        <p:origin x="1284" y="60"/>
      </p:cViewPr>
      <p:guideLst/>
    </p:cSldViewPr>
  </p:slideViewPr>
  <p:notesTextViewPr>
    <p:cViewPr>
      <p:scale>
        <a:sx n="20" d="100"/>
        <a:sy n="20" d="100"/>
      </p:scale>
      <p:origin x="0" y="0"/>
    </p:cViewPr>
  </p:notesTextViewPr>
  <p:sorterViewPr>
    <p:cViewPr varScale="1">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C2ABC-FDF0-407A-B255-842B7CB4CE52}" type="datetimeFigureOut">
              <a:rPr lang="pl-PL" smtClean="0"/>
              <a:t>06.05.2024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CCFBA-182C-46B8-87B8-022E9DB4E100}" type="slidenum">
              <a:rPr lang="pl-PL" smtClean="0"/>
              <a:t>‹#›</a:t>
            </a:fld>
            <a:endParaRPr lang="pl-PL"/>
          </a:p>
        </p:txBody>
      </p:sp>
    </p:spTree>
    <p:extLst>
      <p:ext uri="{BB962C8B-B14F-4D97-AF65-F5344CB8AC3E}">
        <p14:creationId xmlns:p14="http://schemas.microsoft.com/office/powerpoint/2010/main" val="43874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My </a:t>
            </a:r>
            <a:r>
              <a:rPr lang="pl-PL" dirty="0" err="1"/>
              <a:t>phd</a:t>
            </a:r>
            <a:r>
              <a:rPr lang="pl-PL" dirty="0"/>
              <a:t> </a:t>
            </a:r>
            <a:r>
              <a:rPr lang="pl-PL" dirty="0" err="1"/>
              <a:t>project</a:t>
            </a:r>
            <a:r>
              <a:rPr lang="pl-PL" dirty="0"/>
              <a:t> </a:t>
            </a:r>
            <a:r>
              <a:rPr lang="pl-PL" dirty="0" err="1"/>
              <a:t>is</a:t>
            </a:r>
            <a:r>
              <a:rPr lang="pl-PL" dirty="0"/>
              <a:t> </a:t>
            </a:r>
            <a:r>
              <a:rPr lang="pl-PL" dirty="0" err="1"/>
              <a:t>entitled</a:t>
            </a:r>
            <a:endParaRPr lang="pl-PL" dirty="0"/>
          </a:p>
        </p:txBody>
      </p:sp>
      <p:sp>
        <p:nvSpPr>
          <p:cNvPr id="4" name="Symbol zastępczy numeru slajdu 3"/>
          <p:cNvSpPr>
            <a:spLocks noGrp="1"/>
          </p:cNvSpPr>
          <p:nvPr>
            <p:ph type="sldNum" sz="quarter" idx="5"/>
          </p:nvPr>
        </p:nvSpPr>
        <p:spPr/>
        <p:txBody>
          <a:bodyPr/>
          <a:lstStyle/>
          <a:p>
            <a:fld id="{B0EB2438-3FB4-477A-A5B1-53AA4AC4BBD7}" type="slidenum">
              <a:rPr lang="pl-PL" smtClean="0"/>
              <a:t>2</a:t>
            </a:fld>
            <a:endParaRPr lang="pl-PL"/>
          </a:p>
        </p:txBody>
      </p:sp>
    </p:spTree>
    <p:extLst>
      <p:ext uri="{BB962C8B-B14F-4D97-AF65-F5344CB8AC3E}">
        <p14:creationId xmlns:p14="http://schemas.microsoft.com/office/powerpoint/2010/main" val="297192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800" dirty="0" err="1">
                <a:effectLst/>
                <a:latin typeface="Times New Roman" panose="02020603050405020304" pitchFamily="18" charset="0"/>
                <a:ea typeface="Calibri" panose="020F0502020204030204" pitchFamily="34" charset="0"/>
              </a:rPr>
              <a:t>Increasing</a:t>
            </a:r>
            <a:r>
              <a:rPr lang="pl-PL" sz="1800" dirty="0">
                <a:effectLst/>
                <a:latin typeface="Times New Roman" panose="02020603050405020304" pitchFamily="18" charset="0"/>
                <a:ea typeface="Calibri" panose="020F0502020204030204" pitchFamily="34" charset="0"/>
              </a:rPr>
              <a:t> numer of </a:t>
            </a:r>
            <a:r>
              <a:rPr lang="pl-PL" sz="1800" dirty="0" err="1">
                <a:effectLst/>
                <a:latin typeface="Times New Roman" panose="02020603050405020304" pitchFamily="18" charset="0"/>
                <a:ea typeface="Calibri" panose="020F0502020204030204" pitchFamily="34" charset="0"/>
              </a:rPr>
              <a:t>study</a:t>
            </a:r>
            <a:r>
              <a:rPr lang="pl-PL" sz="1800" dirty="0">
                <a:effectLst/>
                <a:latin typeface="Times New Roman" panose="02020603050405020304" pitchFamily="18" charset="0"/>
                <a:ea typeface="Calibri" panose="020F0502020204030204" pitchFamily="34" charset="0"/>
              </a:rPr>
              <a:t> </a:t>
            </a:r>
            <a:r>
              <a:rPr lang="pl-PL" sz="1800" dirty="0" err="1">
                <a:effectLst/>
                <a:latin typeface="Times New Roman" panose="02020603050405020304" pitchFamily="18" charset="0"/>
                <a:ea typeface="Calibri" panose="020F0502020204030204" pitchFamily="34" charset="0"/>
              </a:rPr>
              <a:t>indicate</a:t>
            </a:r>
            <a:r>
              <a:rPr lang="pl-PL" sz="1800" dirty="0">
                <a:effectLst/>
                <a:latin typeface="Times New Roman" panose="02020603050405020304" pitchFamily="18" charset="0"/>
                <a:ea typeface="Calibri" panose="020F0502020204030204" pitchFamily="34" charset="0"/>
              </a:rPr>
              <a:t> </a:t>
            </a:r>
            <a:r>
              <a:rPr lang="pl-PL" sz="1800" dirty="0" err="1">
                <a:effectLst/>
                <a:latin typeface="Times New Roman" panose="02020603050405020304" pitchFamily="18" charset="0"/>
                <a:ea typeface="Calibri" panose="020F0502020204030204" pitchFamily="34" charset="0"/>
              </a:rPr>
              <a:t>that</a:t>
            </a:r>
            <a:r>
              <a:rPr lang="pl-PL" sz="1800" dirty="0">
                <a:effectLst/>
                <a:latin typeface="Times New Roman" panose="02020603050405020304" pitchFamily="18" charset="0"/>
                <a:ea typeface="Calibri" panose="020F0502020204030204" pitchFamily="34" charset="0"/>
              </a:rPr>
              <a:t> </a:t>
            </a:r>
            <a:r>
              <a:rPr lang="en-GB" sz="1800" dirty="0">
                <a:effectLst/>
                <a:latin typeface="Times New Roman" panose="02020603050405020304" pitchFamily="18" charset="0"/>
                <a:ea typeface="Calibri" panose="020F0502020204030204" pitchFamily="34" charset="0"/>
              </a:rPr>
              <a:t>activation of the FGF/FGFR-axis </a:t>
            </a:r>
            <a:r>
              <a:rPr lang="pl-PL" sz="1800" dirty="0" err="1">
                <a:effectLst/>
                <a:latin typeface="Times New Roman" panose="02020603050405020304" pitchFamily="18" charset="0"/>
                <a:ea typeface="Calibri" panose="020F0502020204030204" pitchFamily="34" charset="0"/>
              </a:rPr>
              <a:t>significantly</a:t>
            </a:r>
            <a:r>
              <a:rPr lang="pl-PL" sz="1800" dirty="0">
                <a:effectLst/>
                <a:latin typeface="Times New Roman" panose="02020603050405020304" pitchFamily="18" charset="0"/>
                <a:ea typeface="Calibri" panose="020F0502020204030204" pitchFamily="34" charset="0"/>
              </a:rPr>
              <a:t> </a:t>
            </a:r>
            <a:r>
              <a:rPr lang="en-GB" sz="1800" dirty="0">
                <a:effectLst/>
                <a:latin typeface="Times New Roman" panose="02020603050405020304" pitchFamily="18" charset="0"/>
                <a:ea typeface="Calibri" panose="020F0502020204030204" pitchFamily="34" charset="0"/>
              </a:rPr>
              <a:t>contributes </a:t>
            </a:r>
            <a:r>
              <a:rPr lang="pl-PL" sz="1800" dirty="0">
                <a:effectLst/>
                <a:latin typeface="Times New Roman" panose="02020603050405020304" pitchFamily="18" charset="0"/>
                <a:ea typeface="Calibri" panose="020F0502020204030204" pitchFamily="34" charset="0"/>
              </a:rPr>
              <a:t>in</a:t>
            </a:r>
            <a:r>
              <a:rPr lang="en-GB" sz="1800" dirty="0">
                <a:effectLst/>
                <a:latin typeface="Times New Roman" panose="02020603050405020304" pitchFamily="18" charset="0"/>
                <a:ea typeface="Calibri" panose="020F0502020204030204" pitchFamily="34" charset="0"/>
              </a:rPr>
              <a:t> development of resistance to endocrine therapy</a:t>
            </a:r>
            <a:r>
              <a:rPr lang="pl-PL" sz="1800" dirty="0">
                <a:effectLst/>
                <a:latin typeface="Times New Roman" panose="02020603050405020304" pitchFamily="18" charset="0"/>
                <a:ea typeface="Calibri" panose="020F0502020204030204" pitchFamily="34" charset="0"/>
              </a:rPr>
              <a:t>. </a:t>
            </a:r>
            <a:r>
              <a:rPr lang="en-GB" sz="1800" dirty="0">
                <a:effectLst/>
                <a:latin typeface="Times New Roman" panose="02020603050405020304" pitchFamily="18" charset="0"/>
                <a:ea typeface="Calibri" panose="020F0502020204030204" pitchFamily="34" charset="0"/>
              </a:rPr>
              <a:t>However, despite this overwhelming mechanistic evidence, the </a:t>
            </a:r>
            <a:r>
              <a:rPr lang="pl-PL" sz="1800" dirty="0" err="1">
                <a:effectLst/>
                <a:latin typeface="Times New Roman" panose="02020603050405020304" pitchFamily="18" charset="0"/>
                <a:ea typeface="Calibri" panose="020F0502020204030204" pitchFamily="34" charset="0"/>
              </a:rPr>
              <a:t>clinical</a:t>
            </a:r>
            <a:r>
              <a:rPr lang="pl-PL" sz="1800" dirty="0">
                <a:effectLst/>
                <a:latin typeface="Times New Roman" panose="02020603050405020304" pitchFamily="18" charset="0"/>
                <a:ea typeface="Calibri" panose="020F0502020204030204" pitchFamily="34" charset="0"/>
              </a:rPr>
              <a:t> </a:t>
            </a:r>
            <a:r>
              <a:rPr lang="pl-PL" sz="1800" dirty="0" err="1">
                <a:effectLst/>
                <a:latin typeface="Times New Roman" panose="02020603050405020304" pitchFamily="18" charset="0"/>
                <a:ea typeface="Calibri" panose="020F0502020204030204" pitchFamily="34" charset="0"/>
              </a:rPr>
              <a:t>evidence</a:t>
            </a:r>
            <a:r>
              <a:rPr lang="pl-PL" sz="1800" dirty="0">
                <a:effectLst/>
                <a:latin typeface="Times New Roman" panose="02020603050405020304" pitchFamily="18" charset="0"/>
                <a:ea typeface="Calibri" panose="020F0502020204030204" pitchFamily="34" charset="0"/>
              </a:rPr>
              <a:t> </a:t>
            </a:r>
            <a:r>
              <a:rPr lang="pl-PL" sz="1800" dirty="0" err="1">
                <a:effectLst/>
                <a:latin typeface="Times New Roman" panose="02020603050405020304" pitchFamily="18" charset="0"/>
                <a:ea typeface="Calibri" panose="020F0502020204030204" pitchFamily="34" charset="0"/>
              </a:rPr>
              <a:t>is</a:t>
            </a:r>
            <a:r>
              <a:rPr lang="pl-PL" sz="1800" dirty="0">
                <a:effectLst/>
                <a:latin typeface="Times New Roman" panose="02020603050405020304" pitchFamily="18" charset="0"/>
                <a:ea typeface="Calibri" panose="020F0502020204030204" pitchFamily="34" charset="0"/>
              </a:rPr>
              <a:t> </a:t>
            </a:r>
            <a:r>
              <a:rPr lang="pl-PL" sz="1800" dirty="0" err="1">
                <a:effectLst/>
                <a:latin typeface="Times New Roman" panose="02020603050405020304" pitchFamily="18" charset="0"/>
                <a:ea typeface="Calibri" panose="020F0502020204030204" pitchFamily="34" charset="0"/>
              </a:rPr>
              <a:t>still</a:t>
            </a:r>
            <a:r>
              <a:rPr lang="pl-PL" sz="1800" dirty="0">
                <a:effectLst/>
                <a:latin typeface="Times New Roman" panose="02020603050405020304" pitchFamily="18" charset="0"/>
                <a:ea typeface="Calibri" panose="020F0502020204030204" pitchFamily="34" charset="0"/>
              </a:rPr>
              <a:t> missing</a:t>
            </a:r>
            <a:endParaRPr lang="pl-PL" dirty="0"/>
          </a:p>
        </p:txBody>
      </p:sp>
      <p:sp>
        <p:nvSpPr>
          <p:cNvPr id="4" name="Symbol zastępczy numeru slajdu 3"/>
          <p:cNvSpPr>
            <a:spLocks noGrp="1"/>
          </p:cNvSpPr>
          <p:nvPr>
            <p:ph type="sldNum" sz="quarter" idx="5"/>
          </p:nvPr>
        </p:nvSpPr>
        <p:spPr/>
        <p:txBody>
          <a:bodyPr/>
          <a:lstStyle/>
          <a:p>
            <a:fld id="{B0EB2438-3FB4-477A-A5B1-53AA4AC4BBD7}" type="slidenum">
              <a:rPr lang="pl-PL" smtClean="0"/>
              <a:t>3</a:t>
            </a:fld>
            <a:endParaRPr lang="pl-PL"/>
          </a:p>
        </p:txBody>
      </p:sp>
    </p:spTree>
    <p:extLst>
      <p:ext uri="{BB962C8B-B14F-4D97-AF65-F5344CB8AC3E}">
        <p14:creationId xmlns:p14="http://schemas.microsoft.com/office/powerpoint/2010/main" val="423819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800" dirty="0">
                <a:effectLst/>
                <a:latin typeface="Times New Roman" panose="02020603050405020304" pitchFamily="18" charset="0"/>
                <a:ea typeface="Calibri" panose="020F0502020204030204" pitchFamily="34" charset="0"/>
              </a:rPr>
              <a:t>Ten obrazek możemy zobaczyć teraz w większym powiększeniu i widzimy, że receptor FGFR jest jak my- </a:t>
            </a:r>
            <a:r>
              <a:rPr lang="pl-PL" sz="1800" dirty="0" err="1">
                <a:effectLst/>
                <a:latin typeface="Times New Roman" panose="02020603050405020304" pitchFamily="18" charset="0"/>
                <a:ea typeface="Calibri" panose="020F0502020204030204" pitchFamily="34" charset="0"/>
              </a:rPr>
              <a:t>odibera</a:t>
            </a:r>
            <a:r>
              <a:rPr lang="pl-PL" sz="1800" dirty="0">
                <a:effectLst/>
                <a:latin typeface="Times New Roman" panose="02020603050405020304" pitchFamily="18" charset="0"/>
                <a:ea typeface="Calibri" panose="020F0502020204030204" pitchFamily="34" charset="0"/>
              </a:rPr>
              <a:t> nie </a:t>
            </a:r>
            <a:r>
              <a:rPr lang="pl-PL" sz="1800" dirty="0" err="1">
                <a:effectLst/>
                <a:latin typeface="Times New Roman" panose="02020603050405020304" pitchFamily="18" charset="0"/>
                <a:ea typeface="Calibri" panose="020F0502020204030204" pitchFamily="34" charset="0"/>
              </a:rPr>
              <a:t>jednen</a:t>
            </a:r>
            <a:r>
              <a:rPr lang="pl-PL" sz="1800" dirty="0">
                <a:effectLst/>
                <a:latin typeface="Times New Roman" panose="02020603050405020304" pitchFamily="18" charset="0"/>
                <a:ea typeface="Calibri" panose="020F0502020204030204" pitchFamily="34" charset="0"/>
              </a:rPr>
              <a:t> ale wszystkie </a:t>
            </a:r>
            <a:r>
              <a:rPr lang="pl-PL" sz="1800" dirty="0" err="1">
                <a:effectLst/>
                <a:latin typeface="Times New Roman" panose="02020603050405020304" pitchFamily="18" charset="0"/>
                <a:ea typeface="Calibri" panose="020F0502020204030204" pitchFamily="34" charset="0"/>
              </a:rPr>
              <a:t>bozce</a:t>
            </a:r>
            <a:r>
              <a:rPr lang="pl-PL" sz="1800" dirty="0">
                <a:effectLst/>
                <a:latin typeface="Times New Roman" panose="02020603050405020304" pitchFamily="18" charset="0"/>
                <a:ea typeface="Calibri" panose="020F0502020204030204" pitchFamily="34" charset="0"/>
              </a:rPr>
              <a:t> ze środowiska i w </a:t>
            </a:r>
            <a:r>
              <a:rPr lang="pl-PL" sz="1800" dirty="0" err="1">
                <a:effectLst/>
                <a:latin typeface="Times New Roman" panose="02020603050405020304" pitchFamily="18" charset="0"/>
                <a:ea typeface="Calibri" panose="020F0502020204030204" pitchFamily="34" charset="0"/>
              </a:rPr>
              <a:t>zaleźnosći</a:t>
            </a:r>
            <a:r>
              <a:rPr lang="pl-PL" sz="1800" dirty="0">
                <a:effectLst/>
                <a:latin typeface="Times New Roman" panose="02020603050405020304" pitchFamily="18" charset="0"/>
                <a:ea typeface="Calibri" panose="020F0502020204030204" pitchFamily="34" charset="0"/>
              </a:rPr>
              <a:t> od tych </a:t>
            </a:r>
            <a:r>
              <a:rPr lang="pl-PL" sz="1800" dirty="0" err="1">
                <a:effectLst/>
                <a:latin typeface="Times New Roman" panose="02020603050405020304" pitchFamily="18" charset="0"/>
                <a:ea typeface="Calibri" panose="020F0502020204030204" pitchFamily="34" charset="0"/>
              </a:rPr>
              <a:t>bidźców</a:t>
            </a:r>
            <a:r>
              <a:rPr lang="pl-PL" sz="1800" dirty="0">
                <a:effectLst/>
                <a:latin typeface="Times New Roman" panose="02020603050405020304" pitchFamily="18" charset="0"/>
                <a:ea typeface="Calibri" panose="020F0502020204030204" pitchFamily="34" charset="0"/>
              </a:rPr>
              <a:t> </a:t>
            </a:r>
            <a:r>
              <a:rPr lang="pl-PL" sz="1800" dirty="0" err="1">
                <a:effectLst/>
                <a:latin typeface="Times New Roman" panose="02020603050405020304" pitchFamily="18" charset="0"/>
                <a:ea typeface="Calibri" panose="020F0502020204030204" pitchFamily="34" charset="0"/>
              </a:rPr>
              <a:t>odbiowiednio</a:t>
            </a:r>
            <a:r>
              <a:rPr lang="pl-PL" sz="1800" dirty="0">
                <a:effectLst/>
                <a:latin typeface="Times New Roman" panose="02020603050405020304" pitchFamily="18" charset="0"/>
                <a:ea typeface="Calibri" panose="020F0502020204030204" pitchFamily="34" charset="0"/>
              </a:rPr>
              <a:t> się zachowuje. </a:t>
            </a:r>
            <a:r>
              <a:rPr lang="pl-PL" sz="1800" b="1" dirty="0">
                <a:effectLst/>
                <a:latin typeface="Times New Roman" panose="02020603050405020304" pitchFamily="18" charset="0"/>
                <a:ea typeface="Calibri" panose="020F0502020204030204" pitchFamily="34" charset="0"/>
              </a:rPr>
              <a:t>Wszystkie te bodźce to inaczej sygnatura </a:t>
            </a:r>
            <a:r>
              <a:rPr lang="pl-PL" sz="1800" b="1" dirty="0" err="1">
                <a:effectLst/>
                <a:latin typeface="Times New Roman" panose="02020603050405020304" pitchFamily="18" charset="0"/>
                <a:ea typeface="Calibri" panose="020F0502020204030204" pitchFamily="34" charset="0"/>
              </a:rPr>
              <a:t>stormalna</a:t>
            </a:r>
            <a:r>
              <a:rPr lang="pl-PL" sz="1800" dirty="0">
                <a:effectLst/>
                <a:latin typeface="Times New Roman" panose="02020603050405020304" pitchFamily="18" charset="0"/>
                <a:ea typeface="Calibri" panose="020F0502020204030204" pitchFamily="34" charset="0"/>
              </a:rPr>
              <a:t>. W ostatnim czasie pokazało się parę prac pokazujących że analizowanie różnych </a:t>
            </a:r>
            <a:r>
              <a:rPr lang="pl-PL" sz="1800" dirty="0" err="1">
                <a:effectLst/>
                <a:latin typeface="Times New Roman" panose="02020603050405020304" pitchFamily="18" charset="0"/>
                <a:ea typeface="Calibri" panose="020F0502020204030204" pitchFamily="34" charset="0"/>
              </a:rPr>
              <a:t>sygantur</a:t>
            </a:r>
            <a:r>
              <a:rPr lang="pl-PL" sz="1800" dirty="0">
                <a:effectLst/>
                <a:latin typeface="Times New Roman" panose="02020603050405020304" pitchFamily="18" charset="0"/>
                <a:ea typeface="Calibri" panose="020F0502020204030204" pitchFamily="34" charset="0"/>
              </a:rPr>
              <a:t> ma znaczenie w </a:t>
            </a:r>
            <a:r>
              <a:rPr lang="pl-PL" sz="1800" dirty="0" err="1">
                <a:effectLst/>
                <a:latin typeface="Times New Roman" panose="02020603050405020304" pitchFamily="18" charset="0"/>
                <a:ea typeface="Calibri" panose="020F0502020204030204" pitchFamily="34" charset="0"/>
              </a:rPr>
              <a:t>rpzewidywaniu</a:t>
            </a:r>
            <a:r>
              <a:rPr lang="pl-PL" sz="1800" dirty="0">
                <a:effectLst/>
                <a:latin typeface="Times New Roman" panose="02020603050405020304" pitchFamily="18" charset="0"/>
                <a:ea typeface="Calibri" panose="020F0502020204030204" pitchFamily="34" charset="0"/>
              </a:rPr>
              <a:t> przeżycia</a:t>
            </a:r>
          </a:p>
        </p:txBody>
      </p:sp>
      <p:sp>
        <p:nvSpPr>
          <p:cNvPr id="4" name="Symbol zastępczy numeru slajdu 3"/>
          <p:cNvSpPr>
            <a:spLocks noGrp="1"/>
          </p:cNvSpPr>
          <p:nvPr>
            <p:ph type="sldNum" sz="quarter" idx="5"/>
          </p:nvPr>
        </p:nvSpPr>
        <p:spPr/>
        <p:txBody>
          <a:bodyPr/>
          <a:lstStyle/>
          <a:p>
            <a:fld id="{B0EB2438-3FB4-477A-A5B1-53AA4AC4BBD7}" type="slidenum">
              <a:rPr lang="pl-PL" smtClean="0"/>
              <a:t>4</a:t>
            </a:fld>
            <a:endParaRPr lang="pl-PL"/>
          </a:p>
        </p:txBody>
      </p:sp>
    </p:spTree>
    <p:extLst>
      <p:ext uri="{BB962C8B-B14F-4D97-AF65-F5344CB8AC3E}">
        <p14:creationId xmlns:p14="http://schemas.microsoft.com/office/powerpoint/2010/main" val="348876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a:t>
            </a:r>
            <a:r>
              <a:rPr lang="pl-PL"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assess</a:t>
            </a: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p</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redictive</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prognostic value of the FGFR </a:t>
            </a: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the </a:t>
            </a:r>
            <a:r>
              <a:rPr lang="pl-PL"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contex</a:t>
            </a: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molecular signature of the stroma.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5"/>
          </p:nvPr>
        </p:nvSpPr>
        <p:spPr/>
        <p:txBody>
          <a:bodyPr/>
          <a:lstStyle/>
          <a:p>
            <a:fld id="{B0EB2438-3FB4-477A-A5B1-53AA4AC4BBD7}" type="slidenum">
              <a:rPr lang="pl-PL" smtClean="0"/>
              <a:t>5</a:t>
            </a:fld>
            <a:endParaRPr lang="pl-PL"/>
          </a:p>
        </p:txBody>
      </p:sp>
    </p:spTree>
    <p:extLst>
      <p:ext uri="{BB962C8B-B14F-4D97-AF65-F5344CB8AC3E}">
        <p14:creationId xmlns:p14="http://schemas.microsoft.com/office/powerpoint/2010/main" val="159346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8914931-7E8B-4C37-AD9D-D054ACE2110F}" type="slidenum">
              <a:rPr lang="pl-PL" smtClean="0"/>
              <a:t>7</a:t>
            </a:fld>
            <a:endParaRPr lang="pl-PL"/>
          </a:p>
        </p:txBody>
      </p:sp>
    </p:spTree>
    <p:extLst>
      <p:ext uri="{BB962C8B-B14F-4D97-AF65-F5344CB8AC3E}">
        <p14:creationId xmlns:p14="http://schemas.microsoft.com/office/powerpoint/2010/main" val="106240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43CCFBA-182C-46B8-87B8-022E9DB4E100}" type="slidenum">
              <a:rPr lang="pl-PL" smtClean="0"/>
              <a:t>14</a:t>
            </a:fld>
            <a:endParaRPr lang="pl-PL"/>
          </a:p>
        </p:txBody>
      </p:sp>
    </p:spTree>
    <p:extLst>
      <p:ext uri="{BB962C8B-B14F-4D97-AF65-F5344CB8AC3E}">
        <p14:creationId xmlns:p14="http://schemas.microsoft.com/office/powerpoint/2010/main" val="24160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857E9CD-9E16-4F47-9291-E5AF60FB2086}" type="datetimeFigureOut">
              <a:rPr lang="pl-PL" smtClean="0"/>
              <a:t>06.05.2024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3D71850-55BB-4D30-8202-AB245936EFA6}" type="slidenum">
              <a:rPr lang="pl-PL" smtClean="0"/>
              <a:t>‹#›</a:t>
            </a:fld>
            <a:endParaRPr lang="pl-PL"/>
          </a:p>
        </p:txBody>
      </p:sp>
    </p:spTree>
    <p:extLst>
      <p:ext uri="{BB962C8B-B14F-4D97-AF65-F5344CB8AC3E}">
        <p14:creationId xmlns:p14="http://schemas.microsoft.com/office/powerpoint/2010/main" val="43981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857E9CD-9E16-4F47-9291-E5AF60FB2086}" type="datetimeFigureOut">
              <a:rPr lang="pl-PL" smtClean="0"/>
              <a:t>06.05.2024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3D71850-55BB-4D30-8202-AB245936EFA6}" type="slidenum">
              <a:rPr lang="pl-PL" smtClean="0"/>
              <a:t>‹#›</a:t>
            </a:fld>
            <a:endParaRPr lang="pl-PL"/>
          </a:p>
        </p:txBody>
      </p:sp>
    </p:spTree>
    <p:extLst>
      <p:ext uri="{BB962C8B-B14F-4D97-AF65-F5344CB8AC3E}">
        <p14:creationId xmlns:p14="http://schemas.microsoft.com/office/powerpoint/2010/main" val="325597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857E9CD-9E16-4F47-9291-E5AF60FB2086}" type="datetimeFigureOut">
              <a:rPr lang="pl-PL" smtClean="0"/>
              <a:t>06.05.2024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3D71850-55BB-4D30-8202-AB245936EFA6}" type="slidenum">
              <a:rPr lang="pl-PL" smtClean="0"/>
              <a:t>‹#›</a:t>
            </a:fld>
            <a:endParaRPr lang="pl-PL"/>
          </a:p>
        </p:txBody>
      </p:sp>
    </p:spTree>
    <p:extLst>
      <p:ext uri="{BB962C8B-B14F-4D97-AF65-F5344CB8AC3E}">
        <p14:creationId xmlns:p14="http://schemas.microsoft.com/office/powerpoint/2010/main" val="216319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857E9CD-9E16-4F47-9291-E5AF60FB2086}" type="datetimeFigureOut">
              <a:rPr lang="pl-PL" smtClean="0"/>
              <a:t>06.05.2024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3D71850-55BB-4D30-8202-AB245936EFA6}" type="slidenum">
              <a:rPr lang="pl-PL" smtClean="0"/>
              <a:t>‹#›</a:t>
            </a:fld>
            <a:endParaRPr lang="pl-PL"/>
          </a:p>
        </p:txBody>
      </p:sp>
    </p:spTree>
    <p:extLst>
      <p:ext uri="{BB962C8B-B14F-4D97-AF65-F5344CB8AC3E}">
        <p14:creationId xmlns:p14="http://schemas.microsoft.com/office/powerpoint/2010/main" val="298777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857E9CD-9E16-4F47-9291-E5AF60FB2086}" type="datetimeFigureOut">
              <a:rPr lang="pl-PL" smtClean="0"/>
              <a:t>06.05.2024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3D71850-55BB-4D30-8202-AB245936EFA6}" type="slidenum">
              <a:rPr lang="pl-PL" smtClean="0"/>
              <a:t>‹#›</a:t>
            </a:fld>
            <a:endParaRPr lang="pl-PL"/>
          </a:p>
        </p:txBody>
      </p:sp>
    </p:spTree>
    <p:extLst>
      <p:ext uri="{BB962C8B-B14F-4D97-AF65-F5344CB8AC3E}">
        <p14:creationId xmlns:p14="http://schemas.microsoft.com/office/powerpoint/2010/main" val="95767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857E9CD-9E16-4F47-9291-E5AF60FB2086}" type="datetimeFigureOut">
              <a:rPr lang="pl-PL" smtClean="0"/>
              <a:t>06.05.2024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3D71850-55BB-4D30-8202-AB245936EFA6}" type="slidenum">
              <a:rPr lang="pl-PL" smtClean="0"/>
              <a:t>‹#›</a:t>
            </a:fld>
            <a:endParaRPr lang="pl-PL"/>
          </a:p>
        </p:txBody>
      </p:sp>
    </p:spTree>
    <p:extLst>
      <p:ext uri="{BB962C8B-B14F-4D97-AF65-F5344CB8AC3E}">
        <p14:creationId xmlns:p14="http://schemas.microsoft.com/office/powerpoint/2010/main" val="388449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857E9CD-9E16-4F47-9291-E5AF60FB2086}" type="datetimeFigureOut">
              <a:rPr lang="pl-PL" smtClean="0"/>
              <a:t>06.05.2024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3D71850-55BB-4D30-8202-AB245936EFA6}" type="slidenum">
              <a:rPr lang="pl-PL" smtClean="0"/>
              <a:t>‹#›</a:t>
            </a:fld>
            <a:endParaRPr lang="pl-PL"/>
          </a:p>
        </p:txBody>
      </p:sp>
    </p:spTree>
    <p:extLst>
      <p:ext uri="{BB962C8B-B14F-4D97-AF65-F5344CB8AC3E}">
        <p14:creationId xmlns:p14="http://schemas.microsoft.com/office/powerpoint/2010/main" val="172919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857E9CD-9E16-4F47-9291-E5AF60FB2086}" type="datetimeFigureOut">
              <a:rPr lang="pl-PL" smtClean="0"/>
              <a:t>06.05.2024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3D71850-55BB-4D30-8202-AB245936EFA6}" type="slidenum">
              <a:rPr lang="pl-PL" smtClean="0"/>
              <a:t>‹#›</a:t>
            </a:fld>
            <a:endParaRPr lang="pl-PL"/>
          </a:p>
        </p:txBody>
      </p:sp>
    </p:spTree>
    <p:extLst>
      <p:ext uri="{BB962C8B-B14F-4D97-AF65-F5344CB8AC3E}">
        <p14:creationId xmlns:p14="http://schemas.microsoft.com/office/powerpoint/2010/main" val="198925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7E9CD-9E16-4F47-9291-E5AF60FB2086}" type="datetimeFigureOut">
              <a:rPr lang="pl-PL" smtClean="0"/>
              <a:t>06.05.2024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3D71850-55BB-4D30-8202-AB245936EFA6}" type="slidenum">
              <a:rPr lang="pl-PL" smtClean="0"/>
              <a:t>‹#›</a:t>
            </a:fld>
            <a:endParaRPr lang="pl-PL"/>
          </a:p>
        </p:txBody>
      </p:sp>
    </p:spTree>
    <p:extLst>
      <p:ext uri="{BB962C8B-B14F-4D97-AF65-F5344CB8AC3E}">
        <p14:creationId xmlns:p14="http://schemas.microsoft.com/office/powerpoint/2010/main" val="316131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857E9CD-9E16-4F47-9291-E5AF60FB2086}" type="datetimeFigureOut">
              <a:rPr lang="pl-PL" smtClean="0"/>
              <a:t>06.05.2024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3D71850-55BB-4D30-8202-AB245936EFA6}" type="slidenum">
              <a:rPr lang="pl-PL" smtClean="0"/>
              <a:t>‹#›</a:t>
            </a:fld>
            <a:endParaRPr lang="pl-PL"/>
          </a:p>
        </p:txBody>
      </p:sp>
    </p:spTree>
    <p:extLst>
      <p:ext uri="{BB962C8B-B14F-4D97-AF65-F5344CB8AC3E}">
        <p14:creationId xmlns:p14="http://schemas.microsoft.com/office/powerpoint/2010/main" val="3387548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857E9CD-9E16-4F47-9291-E5AF60FB2086}" type="datetimeFigureOut">
              <a:rPr lang="pl-PL" smtClean="0"/>
              <a:t>06.05.2024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3D71850-55BB-4D30-8202-AB245936EFA6}" type="slidenum">
              <a:rPr lang="pl-PL" smtClean="0"/>
              <a:t>‹#›</a:t>
            </a:fld>
            <a:endParaRPr lang="pl-PL"/>
          </a:p>
        </p:txBody>
      </p:sp>
    </p:spTree>
    <p:extLst>
      <p:ext uri="{BB962C8B-B14F-4D97-AF65-F5344CB8AC3E}">
        <p14:creationId xmlns:p14="http://schemas.microsoft.com/office/powerpoint/2010/main" val="271221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7E9CD-9E16-4F47-9291-E5AF60FB2086}" type="datetimeFigureOut">
              <a:rPr lang="pl-PL" smtClean="0"/>
              <a:t>06.05.2024</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71850-55BB-4D30-8202-AB245936EFA6}" type="slidenum">
              <a:rPr lang="pl-PL" smtClean="0"/>
              <a:t>‹#›</a:t>
            </a:fld>
            <a:endParaRPr lang="pl-PL"/>
          </a:p>
        </p:txBody>
      </p:sp>
    </p:spTree>
    <p:extLst>
      <p:ext uri="{BB962C8B-B14F-4D97-AF65-F5344CB8AC3E}">
        <p14:creationId xmlns:p14="http://schemas.microsoft.com/office/powerpoint/2010/main" val="91559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ideo" Target="about:blank"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3121F0-E018-8B99-7453-443A55068BA9}"/>
              </a:ext>
            </a:extLst>
          </p:cNvPr>
          <p:cNvSpPr>
            <a:spLocks noGrp="1"/>
          </p:cNvSpPr>
          <p:nvPr>
            <p:ph type="title"/>
          </p:nvPr>
        </p:nvSpPr>
        <p:spPr/>
        <p:txBody>
          <a:bodyPr/>
          <a:lstStyle/>
          <a:p>
            <a:endParaRPr lang="pl-PL"/>
          </a:p>
        </p:txBody>
      </p:sp>
      <p:sp>
        <p:nvSpPr>
          <p:cNvPr id="4" name="Podtytuł 2">
            <a:extLst>
              <a:ext uri="{FF2B5EF4-FFF2-40B4-BE49-F238E27FC236}">
                <a16:creationId xmlns:a16="http://schemas.microsoft.com/office/drawing/2014/main" id="{99E6968D-DB9F-178D-7E15-AA7BB5254571}"/>
              </a:ext>
            </a:extLst>
          </p:cNvPr>
          <p:cNvSpPr>
            <a:spLocks noGrp="1"/>
          </p:cNvSpPr>
          <p:nvPr>
            <p:ph idx="1"/>
          </p:nvPr>
        </p:nvSpPr>
        <p:spPr>
          <a:xfrm>
            <a:off x="838200" y="3291341"/>
            <a:ext cx="10515600" cy="3201534"/>
          </a:xfrm>
        </p:spPr>
        <p:txBody>
          <a:bodyPr>
            <a:normAutofit/>
          </a:bodyPr>
          <a:lstStyle/>
          <a:p>
            <a:pPr marL="0" indent="0" algn="ctr">
              <a:buNone/>
            </a:pPr>
            <a:r>
              <a:rPr lang="pl-PL" b="1" dirty="0"/>
              <a:t>Julia Sołek</a:t>
            </a:r>
          </a:p>
          <a:p>
            <a:pPr marL="0" indent="0" algn="ctr">
              <a:buNone/>
            </a:pPr>
            <a:r>
              <a:rPr lang="pl-PL" b="1" dirty="0"/>
              <a:t>Third </a:t>
            </a:r>
            <a:r>
              <a:rPr lang="pl-PL" b="1" dirty="0" err="1"/>
              <a:t>year</a:t>
            </a:r>
            <a:r>
              <a:rPr lang="pl-PL" b="1" dirty="0"/>
              <a:t> of International </a:t>
            </a:r>
            <a:r>
              <a:rPr lang="pl-PL" b="1" dirty="0" err="1"/>
              <a:t>Doctoral</a:t>
            </a:r>
            <a:r>
              <a:rPr lang="pl-PL" b="1" dirty="0"/>
              <a:t> School </a:t>
            </a:r>
          </a:p>
          <a:p>
            <a:pPr marL="0" indent="0" algn="ctr">
              <a:buNone/>
            </a:pPr>
            <a:r>
              <a:rPr lang="pl-PL" b="1" dirty="0" err="1"/>
              <a:t>Medical</a:t>
            </a:r>
            <a:r>
              <a:rPr lang="pl-PL" b="1" dirty="0"/>
              <a:t> University of Łódź</a:t>
            </a:r>
          </a:p>
          <a:p>
            <a:pPr marL="0" indent="0" algn="ctr">
              <a:buNone/>
            </a:pPr>
            <a:r>
              <a:rPr lang="pl-PL" b="1" dirty="0" err="1"/>
              <a:t>Promoter</a:t>
            </a:r>
            <a:r>
              <a:rPr lang="pl-PL" b="1" dirty="0"/>
              <a:t>: </a:t>
            </a:r>
            <a:r>
              <a:rPr lang="pl-PL" b="1" dirty="0" err="1"/>
              <a:t>prof.dr</a:t>
            </a:r>
            <a:r>
              <a:rPr lang="pl-PL" b="1" dirty="0"/>
              <a:t> hab. Hanna Romańska-Knight</a:t>
            </a:r>
          </a:p>
          <a:p>
            <a:pPr marL="0" indent="0" algn="ctr">
              <a:buNone/>
            </a:pPr>
            <a:r>
              <a:rPr lang="pl-PL" b="1" dirty="0"/>
              <a:t>Assistant </a:t>
            </a:r>
            <a:r>
              <a:rPr lang="pl-PL" b="1" dirty="0" err="1"/>
              <a:t>promoter</a:t>
            </a:r>
            <a:r>
              <a:rPr lang="pl-PL" b="1" dirty="0"/>
              <a:t>: dr Marcin Braun</a:t>
            </a:r>
          </a:p>
          <a:p>
            <a:pPr marL="0" indent="0" algn="ctr">
              <a:buNone/>
            </a:pPr>
            <a:r>
              <a:rPr lang="pl-PL" b="1" dirty="0" err="1"/>
              <a:t>Department</a:t>
            </a:r>
            <a:r>
              <a:rPr lang="pl-PL" b="1" dirty="0"/>
              <a:t> of </a:t>
            </a:r>
            <a:r>
              <a:rPr lang="pl-PL" b="1" dirty="0" err="1"/>
              <a:t>Pathology</a:t>
            </a:r>
            <a:r>
              <a:rPr lang="pl-PL" b="1" dirty="0"/>
              <a:t>, Chair of </a:t>
            </a:r>
            <a:r>
              <a:rPr lang="pl-PL" b="1" dirty="0" err="1"/>
              <a:t>Oncology</a:t>
            </a:r>
            <a:endParaRPr lang="pl-PL" b="1" dirty="0"/>
          </a:p>
          <a:p>
            <a:endParaRPr lang="pl-PL" b="1" dirty="0">
              <a:solidFill>
                <a:schemeClr val="bg1"/>
              </a:solidFill>
            </a:endParaRPr>
          </a:p>
        </p:txBody>
      </p:sp>
      <p:pic>
        <p:nvPicPr>
          <p:cNvPr id="1026" name="Picture 2" descr="KATEDRA ONKOLOGII UNIWERSYTETU MEDYCZNEGO W ŁODZI - Zakład Patomorfologii">
            <a:extLst>
              <a:ext uri="{FF2B5EF4-FFF2-40B4-BE49-F238E27FC236}">
                <a16:creationId xmlns:a16="http://schemas.microsoft.com/office/drawing/2014/main" id="{31634082-5527-1033-2D0D-348173B79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06"/>
            <a:ext cx="121920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027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FCC7E9FB-0C1A-4A31-EC51-2DC093FA6C45}"/>
              </a:ext>
            </a:extLst>
          </p:cNvPr>
          <p:cNvSpPr txBox="1"/>
          <p:nvPr/>
        </p:nvSpPr>
        <p:spPr>
          <a:xfrm>
            <a:off x="10416618" y="6488668"/>
            <a:ext cx="1614288" cy="369332"/>
          </a:xfrm>
          <a:prstGeom prst="rect">
            <a:avLst/>
          </a:prstGeom>
          <a:noFill/>
        </p:spPr>
        <p:txBody>
          <a:bodyPr wrap="none" rtlCol="0">
            <a:spAutoFit/>
          </a:bodyPr>
          <a:lstStyle/>
          <a:p>
            <a:r>
              <a:rPr lang="pl-PL" i="1" dirty="0" err="1"/>
              <a:t>Overall</a:t>
            </a:r>
            <a:r>
              <a:rPr lang="pl-PL" i="1" dirty="0"/>
              <a:t> </a:t>
            </a:r>
            <a:r>
              <a:rPr lang="pl-PL" i="1" dirty="0" err="1"/>
              <a:t>survival</a:t>
            </a:r>
            <a:endParaRPr lang="pl-PL" i="1" dirty="0"/>
          </a:p>
        </p:txBody>
      </p:sp>
      <p:graphicFrame>
        <p:nvGraphicFramePr>
          <p:cNvPr id="2" name="Obiekt 1">
            <a:extLst>
              <a:ext uri="{FF2B5EF4-FFF2-40B4-BE49-F238E27FC236}">
                <a16:creationId xmlns:a16="http://schemas.microsoft.com/office/drawing/2014/main" id="{D2FCE135-34EB-CAC7-A34F-F48D6CD4AD18}"/>
              </a:ext>
            </a:extLst>
          </p:cNvPr>
          <p:cNvGraphicFramePr>
            <a:graphicFrameLocks noChangeAspect="1"/>
          </p:cNvGraphicFramePr>
          <p:nvPr>
            <p:extLst>
              <p:ext uri="{D42A27DB-BD31-4B8C-83A1-F6EECF244321}">
                <p14:modId xmlns:p14="http://schemas.microsoft.com/office/powerpoint/2010/main" val="2418765965"/>
              </p:ext>
            </p:extLst>
          </p:nvPr>
        </p:nvGraphicFramePr>
        <p:xfrm>
          <a:off x="2530475" y="1090613"/>
          <a:ext cx="6732588" cy="5056187"/>
        </p:xfrm>
        <a:graphic>
          <a:graphicData uri="http://schemas.openxmlformats.org/presentationml/2006/ole">
            <mc:AlternateContent xmlns:mc="http://schemas.openxmlformats.org/markup-compatibility/2006">
              <mc:Choice xmlns:v="urn:schemas-microsoft-com:vml" Requires="v">
                <p:oleObj spid="_x0000_s1026" name="Graph" r:id="rId3" imgW="5943600" imgH="4462200" progId="STATISTICA.Graph">
                  <p:embed/>
                </p:oleObj>
              </mc:Choice>
              <mc:Fallback>
                <p:oleObj name="Graph" r:id="rId3" imgW="5943600" imgH="4462200" progId="STATISTICA.Graph">
                  <p:embed/>
                  <p:pic>
                    <p:nvPicPr>
                      <p:cNvPr id="5" name="Obiekt 4">
                        <a:extLst>
                          <a:ext uri="{FF2B5EF4-FFF2-40B4-BE49-F238E27FC236}">
                            <a16:creationId xmlns:a16="http://schemas.microsoft.com/office/drawing/2014/main" id="{DDA9DF0D-1143-9EEE-73EC-5DEF2DF26243}"/>
                          </a:ext>
                        </a:extLst>
                      </p:cNvPr>
                      <p:cNvPicPr/>
                      <p:nvPr/>
                    </p:nvPicPr>
                    <p:blipFill>
                      <a:blip r:embed="rId4"/>
                      <a:stretch>
                        <a:fillRect/>
                      </a:stretch>
                    </p:blipFill>
                    <p:spPr>
                      <a:xfrm>
                        <a:off x="2530475" y="1090613"/>
                        <a:ext cx="6732588" cy="5056187"/>
                      </a:xfrm>
                      <a:prstGeom prst="rect">
                        <a:avLst/>
                      </a:prstGeom>
                    </p:spPr>
                  </p:pic>
                </p:oleObj>
              </mc:Fallback>
            </mc:AlternateContent>
          </a:graphicData>
        </a:graphic>
      </p:graphicFrame>
      <p:sp>
        <p:nvSpPr>
          <p:cNvPr id="5" name="pole tekstowe 4">
            <a:extLst>
              <a:ext uri="{FF2B5EF4-FFF2-40B4-BE49-F238E27FC236}">
                <a16:creationId xmlns:a16="http://schemas.microsoft.com/office/drawing/2014/main" id="{7908C488-98BA-76ED-7E51-0B274A777504}"/>
              </a:ext>
            </a:extLst>
          </p:cNvPr>
          <p:cNvSpPr txBox="1"/>
          <p:nvPr/>
        </p:nvSpPr>
        <p:spPr>
          <a:xfrm>
            <a:off x="9293407" y="2843411"/>
            <a:ext cx="2737499" cy="1015663"/>
          </a:xfrm>
          <a:prstGeom prst="rect">
            <a:avLst/>
          </a:prstGeom>
          <a:noFill/>
        </p:spPr>
        <p:txBody>
          <a:bodyPr wrap="square" rtlCol="0">
            <a:spAutoFit/>
          </a:bodyPr>
          <a:lstStyle/>
          <a:p>
            <a:pPr algn="ctr"/>
            <a:r>
              <a:rPr lang="pl-PL" sz="1200" b="1" dirty="0"/>
              <a:t>Cluster 1-enriched with </a:t>
            </a:r>
            <a:r>
              <a:rPr lang="pl-PL" sz="1200" b="1" dirty="0" err="1"/>
              <a:t>markers</a:t>
            </a:r>
            <a:r>
              <a:rPr lang="pl-PL" sz="1200" b="1" dirty="0"/>
              <a:t> from FGFR-</a:t>
            </a:r>
            <a:r>
              <a:rPr lang="pl-PL" sz="1200" b="1" dirty="0" err="1"/>
              <a:t>centered</a:t>
            </a:r>
            <a:r>
              <a:rPr lang="pl-PL" sz="1200" b="1" dirty="0"/>
              <a:t> „stroma” </a:t>
            </a:r>
            <a:r>
              <a:rPr lang="pl-PL" sz="1200" b="1" dirty="0" err="1"/>
              <a:t>signature</a:t>
            </a:r>
            <a:r>
              <a:rPr lang="pl-PL" sz="1200" b="1" dirty="0"/>
              <a:t> Cluster 2 not </a:t>
            </a:r>
            <a:r>
              <a:rPr lang="pl-PL" sz="1200" b="1" dirty="0" err="1"/>
              <a:t>enriched</a:t>
            </a:r>
            <a:r>
              <a:rPr lang="pl-PL" sz="1200" b="1" dirty="0"/>
              <a:t> with </a:t>
            </a:r>
            <a:r>
              <a:rPr lang="pl-PL" sz="1200" b="1" dirty="0" err="1"/>
              <a:t>markers</a:t>
            </a:r>
            <a:r>
              <a:rPr lang="pl-PL" sz="1200" b="1" dirty="0"/>
              <a:t> from FGFR-</a:t>
            </a:r>
            <a:r>
              <a:rPr lang="pl-PL" sz="1200" b="1" dirty="0" err="1"/>
              <a:t>centered</a:t>
            </a:r>
            <a:r>
              <a:rPr lang="pl-PL" sz="1200" b="1" dirty="0"/>
              <a:t> „stroma” </a:t>
            </a:r>
            <a:r>
              <a:rPr lang="pl-PL" sz="1200" b="1" dirty="0" err="1"/>
              <a:t>signature</a:t>
            </a:r>
            <a:endParaRPr lang="pl-PL" sz="1200" b="1" dirty="0"/>
          </a:p>
          <a:p>
            <a:pPr algn="ctr"/>
            <a:endParaRPr lang="pl-PL" sz="1200" b="1" dirty="0"/>
          </a:p>
        </p:txBody>
      </p:sp>
      <p:sp>
        <p:nvSpPr>
          <p:cNvPr id="4" name="pole tekstowe 3">
            <a:extLst>
              <a:ext uri="{FF2B5EF4-FFF2-40B4-BE49-F238E27FC236}">
                <a16:creationId xmlns:a16="http://schemas.microsoft.com/office/drawing/2014/main" id="{5D1B2D3F-D4F2-CCD3-2A1C-3F739B6D05AF}"/>
              </a:ext>
            </a:extLst>
          </p:cNvPr>
          <p:cNvSpPr txBox="1"/>
          <p:nvPr/>
        </p:nvSpPr>
        <p:spPr>
          <a:xfrm>
            <a:off x="7137300" y="1420514"/>
            <a:ext cx="1977914" cy="307777"/>
          </a:xfrm>
          <a:prstGeom prst="rect">
            <a:avLst/>
          </a:prstGeom>
          <a:noFill/>
        </p:spPr>
        <p:txBody>
          <a:bodyPr wrap="none" lIns="91440" tIns="45720" rIns="91440" bIns="45720" rtlCol="0" anchor="t">
            <a:spAutoFit/>
          </a:bodyPr>
          <a:lstStyle/>
          <a:p>
            <a:r>
              <a:rPr lang="pl-PL" sz="1400" dirty="0"/>
              <a:t>p for </a:t>
            </a:r>
            <a:r>
              <a:rPr lang="pl-PL" sz="1400" dirty="0" err="1"/>
              <a:t>interaction</a:t>
            </a:r>
            <a:r>
              <a:rPr lang="pl-PL" sz="1400" dirty="0"/>
              <a:t> =0.036</a:t>
            </a:r>
          </a:p>
        </p:txBody>
      </p:sp>
    </p:spTree>
    <p:extLst>
      <p:ext uri="{BB962C8B-B14F-4D97-AF65-F5344CB8AC3E}">
        <p14:creationId xmlns:p14="http://schemas.microsoft.com/office/powerpoint/2010/main" val="19485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iekt 18">
            <a:extLst>
              <a:ext uri="{FF2B5EF4-FFF2-40B4-BE49-F238E27FC236}">
                <a16:creationId xmlns:a16="http://schemas.microsoft.com/office/drawing/2014/main" id="{3B265FB1-E8A1-5036-B31A-9B00804733F1}"/>
              </a:ext>
            </a:extLst>
          </p:cNvPr>
          <p:cNvGraphicFramePr>
            <a:graphicFrameLocks noChangeAspect="1"/>
          </p:cNvGraphicFramePr>
          <p:nvPr>
            <p:extLst>
              <p:ext uri="{D42A27DB-BD31-4B8C-83A1-F6EECF244321}">
                <p14:modId xmlns:p14="http://schemas.microsoft.com/office/powerpoint/2010/main" val="660857568"/>
              </p:ext>
            </p:extLst>
          </p:nvPr>
        </p:nvGraphicFramePr>
        <p:xfrm>
          <a:off x="2379482" y="999013"/>
          <a:ext cx="6887065" cy="5170818"/>
        </p:xfrm>
        <a:graphic>
          <a:graphicData uri="http://schemas.openxmlformats.org/presentationml/2006/ole">
            <mc:AlternateContent xmlns:mc="http://schemas.openxmlformats.org/markup-compatibility/2006">
              <mc:Choice xmlns:v="urn:schemas-microsoft-com:vml" Requires="v">
                <p:oleObj spid="_x0000_s2050" name="Graph" r:id="rId3" imgW="5943600" imgH="4462200" progId="STATISTICA.Graph">
                  <p:embed/>
                </p:oleObj>
              </mc:Choice>
              <mc:Fallback>
                <p:oleObj name="Graph" r:id="rId3" imgW="5943600" imgH="4462200" progId="STATISTICA.Graph">
                  <p:embed/>
                  <p:pic>
                    <p:nvPicPr>
                      <p:cNvPr id="0" name=""/>
                      <p:cNvPicPr/>
                      <p:nvPr/>
                    </p:nvPicPr>
                    <p:blipFill>
                      <a:blip r:embed="rId4"/>
                      <a:stretch>
                        <a:fillRect/>
                      </a:stretch>
                    </p:blipFill>
                    <p:spPr>
                      <a:xfrm>
                        <a:off x="2379482" y="999013"/>
                        <a:ext cx="6887065" cy="5170818"/>
                      </a:xfrm>
                      <a:prstGeom prst="rect">
                        <a:avLst/>
                      </a:prstGeom>
                    </p:spPr>
                  </p:pic>
                </p:oleObj>
              </mc:Fallback>
            </mc:AlternateContent>
          </a:graphicData>
        </a:graphic>
      </p:graphicFrame>
      <p:sp>
        <p:nvSpPr>
          <p:cNvPr id="2" name="pole tekstowe 1">
            <a:extLst>
              <a:ext uri="{FF2B5EF4-FFF2-40B4-BE49-F238E27FC236}">
                <a16:creationId xmlns:a16="http://schemas.microsoft.com/office/drawing/2014/main" id="{8EAF6996-C4FB-E73A-156F-D69AAE21E059}"/>
              </a:ext>
            </a:extLst>
          </p:cNvPr>
          <p:cNvSpPr txBox="1"/>
          <p:nvPr/>
        </p:nvSpPr>
        <p:spPr>
          <a:xfrm>
            <a:off x="6922027" y="1190518"/>
            <a:ext cx="2074094" cy="307777"/>
          </a:xfrm>
          <a:prstGeom prst="rect">
            <a:avLst/>
          </a:prstGeom>
          <a:noFill/>
        </p:spPr>
        <p:txBody>
          <a:bodyPr wrap="none" lIns="91440" tIns="45720" rIns="91440" bIns="45720" rtlCol="0" anchor="t">
            <a:spAutoFit/>
          </a:bodyPr>
          <a:lstStyle/>
          <a:p>
            <a:r>
              <a:rPr lang="pl-PL" sz="1400" dirty="0"/>
              <a:t>p for </a:t>
            </a:r>
            <a:r>
              <a:rPr lang="pl-PL" sz="1400" dirty="0" err="1"/>
              <a:t>interaction</a:t>
            </a:r>
            <a:r>
              <a:rPr lang="pl-PL" sz="1400" dirty="0"/>
              <a:t> =0.0199</a:t>
            </a:r>
          </a:p>
        </p:txBody>
      </p:sp>
      <p:sp>
        <p:nvSpPr>
          <p:cNvPr id="5" name="pole tekstowe 4">
            <a:extLst>
              <a:ext uri="{FF2B5EF4-FFF2-40B4-BE49-F238E27FC236}">
                <a16:creationId xmlns:a16="http://schemas.microsoft.com/office/drawing/2014/main" id="{29A5C2B2-F0DD-50AF-D5B1-46604A19E8E5}"/>
              </a:ext>
            </a:extLst>
          </p:cNvPr>
          <p:cNvSpPr txBox="1"/>
          <p:nvPr/>
        </p:nvSpPr>
        <p:spPr>
          <a:xfrm>
            <a:off x="9672656" y="6488668"/>
            <a:ext cx="2519344" cy="369332"/>
          </a:xfrm>
          <a:prstGeom prst="rect">
            <a:avLst/>
          </a:prstGeom>
          <a:noFill/>
        </p:spPr>
        <p:txBody>
          <a:bodyPr wrap="none" rtlCol="0">
            <a:spAutoFit/>
          </a:bodyPr>
          <a:lstStyle/>
          <a:p>
            <a:r>
              <a:rPr lang="pl-PL" i="1" dirty="0" err="1"/>
              <a:t>Progression</a:t>
            </a:r>
            <a:r>
              <a:rPr lang="pl-PL" i="1" dirty="0"/>
              <a:t> </a:t>
            </a:r>
            <a:r>
              <a:rPr lang="pl-PL" i="1" dirty="0" err="1"/>
              <a:t>Free</a:t>
            </a:r>
            <a:r>
              <a:rPr lang="pl-PL" i="1" dirty="0"/>
              <a:t> </a:t>
            </a:r>
            <a:r>
              <a:rPr lang="pl-PL" i="1" dirty="0" err="1"/>
              <a:t>Survival</a:t>
            </a:r>
            <a:endParaRPr lang="pl-PL" i="1" dirty="0"/>
          </a:p>
        </p:txBody>
      </p:sp>
      <p:sp>
        <p:nvSpPr>
          <p:cNvPr id="20" name="pole tekstowe 19">
            <a:extLst>
              <a:ext uri="{FF2B5EF4-FFF2-40B4-BE49-F238E27FC236}">
                <a16:creationId xmlns:a16="http://schemas.microsoft.com/office/drawing/2014/main" id="{3882611E-A34C-6613-8CAC-1352152F1FD1}"/>
              </a:ext>
            </a:extLst>
          </p:cNvPr>
          <p:cNvSpPr txBox="1"/>
          <p:nvPr/>
        </p:nvSpPr>
        <p:spPr>
          <a:xfrm>
            <a:off x="9266547" y="2984257"/>
            <a:ext cx="2737499" cy="1015663"/>
          </a:xfrm>
          <a:prstGeom prst="rect">
            <a:avLst/>
          </a:prstGeom>
          <a:noFill/>
        </p:spPr>
        <p:txBody>
          <a:bodyPr wrap="square" rtlCol="0">
            <a:spAutoFit/>
          </a:bodyPr>
          <a:lstStyle/>
          <a:p>
            <a:pPr algn="ctr"/>
            <a:r>
              <a:rPr lang="pl-PL" sz="1200" b="1" dirty="0"/>
              <a:t>Cluster 1-enriched with </a:t>
            </a:r>
            <a:r>
              <a:rPr lang="pl-PL" sz="1200" b="1" dirty="0" err="1"/>
              <a:t>markers</a:t>
            </a:r>
            <a:r>
              <a:rPr lang="pl-PL" sz="1200" b="1" dirty="0"/>
              <a:t> from FGFR-</a:t>
            </a:r>
            <a:r>
              <a:rPr lang="pl-PL" sz="1200" b="1" dirty="0" err="1"/>
              <a:t>centered</a:t>
            </a:r>
            <a:r>
              <a:rPr lang="pl-PL" sz="1200" b="1" dirty="0"/>
              <a:t> „stroma” </a:t>
            </a:r>
            <a:r>
              <a:rPr lang="pl-PL" sz="1200" b="1" dirty="0" err="1"/>
              <a:t>signature</a:t>
            </a:r>
            <a:r>
              <a:rPr lang="pl-PL" sz="1200" b="1" dirty="0"/>
              <a:t> Cluster 2 not </a:t>
            </a:r>
            <a:r>
              <a:rPr lang="pl-PL" sz="1200" b="1" dirty="0" err="1"/>
              <a:t>enriched</a:t>
            </a:r>
            <a:r>
              <a:rPr lang="pl-PL" sz="1200" b="1" dirty="0"/>
              <a:t> with </a:t>
            </a:r>
            <a:r>
              <a:rPr lang="pl-PL" sz="1200" b="1" dirty="0" err="1"/>
              <a:t>markers</a:t>
            </a:r>
            <a:r>
              <a:rPr lang="pl-PL" sz="1200" b="1" dirty="0"/>
              <a:t> from FGFR-</a:t>
            </a:r>
            <a:r>
              <a:rPr lang="pl-PL" sz="1200" b="1" dirty="0" err="1"/>
              <a:t>centered</a:t>
            </a:r>
            <a:r>
              <a:rPr lang="pl-PL" sz="1200" b="1" dirty="0"/>
              <a:t> „stroma” </a:t>
            </a:r>
            <a:r>
              <a:rPr lang="pl-PL" sz="1200" b="1" dirty="0" err="1"/>
              <a:t>signature</a:t>
            </a:r>
            <a:endParaRPr lang="pl-PL" sz="1200" b="1" dirty="0"/>
          </a:p>
          <a:p>
            <a:pPr algn="ctr"/>
            <a:endParaRPr lang="pl-PL" sz="1200" b="1" dirty="0"/>
          </a:p>
        </p:txBody>
      </p:sp>
    </p:spTree>
    <p:extLst>
      <p:ext uri="{BB962C8B-B14F-4D97-AF65-F5344CB8AC3E}">
        <p14:creationId xmlns:p14="http://schemas.microsoft.com/office/powerpoint/2010/main" val="2621190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Obraz zawierający tekst, zrzut ekranu, diagram, mapa&#10;&#10;Opis wygenerowany automatycznie">
            <a:extLst>
              <a:ext uri="{FF2B5EF4-FFF2-40B4-BE49-F238E27FC236}">
                <a16:creationId xmlns:a16="http://schemas.microsoft.com/office/drawing/2014/main" id="{765F152B-B8E0-7466-13C0-79C12A035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019" y="-39199"/>
            <a:ext cx="4511961" cy="6936397"/>
          </a:xfrm>
          <a:prstGeom prst="rect">
            <a:avLst/>
          </a:prstGeom>
        </p:spPr>
      </p:pic>
    </p:spTree>
    <p:extLst>
      <p:ext uri="{BB962C8B-B14F-4D97-AF65-F5344CB8AC3E}">
        <p14:creationId xmlns:p14="http://schemas.microsoft.com/office/powerpoint/2010/main" val="281199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50767D-D823-7A89-432D-052F7FDEE062}"/>
              </a:ext>
            </a:extLst>
          </p:cNvPr>
          <p:cNvSpPr>
            <a:spLocks noGrp="1"/>
          </p:cNvSpPr>
          <p:nvPr>
            <p:ph type="title"/>
          </p:nvPr>
        </p:nvSpPr>
        <p:spPr/>
        <p:txBody>
          <a:bodyPr/>
          <a:lstStyle/>
          <a:p>
            <a:pPr algn="ctr"/>
            <a:r>
              <a:rPr lang="en-US" sz="4400" b="1" dirty="0">
                <a:effectLst/>
                <a:latin typeface="Arial" panose="020B0604020202020204" pitchFamily="34" charset="0"/>
                <a:ea typeface="Times New Roman" panose="02020603050405020304" pitchFamily="18" charset="0"/>
              </a:rPr>
              <a:t>Conclusions and Further Research</a:t>
            </a:r>
            <a:endParaRPr lang="pl-PL" dirty="0"/>
          </a:p>
        </p:txBody>
      </p:sp>
      <p:sp>
        <p:nvSpPr>
          <p:cNvPr id="3" name="Symbol zastępczy zawartości 2">
            <a:extLst>
              <a:ext uri="{FF2B5EF4-FFF2-40B4-BE49-F238E27FC236}">
                <a16:creationId xmlns:a16="http://schemas.microsoft.com/office/drawing/2014/main" id="{BC215AA0-CA1E-990A-9647-EB983729BC02}"/>
              </a:ext>
            </a:extLst>
          </p:cNvPr>
          <p:cNvSpPr>
            <a:spLocks noGrp="1"/>
          </p:cNvSpPr>
          <p:nvPr>
            <p:ph idx="1"/>
          </p:nvPr>
        </p:nvSpPr>
        <p:spPr/>
        <p:txBody>
          <a:bodyPr/>
          <a:lstStyle/>
          <a:p>
            <a:pPr marL="0" indent="0" algn="ctr">
              <a:buNone/>
            </a:pPr>
            <a:r>
              <a:rPr lang="en-US" sz="1800" b="1" dirty="0">
                <a:effectLst/>
                <a:latin typeface="Arial" panose="020B060402020202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pPr marL="0" indent="0" algn="ctr">
              <a:buNone/>
            </a:pPr>
            <a:r>
              <a:rPr lang="en-US" sz="1800" b="1" dirty="0">
                <a:effectLst/>
                <a:latin typeface="Arial" panose="020B0604020202020204" pitchFamily="34" charset="0"/>
                <a:ea typeface="Times New Roman" panose="02020603050405020304" pitchFamily="18" charset="0"/>
              </a:rPr>
              <a:t>The developed signature determines the prognostic value of FGFR1 and FGFR3. The results of the current study determine the starting point for further analyses, in which the signature will be subjected to detailed examination</a:t>
            </a:r>
            <a:r>
              <a:rPr lang="pl-PL" sz="1800" b="1" dirty="0">
                <a:effectLst/>
                <a:latin typeface="Arial" panose="020B0604020202020204" pitchFamily="34" charset="0"/>
                <a:ea typeface="Times New Roman" panose="02020603050405020304" pitchFamily="18" charset="0"/>
              </a:rPr>
              <a:t> of</a:t>
            </a:r>
            <a:r>
              <a:rPr lang="pl-PL" sz="1800" b="1" dirty="0">
                <a:latin typeface="Arial" panose="020B0604020202020204" pitchFamily="34" charset="0"/>
                <a:ea typeface="Times New Roman" panose="02020603050405020304" pitchFamily="18" charset="0"/>
              </a:rPr>
              <a:t> </a:t>
            </a:r>
            <a:r>
              <a:rPr lang="en-US" sz="1800" b="1" i="0" dirty="0">
                <a:effectLst/>
                <a:highlight>
                  <a:srgbClr val="FFFFFF"/>
                </a:highlight>
                <a:latin typeface="Arial" panose="020B0604020202020204" pitchFamily="34" charset="0"/>
              </a:rPr>
              <a:t>tissue of origin of the analyzed factors</a:t>
            </a:r>
            <a:r>
              <a:rPr lang="pl-PL" sz="1800" b="1" dirty="0">
                <a:highlight>
                  <a:srgbClr val="FFFFFF"/>
                </a:highlight>
                <a:latin typeface="Arial" panose="020B0604020202020204" pitchFamily="34" charset="0"/>
              </a:rPr>
              <a:t>.</a:t>
            </a:r>
            <a:r>
              <a:rPr lang="en-US" sz="1800" b="1" i="0" dirty="0">
                <a:effectLst/>
                <a:highlight>
                  <a:srgbClr val="FFFFFF"/>
                </a:highlight>
                <a:latin typeface="Arial" panose="020B0604020202020204" pitchFamily="34" charset="0"/>
              </a:rPr>
              <a:t> </a:t>
            </a:r>
            <a:endParaRPr lang="pl-PL" sz="1800" dirty="0">
              <a:effectLst/>
              <a:latin typeface="Times New Roman" panose="02020603050405020304" pitchFamily="18" charset="0"/>
              <a:ea typeface="Times New Roman" panose="02020603050405020304" pitchFamily="18" charset="0"/>
            </a:endParaRPr>
          </a:p>
          <a:p>
            <a:endParaRPr lang="pl-PL" dirty="0"/>
          </a:p>
        </p:txBody>
      </p:sp>
    </p:spTree>
    <p:extLst>
      <p:ext uri="{BB962C8B-B14F-4D97-AF65-F5344CB8AC3E}">
        <p14:creationId xmlns:p14="http://schemas.microsoft.com/office/powerpoint/2010/main" val="241638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E9D6C2-D44F-0EC2-15CC-F944C9AEA104}"/>
              </a:ext>
            </a:extLst>
          </p:cNvPr>
          <p:cNvSpPr>
            <a:spLocks noGrp="1"/>
          </p:cNvSpPr>
          <p:nvPr>
            <p:ph type="title"/>
          </p:nvPr>
        </p:nvSpPr>
        <p:spPr>
          <a:xfrm>
            <a:off x="2352040" y="4500245"/>
            <a:ext cx="2870200" cy="1325563"/>
          </a:xfrm>
        </p:spPr>
        <p:txBody>
          <a:bodyPr/>
          <a:lstStyle/>
          <a:p>
            <a:r>
              <a:rPr lang="pl-PL" b="1" dirty="0" err="1"/>
              <a:t>Thank</a:t>
            </a:r>
            <a:r>
              <a:rPr lang="pl-PL" b="1" dirty="0"/>
              <a:t> </a:t>
            </a:r>
            <a:r>
              <a:rPr lang="pl-PL" b="1" dirty="0" err="1"/>
              <a:t>you</a:t>
            </a:r>
            <a:endParaRPr lang="pl-PL" b="1" dirty="0"/>
          </a:p>
        </p:txBody>
      </p:sp>
    </p:spTree>
    <p:extLst>
      <p:ext uri="{BB962C8B-B14F-4D97-AF65-F5344CB8AC3E}">
        <p14:creationId xmlns:p14="http://schemas.microsoft.com/office/powerpoint/2010/main" val="322663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84EB1787-3DB2-D130-0595-42D08ABBE8BA}"/>
              </a:ext>
            </a:extLst>
          </p:cNvPr>
          <p:cNvGraphicFramePr>
            <a:graphicFrameLocks noGrp="1"/>
          </p:cNvGraphicFramePr>
          <p:nvPr/>
        </p:nvGraphicFramePr>
        <p:xfrm>
          <a:off x="982546" y="1773344"/>
          <a:ext cx="6692996" cy="3311311"/>
        </p:xfrm>
        <a:graphic>
          <a:graphicData uri="http://schemas.openxmlformats.org/drawingml/2006/table">
            <a:tbl>
              <a:tblPr firstRow="1" bandRow="1">
                <a:tableStyleId>{5940675A-B579-460E-94D1-54222C63F5DA}</a:tableStyleId>
              </a:tblPr>
              <a:tblGrid>
                <a:gridCol w="2505547">
                  <a:extLst>
                    <a:ext uri="{9D8B030D-6E8A-4147-A177-3AD203B41FA5}">
                      <a16:colId xmlns:a16="http://schemas.microsoft.com/office/drawing/2014/main" val="518078277"/>
                    </a:ext>
                  </a:extLst>
                </a:gridCol>
                <a:gridCol w="1401396">
                  <a:extLst>
                    <a:ext uri="{9D8B030D-6E8A-4147-A177-3AD203B41FA5}">
                      <a16:colId xmlns:a16="http://schemas.microsoft.com/office/drawing/2014/main" val="2165031192"/>
                    </a:ext>
                  </a:extLst>
                </a:gridCol>
                <a:gridCol w="1694277">
                  <a:extLst>
                    <a:ext uri="{9D8B030D-6E8A-4147-A177-3AD203B41FA5}">
                      <a16:colId xmlns:a16="http://schemas.microsoft.com/office/drawing/2014/main" val="3900047391"/>
                    </a:ext>
                  </a:extLst>
                </a:gridCol>
                <a:gridCol w="1091776">
                  <a:extLst>
                    <a:ext uri="{9D8B030D-6E8A-4147-A177-3AD203B41FA5}">
                      <a16:colId xmlns:a16="http://schemas.microsoft.com/office/drawing/2014/main" val="2421210999"/>
                    </a:ext>
                  </a:extLst>
                </a:gridCol>
              </a:tblGrid>
              <a:tr h="279422">
                <a:tc>
                  <a:txBody>
                    <a:bodyPr/>
                    <a:lstStyle/>
                    <a:p>
                      <a:pPr algn="ctr">
                        <a:lnSpc>
                          <a:spcPct val="107000"/>
                        </a:lnSpc>
                        <a:spcAft>
                          <a:spcPts val="800"/>
                        </a:spcAft>
                      </a:pPr>
                      <a:endParaRPr lang="pl-PL" sz="1200" dirty="0">
                        <a:effectLst/>
                        <a:latin typeface="Times New Roman"/>
                        <a:cs typeface="Times New Roman"/>
                      </a:endParaRPr>
                    </a:p>
                  </a:txBody>
                  <a:tcPr/>
                </a:tc>
                <a:tc>
                  <a:txBody>
                    <a:bodyPr/>
                    <a:lstStyle/>
                    <a:p>
                      <a:pPr lvl="0" algn="ctr">
                        <a:lnSpc>
                          <a:spcPct val="107000"/>
                        </a:lnSpc>
                        <a:spcAft>
                          <a:spcPts val="800"/>
                        </a:spcAft>
                        <a:buNone/>
                      </a:pPr>
                      <a:r>
                        <a:rPr lang="pl-PL" sz="1200" dirty="0" err="1">
                          <a:effectLst/>
                          <a:latin typeface="Times New Roman"/>
                          <a:cs typeface="Times New Roman"/>
                        </a:rPr>
                        <a:t>Coefficient</a:t>
                      </a:r>
                    </a:p>
                  </a:txBody>
                  <a:tcPr/>
                </a:tc>
                <a:tc>
                  <a:txBody>
                    <a:bodyPr/>
                    <a:lstStyle/>
                    <a:p>
                      <a:pPr algn="ctr">
                        <a:lnSpc>
                          <a:spcPct val="107000"/>
                        </a:lnSpc>
                        <a:spcAft>
                          <a:spcPts val="800"/>
                        </a:spcAft>
                      </a:pPr>
                      <a:r>
                        <a:rPr lang="pl-PL" sz="1200" dirty="0">
                          <a:effectLst/>
                          <a:latin typeface="Times New Roman"/>
                          <a:cs typeface="Times New Roman"/>
                        </a:rPr>
                        <a:t>HR(95%Cl)</a:t>
                      </a:r>
                      <a:endParaRPr lang="pl-PL" sz="1200" dirty="0">
                        <a:effectLst/>
                        <a:latin typeface="Times New Roman"/>
                        <a:ea typeface="Calibri" panose="020F0502020204030204" pitchFamily="34" charset="0"/>
                        <a:cs typeface="Times New Roman"/>
                      </a:endParaRPr>
                    </a:p>
                  </a:txBody>
                  <a:tcPr/>
                </a:tc>
                <a:tc>
                  <a:txBody>
                    <a:bodyPr/>
                    <a:lstStyle/>
                    <a:p>
                      <a:pPr algn="ctr">
                        <a:lnSpc>
                          <a:spcPct val="107000"/>
                        </a:lnSpc>
                        <a:spcAft>
                          <a:spcPts val="800"/>
                        </a:spcAft>
                      </a:pPr>
                      <a:r>
                        <a:rPr lang="pl-PL" sz="1200" dirty="0">
                          <a:effectLst/>
                          <a:latin typeface="Times New Roman"/>
                          <a:cs typeface="Times New Roman"/>
                        </a:rPr>
                        <a:t>p</a:t>
                      </a:r>
                      <a:endParaRPr lang="pl-PL" sz="1200" dirty="0">
                        <a:effectLst/>
                        <a:latin typeface="Times New Roman"/>
                        <a:ea typeface="Calibri" panose="020F0502020204030204" pitchFamily="34" charset="0"/>
                        <a:cs typeface="Times New Roman"/>
                      </a:endParaRPr>
                    </a:p>
                  </a:txBody>
                  <a:tcPr/>
                </a:tc>
                <a:extLst>
                  <a:ext uri="{0D108BD9-81ED-4DB2-BD59-A6C34878D82A}">
                    <a16:rowId xmlns:a16="http://schemas.microsoft.com/office/drawing/2014/main" val="3440996671"/>
                  </a:ext>
                </a:extLst>
              </a:tr>
              <a:tr h="284539">
                <a:tc>
                  <a:txBody>
                    <a:bodyPr/>
                    <a:lstStyle/>
                    <a:p>
                      <a:pPr algn="ctr">
                        <a:lnSpc>
                          <a:spcPct val="107000"/>
                        </a:lnSpc>
                        <a:spcAft>
                          <a:spcPts val="800"/>
                        </a:spcAft>
                      </a:pPr>
                      <a:r>
                        <a:rPr lang="pl-PL" sz="1200" dirty="0" err="1">
                          <a:effectLst/>
                          <a:latin typeface="Times New Roman"/>
                          <a:cs typeface="Times New Roman"/>
                        </a:rPr>
                        <a:t>Stage</a:t>
                      </a:r>
                      <a:r>
                        <a:rPr lang="pl-PL" sz="1200" dirty="0">
                          <a:effectLst/>
                          <a:latin typeface="Times New Roman"/>
                          <a:cs typeface="Times New Roman"/>
                        </a:rPr>
                        <a:t> (I </a:t>
                      </a:r>
                      <a:r>
                        <a:rPr lang="pl-PL" sz="1200" dirty="0" err="1">
                          <a:effectLst/>
                          <a:latin typeface="Times New Roman"/>
                          <a:cs typeface="Times New Roman"/>
                        </a:rPr>
                        <a:t>or</a:t>
                      </a:r>
                      <a:r>
                        <a:rPr lang="pl-PL" sz="1200" dirty="0">
                          <a:effectLst/>
                          <a:latin typeface="Times New Roman"/>
                          <a:cs typeface="Times New Roman"/>
                        </a:rPr>
                        <a:t> II vs III </a:t>
                      </a:r>
                      <a:r>
                        <a:rPr lang="pl-PL" sz="1200" dirty="0" err="1">
                          <a:effectLst/>
                          <a:latin typeface="Times New Roman"/>
                          <a:cs typeface="Times New Roman"/>
                        </a:rPr>
                        <a:t>or</a:t>
                      </a:r>
                      <a:r>
                        <a:rPr lang="pl-PL" sz="1200" dirty="0">
                          <a:effectLst/>
                          <a:latin typeface="Times New Roman"/>
                          <a:cs typeface="Times New Roman"/>
                        </a:rPr>
                        <a:t> IV)</a:t>
                      </a:r>
                    </a:p>
                  </a:txBody>
                  <a:tcPr/>
                </a:tc>
                <a:tc>
                  <a:txBody>
                    <a:bodyPr/>
                    <a:lstStyle/>
                    <a:p>
                      <a:pPr lvl="0" algn="ctr">
                        <a:lnSpc>
                          <a:spcPct val="107000"/>
                        </a:lnSpc>
                        <a:buNone/>
                      </a:pPr>
                      <a:r>
                        <a:rPr lang="pl-PL" sz="1200" dirty="0">
                          <a:effectLst/>
                          <a:latin typeface="Times New Roman"/>
                          <a:cs typeface="Times New Roman"/>
                        </a:rPr>
                        <a:t>-1.406</a:t>
                      </a:r>
                    </a:p>
                  </a:txBody>
                  <a:tcPr/>
                </a:tc>
                <a:tc>
                  <a:txBody>
                    <a:bodyPr/>
                    <a:lstStyle/>
                    <a:p>
                      <a:pPr algn="ctr">
                        <a:lnSpc>
                          <a:spcPct val="107000"/>
                        </a:lnSpc>
                      </a:pPr>
                      <a:r>
                        <a:rPr lang="pl-PL" sz="1200" dirty="0">
                          <a:effectLst/>
                          <a:latin typeface="Times New Roman"/>
                          <a:cs typeface="Times New Roman"/>
                        </a:rPr>
                        <a:t>0.25 (0.10-0.61)</a:t>
                      </a:r>
                      <a:endParaRPr lang="pl-PL" sz="1200" dirty="0">
                        <a:effectLst/>
                        <a:latin typeface="Times New Roman" panose="02020603050405020304" pitchFamily="18" charset="0"/>
                        <a:cs typeface="Times New Roman" panose="02020603050405020304" pitchFamily="18" charset="0"/>
                      </a:endParaRPr>
                    </a:p>
                  </a:txBody>
                  <a:tcPr/>
                </a:tc>
                <a:tc>
                  <a:txBody>
                    <a:bodyPr/>
                    <a:lstStyle/>
                    <a:p>
                      <a:pPr lvl="0" algn="ctr">
                        <a:lnSpc>
                          <a:spcPct val="107000"/>
                        </a:lnSpc>
                        <a:spcAft>
                          <a:spcPts val="800"/>
                        </a:spcAft>
                        <a:buNone/>
                      </a:pPr>
                      <a:r>
                        <a:rPr lang="pl-PL" sz="1200" b="1" dirty="0">
                          <a:effectLst/>
                          <a:latin typeface="Times New Roman"/>
                          <a:cs typeface="Times New Roman"/>
                        </a:rPr>
                        <a:t>0.003</a:t>
                      </a:r>
                      <a:endParaRPr lang="en-US" b="1" dirty="0"/>
                    </a:p>
                  </a:txBody>
                  <a:tcPr/>
                </a:tc>
                <a:extLst>
                  <a:ext uri="{0D108BD9-81ED-4DB2-BD59-A6C34878D82A}">
                    <a16:rowId xmlns:a16="http://schemas.microsoft.com/office/drawing/2014/main" val="2210442072"/>
                  </a:ext>
                </a:extLst>
              </a:tr>
              <a:tr h="279422">
                <a:tc>
                  <a:txBody>
                    <a:bodyPr/>
                    <a:lstStyle/>
                    <a:p>
                      <a:pPr lvl="0" algn="ctr">
                        <a:lnSpc>
                          <a:spcPct val="107000"/>
                        </a:lnSpc>
                        <a:spcAft>
                          <a:spcPts val="800"/>
                        </a:spcAft>
                        <a:buNone/>
                      </a:pPr>
                      <a:r>
                        <a:rPr lang="pl-PL" sz="1200" dirty="0">
                          <a:effectLst/>
                          <a:latin typeface="Times New Roman"/>
                          <a:cs typeface="Times New Roman"/>
                        </a:rPr>
                        <a:t>Cluster (1 vs 2)</a:t>
                      </a:r>
                    </a:p>
                  </a:txBody>
                  <a:tcPr/>
                </a:tc>
                <a:tc>
                  <a:txBody>
                    <a:bodyPr/>
                    <a:lstStyle/>
                    <a:p>
                      <a:pPr lvl="0" algn="ctr">
                        <a:lnSpc>
                          <a:spcPct val="107000"/>
                        </a:lnSpc>
                        <a:buNone/>
                      </a:pPr>
                      <a:r>
                        <a:rPr lang="pl-PL" sz="1200" dirty="0">
                          <a:effectLst/>
                          <a:latin typeface="Times New Roman"/>
                          <a:cs typeface="Times New Roman"/>
                        </a:rPr>
                        <a:t>-0.490</a:t>
                      </a:r>
                    </a:p>
                  </a:txBody>
                  <a:tcPr/>
                </a:tc>
                <a:tc>
                  <a:txBody>
                    <a:bodyPr/>
                    <a:lstStyle/>
                    <a:p>
                      <a:pPr lvl="0" algn="ctr">
                        <a:lnSpc>
                          <a:spcPct val="107000"/>
                        </a:lnSpc>
                        <a:buNone/>
                      </a:pPr>
                      <a:r>
                        <a:rPr lang="pl-PL" sz="1200" dirty="0">
                          <a:effectLst/>
                          <a:latin typeface="Times New Roman"/>
                          <a:cs typeface="Times New Roman"/>
                        </a:rPr>
                        <a:t>0.63 (0.29-1.37)</a:t>
                      </a:r>
                    </a:p>
                  </a:txBody>
                  <a:tcPr/>
                </a:tc>
                <a:tc>
                  <a:txBody>
                    <a:bodyPr/>
                    <a:lstStyle/>
                    <a:p>
                      <a:pPr lvl="0" algn="ctr">
                        <a:lnSpc>
                          <a:spcPct val="107000"/>
                        </a:lnSpc>
                        <a:spcAft>
                          <a:spcPts val="800"/>
                        </a:spcAft>
                        <a:buNone/>
                      </a:pPr>
                      <a:r>
                        <a:rPr lang="pl-PL" sz="1200" dirty="0">
                          <a:effectLst/>
                          <a:latin typeface="Times New Roman"/>
                          <a:cs typeface="Times New Roman"/>
                        </a:rPr>
                        <a:t>0.243</a:t>
                      </a:r>
                    </a:p>
                  </a:txBody>
                  <a:tcPr/>
                </a:tc>
                <a:extLst>
                  <a:ext uri="{0D108BD9-81ED-4DB2-BD59-A6C34878D82A}">
                    <a16:rowId xmlns:a16="http://schemas.microsoft.com/office/drawing/2014/main" val="172089993"/>
                  </a:ext>
                </a:extLst>
              </a:tr>
              <a:tr h="308491">
                <a:tc>
                  <a:txBody>
                    <a:bodyPr/>
                    <a:lstStyle/>
                    <a:p>
                      <a:pPr algn="ctr">
                        <a:lnSpc>
                          <a:spcPct val="107000"/>
                        </a:lnSpc>
                        <a:spcAft>
                          <a:spcPts val="800"/>
                        </a:spcAft>
                      </a:pPr>
                      <a:r>
                        <a:rPr lang="pl-PL" sz="1200" dirty="0">
                          <a:effectLst/>
                          <a:latin typeface="Times New Roman"/>
                          <a:ea typeface="Calibri" panose="020F0502020204030204" pitchFamily="34" charset="0"/>
                          <a:cs typeface="Times New Roman"/>
                        </a:rPr>
                        <a:t>FGFR1 </a:t>
                      </a:r>
                      <a:r>
                        <a:rPr lang="pl-PL" sz="1200" dirty="0" err="1">
                          <a:effectLst/>
                          <a:latin typeface="Times New Roman"/>
                          <a:ea typeface="Calibri" panose="020F0502020204030204" pitchFamily="34" charset="0"/>
                          <a:cs typeface="Times New Roman"/>
                        </a:rPr>
                        <a:t>expression</a:t>
                      </a:r>
                      <a:endParaRPr lang="pl-PL" sz="1200" dirty="0">
                        <a:effectLst/>
                        <a:latin typeface="Times New Roman"/>
                        <a:ea typeface="Calibri" panose="020F0502020204030204" pitchFamily="34" charset="0"/>
                        <a:cs typeface="Times New Roman"/>
                      </a:endParaRPr>
                    </a:p>
                  </a:txBody>
                  <a:tcPr/>
                </a:tc>
                <a:tc>
                  <a:txBody>
                    <a:bodyPr/>
                    <a:lstStyle/>
                    <a:p>
                      <a:pPr lvl="0" algn="ctr">
                        <a:lnSpc>
                          <a:spcPct val="107000"/>
                        </a:lnSpc>
                        <a:buNone/>
                      </a:pPr>
                      <a:r>
                        <a:rPr lang="pl-PL" sz="1200" dirty="0">
                          <a:effectLst/>
                          <a:latin typeface="Times New Roman"/>
                          <a:cs typeface="Times New Roman"/>
                        </a:rPr>
                        <a:t>-0.407</a:t>
                      </a:r>
                    </a:p>
                  </a:txBody>
                  <a:tcPr/>
                </a:tc>
                <a:tc>
                  <a:txBody>
                    <a:bodyPr/>
                    <a:lstStyle/>
                    <a:p>
                      <a:pPr algn="ctr">
                        <a:lnSpc>
                          <a:spcPct val="107000"/>
                        </a:lnSpc>
                      </a:pPr>
                      <a:r>
                        <a:rPr lang="pl-PL" sz="1200" dirty="0">
                          <a:effectLst/>
                          <a:latin typeface="Times New Roman" panose="02020603050405020304" pitchFamily="18" charset="0"/>
                          <a:cs typeface="Times New Roman" panose="02020603050405020304" pitchFamily="18" charset="0"/>
                        </a:rPr>
                        <a:t>0.67 (0.39-1.13)</a:t>
                      </a:r>
                    </a:p>
                  </a:txBody>
                  <a:tcPr/>
                </a:tc>
                <a:tc>
                  <a:txBody>
                    <a:bodyPr/>
                    <a:lstStyle/>
                    <a:p>
                      <a:pPr algn="ctr">
                        <a:lnSpc>
                          <a:spcPct val="107000"/>
                        </a:lnSpc>
                        <a:spcAft>
                          <a:spcPts val="800"/>
                        </a:spcAft>
                      </a:pPr>
                      <a:r>
                        <a:rPr lang="pl-PL" sz="1200" b="0" dirty="0">
                          <a:effectLst/>
                          <a:latin typeface="Times New Roman" panose="02020603050405020304" pitchFamily="18" charset="0"/>
                          <a:ea typeface="Calibri" panose="020F0502020204030204" pitchFamily="34" charset="0"/>
                          <a:cs typeface="Times New Roman" panose="02020603050405020304" pitchFamily="18" charset="0"/>
                        </a:rPr>
                        <a:t>0.133</a:t>
                      </a:r>
                    </a:p>
                  </a:txBody>
                  <a:tcPr/>
                </a:tc>
                <a:extLst>
                  <a:ext uri="{0D108BD9-81ED-4DB2-BD59-A6C34878D82A}">
                    <a16:rowId xmlns:a16="http://schemas.microsoft.com/office/drawing/2014/main" val="3227821220"/>
                  </a:ext>
                </a:extLst>
              </a:tr>
              <a:tr h="308491">
                <a:tc>
                  <a:txBody>
                    <a:bodyPr/>
                    <a:lstStyle/>
                    <a:p>
                      <a:pPr algn="ctr">
                        <a:lnSpc>
                          <a:spcPct val="107000"/>
                        </a:lnSpc>
                        <a:spcAft>
                          <a:spcPts val="800"/>
                        </a:spcAft>
                      </a:pPr>
                      <a:r>
                        <a:rPr lang="pl-PL" sz="1200" dirty="0">
                          <a:effectLst/>
                          <a:latin typeface="Times New Roman"/>
                          <a:ea typeface="Calibri" panose="020F0502020204030204" pitchFamily="34" charset="0"/>
                          <a:cs typeface="Times New Roman"/>
                        </a:rPr>
                        <a:t>FGFR2 </a:t>
                      </a:r>
                      <a:r>
                        <a:rPr lang="pl-PL" sz="1200" dirty="0" err="1">
                          <a:effectLst/>
                          <a:latin typeface="Times New Roman"/>
                          <a:ea typeface="Calibri" panose="020F0502020204030204" pitchFamily="34" charset="0"/>
                          <a:cs typeface="Times New Roman"/>
                        </a:rPr>
                        <a:t>expression</a:t>
                      </a:r>
                      <a:endParaRPr lang="pl-PL" sz="1200" dirty="0">
                        <a:effectLst/>
                        <a:latin typeface="Times New Roman"/>
                        <a:ea typeface="Calibri" panose="020F0502020204030204" pitchFamily="34" charset="0"/>
                        <a:cs typeface="Times New Roman"/>
                      </a:endParaRPr>
                    </a:p>
                  </a:txBody>
                  <a:tcPr/>
                </a:tc>
                <a:tc>
                  <a:txBody>
                    <a:bodyPr/>
                    <a:lstStyle/>
                    <a:p>
                      <a:pPr lvl="0" algn="ctr">
                        <a:lnSpc>
                          <a:spcPct val="107000"/>
                        </a:lnSpc>
                        <a:buNone/>
                      </a:pPr>
                      <a:r>
                        <a:rPr lang="pl-PL" sz="1200" dirty="0">
                          <a:effectLst/>
                          <a:latin typeface="Times New Roman"/>
                          <a:cs typeface="Times New Roman"/>
                        </a:rPr>
                        <a:t>-0.032</a:t>
                      </a:r>
                    </a:p>
                  </a:txBody>
                  <a:tcPr/>
                </a:tc>
                <a:tc>
                  <a:txBody>
                    <a:bodyPr/>
                    <a:lstStyle/>
                    <a:p>
                      <a:pPr algn="ctr">
                        <a:lnSpc>
                          <a:spcPct val="107000"/>
                        </a:lnSpc>
                      </a:pPr>
                      <a:r>
                        <a:rPr lang="pl-PL" sz="1200" dirty="0">
                          <a:effectLst/>
                          <a:latin typeface="Times New Roman" panose="02020603050405020304" pitchFamily="18" charset="0"/>
                          <a:cs typeface="Times New Roman" panose="02020603050405020304" pitchFamily="18" charset="0"/>
                        </a:rPr>
                        <a:t>0.97 (0.52-1.81)</a:t>
                      </a:r>
                    </a:p>
                  </a:txBody>
                  <a:tcPr/>
                </a:tc>
                <a:tc>
                  <a:txBody>
                    <a:bodyPr/>
                    <a:lstStyle/>
                    <a:p>
                      <a:pPr algn="ctr">
                        <a:lnSpc>
                          <a:spcPct val="107000"/>
                        </a:lnSpc>
                        <a:spcAft>
                          <a:spcPts val="800"/>
                        </a:spcAft>
                      </a:pPr>
                      <a:r>
                        <a:rPr lang="pl-PL" sz="1200" b="0" dirty="0">
                          <a:effectLst/>
                          <a:latin typeface="Times New Roman" panose="02020603050405020304" pitchFamily="18" charset="0"/>
                          <a:ea typeface="Calibri" panose="020F0502020204030204" pitchFamily="34" charset="0"/>
                          <a:cs typeface="Times New Roman" panose="02020603050405020304" pitchFamily="18" charset="0"/>
                        </a:rPr>
                        <a:t>0.378</a:t>
                      </a:r>
                    </a:p>
                  </a:txBody>
                  <a:tcPr/>
                </a:tc>
                <a:extLst>
                  <a:ext uri="{0D108BD9-81ED-4DB2-BD59-A6C34878D82A}">
                    <a16:rowId xmlns:a16="http://schemas.microsoft.com/office/drawing/2014/main" val="114737122"/>
                  </a:ext>
                </a:extLst>
              </a:tr>
              <a:tr h="308491">
                <a:tc>
                  <a:txBody>
                    <a:bodyPr/>
                    <a:lstStyle/>
                    <a:p>
                      <a:pPr algn="ctr">
                        <a:lnSpc>
                          <a:spcPct val="107000"/>
                        </a:lnSpc>
                        <a:spcAft>
                          <a:spcPts val="800"/>
                        </a:spcAft>
                      </a:pPr>
                      <a:r>
                        <a:rPr lang="pl-PL" sz="1200" dirty="0">
                          <a:effectLst/>
                          <a:latin typeface="Times New Roman"/>
                          <a:cs typeface="Times New Roman"/>
                        </a:rPr>
                        <a:t>FGFR3 </a:t>
                      </a:r>
                      <a:r>
                        <a:rPr lang="pl-PL" sz="1200" dirty="0" err="1">
                          <a:effectLst/>
                          <a:latin typeface="Times New Roman"/>
                          <a:cs typeface="Times New Roman"/>
                        </a:rPr>
                        <a:t>expression</a:t>
                      </a:r>
                      <a:endParaRPr lang="pl-PL" sz="1200" dirty="0" err="1">
                        <a:effectLst/>
                        <a:latin typeface="Times New Roman"/>
                        <a:ea typeface="Calibri" panose="020F0502020204030204" pitchFamily="34" charset="0"/>
                        <a:cs typeface="Times New Roman"/>
                      </a:endParaRPr>
                    </a:p>
                  </a:txBody>
                  <a:tcPr/>
                </a:tc>
                <a:tc>
                  <a:txBody>
                    <a:bodyPr/>
                    <a:lstStyle/>
                    <a:p>
                      <a:pPr lvl="0" algn="ctr">
                        <a:lnSpc>
                          <a:spcPct val="107000"/>
                        </a:lnSpc>
                        <a:buNone/>
                      </a:pPr>
                      <a:r>
                        <a:rPr lang="pl-PL" sz="1200" dirty="0">
                          <a:effectLst/>
                          <a:latin typeface="Times New Roman"/>
                          <a:cs typeface="Times New Roman"/>
                        </a:rPr>
                        <a:t>0.356</a:t>
                      </a:r>
                    </a:p>
                  </a:txBody>
                  <a:tcPr/>
                </a:tc>
                <a:tc>
                  <a:txBody>
                    <a:bodyPr/>
                    <a:lstStyle/>
                    <a:p>
                      <a:pPr algn="ctr">
                        <a:lnSpc>
                          <a:spcPct val="107000"/>
                        </a:lnSpc>
                      </a:pPr>
                      <a:r>
                        <a:rPr lang="pl-PL" sz="1200" dirty="0">
                          <a:effectLst/>
                          <a:latin typeface="Times New Roman"/>
                          <a:cs typeface="Times New Roman"/>
                        </a:rPr>
                        <a:t>1.43 (0.87-2.35)</a:t>
                      </a:r>
                      <a:endParaRPr lang="pl-PL" sz="1200" dirty="0">
                        <a:effectLst/>
                        <a:latin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800"/>
                        </a:spcAft>
                      </a:pPr>
                      <a:r>
                        <a:rPr lang="pl-PL" sz="1200" dirty="0">
                          <a:effectLst/>
                          <a:latin typeface="Times New Roman"/>
                          <a:cs typeface="Times New Roman"/>
                        </a:rPr>
                        <a:t>0.159</a:t>
                      </a:r>
                      <a:endParaRPr lang="pl-PL"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082907951"/>
                  </a:ext>
                </a:extLst>
              </a:tr>
              <a:tr h="308491">
                <a:tc>
                  <a:txBody>
                    <a:bodyPr/>
                    <a:lstStyle/>
                    <a:p>
                      <a:pPr algn="ctr">
                        <a:lnSpc>
                          <a:spcPct val="107000"/>
                        </a:lnSpc>
                        <a:spcAft>
                          <a:spcPts val="800"/>
                        </a:spcAft>
                      </a:pPr>
                      <a:r>
                        <a:rPr lang="pl-PL" sz="1200" dirty="0">
                          <a:effectLst/>
                          <a:latin typeface="Times New Roman"/>
                          <a:ea typeface="Calibri" panose="020F0502020204030204" pitchFamily="34" charset="0"/>
                          <a:cs typeface="Times New Roman"/>
                        </a:rPr>
                        <a:t>FGFR4 </a:t>
                      </a:r>
                      <a:r>
                        <a:rPr lang="pl-PL" sz="1200" dirty="0" err="1">
                          <a:effectLst/>
                          <a:latin typeface="Times New Roman"/>
                          <a:ea typeface="Calibri" panose="020F0502020204030204" pitchFamily="34" charset="0"/>
                          <a:cs typeface="Times New Roman"/>
                        </a:rPr>
                        <a:t>expression</a:t>
                      </a:r>
                      <a:endParaRPr lang="pl-PL" sz="1200" dirty="0">
                        <a:effectLst/>
                        <a:latin typeface="Times New Roman"/>
                        <a:ea typeface="Calibri" panose="020F0502020204030204" pitchFamily="34" charset="0"/>
                        <a:cs typeface="Times New Roman"/>
                      </a:endParaRPr>
                    </a:p>
                  </a:txBody>
                  <a:tcPr/>
                </a:tc>
                <a:tc>
                  <a:txBody>
                    <a:bodyPr/>
                    <a:lstStyle/>
                    <a:p>
                      <a:pPr lvl="0" algn="ctr">
                        <a:lnSpc>
                          <a:spcPct val="107000"/>
                        </a:lnSpc>
                        <a:buNone/>
                      </a:pPr>
                      <a:r>
                        <a:rPr lang="pl-PL" sz="1200" dirty="0">
                          <a:effectLst/>
                          <a:latin typeface="Times New Roman"/>
                          <a:cs typeface="Times New Roman"/>
                        </a:rPr>
                        <a:t>-0.351</a:t>
                      </a:r>
                    </a:p>
                  </a:txBody>
                  <a:tcPr/>
                </a:tc>
                <a:tc>
                  <a:txBody>
                    <a:bodyPr/>
                    <a:lstStyle/>
                    <a:p>
                      <a:pPr algn="ctr">
                        <a:lnSpc>
                          <a:spcPct val="107000"/>
                        </a:lnSpc>
                      </a:pPr>
                      <a:r>
                        <a:rPr lang="pl-PL" sz="1200" dirty="0">
                          <a:effectLst/>
                          <a:latin typeface="Times New Roman" panose="02020603050405020304" pitchFamily="18" charset="0"/>
                          <a:cs typeface="Times New Roman" panose="02020603050405020304" pitchFamily="18" charset="0"/>
                        </a:rPr>
                        <a:t>0.70 (0.38-1.30)</a:t>
                      </a:r>
                    </a:p>
                  </a:txBody>
                  <a:tcPr/>
                </a:tc>
                <a:tc>
                  <a:txBody>
                    <a:bodyPr/>
                    <a:lstStyle/>
                    <a:p>
                      <a:pPr algn="ctr">
                        <a:lnSpc>
                          <a:spcPct val="107000"/>
                        </a:lnSpc>
                        <a:spcAft>
                          <a:spcPts val="800"/>
                        </a:spcAft>
                      </a:pPr>
                      <a:r>
                        <a:rPr lang="pl-PL" sz="1200" b="0" dirty="0">
                          <a:effectLst/>
                          <a:latin typeface="Times New Roman" panose="02020603050405020304" pitchFamily="18" charset="0"/>
                          <a:ea typeface="Calibri" panose="020F0502020204030204" pitchFamily="34" charset="0"/>
                          <a:cs typeface="Times New Roman" panose="02020603050405020304" pitchFamily="18" charset="0"/>
                        </a:rPr>
                        <a:t>0.262</a:t>
                      </a:r>
                    </a:p>
                  </a:txBody>
                  <a:tcPr/>
                </a:tc>
                <a:extLst>
                  <a:ext uri="{0D108BD9-81ED-4DB2-BD59-A6C34878D82A}">
                    <a16:rowId xmlns:a16="http://schemas.microsoft.com/office/drawing/2014/main" val="2714092951"/>
                  </a:ext>
                </a:extLst>
              </a:tr>
              <a:tr h="308491">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pl-PL" sz="1200" dirty="0">
                          <a:effectLst/>
                          <a:latin typeface="Times New Roman"/>
                          <a:cs typeface="Times New Roman"/>
                        </a:rPr>
                        <a:t>FGFR1 </a:t>
                      </a:r>
                      <a:r>
                        <a:rPr lang="pl-PL" sz="1200" dirty="0" err="1">
                          <a:effectLst/>
                          <a:latin typeface="Times New Roman"/>
                          <a:cs typeface="Times New Roman"/>
                        </a:rPr>
                        <a:t>expression</a:t>
                      </a:r>
                      <a:r>
                        <a:rPr lang="pl-PL" sz="1200" dirty="0">
                          <a:effectLst/>
                          <a:latin typeface="Times New Roman"/>
                          <a:cs typeface="Times New Roman"/>
                        </a:rPr>
                        <a:t> * Cluster 1</a:t>
                      </a:r>
                      <a:endParaRPr lang="pl-PL" sz="1200" dirty="0">
                        <a:effectLst/>
                        <a:latin typeface="Times New Roman"/>
                        <a:ea typeface="Calibri" panose="020F0502020204030204" pitchFamily="34" charset="0"/>
                        <a:cs typeface="Times New Roman"/>
                      </a:endParaRPr>
                    </a:p>
                  </a:txBody>
                  <a:tcPr/>
                </a:tc>
                <a:tc>
                  <a:txBody>
                    <a:bodyPr/>
                    <a:lstStyle/>
                    <a:p>
                      <a:pPr lvl="0" algn="ctr">
                        <a:lnSpc>
                          <a:spcPct val="107000"/>
                        </a:lnSpc>
                        <a:buNone/>
                      </a:pPr>
                      <a:r>
                        <a:rPr lang="pl-PL" sz="1200" dirty="0">
                          <a:effectLst/>
                          <a:latin typeface="Times New Roman"/>
                          <a:cs typeface="Times New Roman"/>
                        </a:rPr>
                        <a:t>0.882</a:t>
                      </a:r>
                    </a:p>
                  </a:txBody>
                  <a:tcPr/>
                </a:tc>
                <a:tc>
                  <a:txBody>
                    <a:bodyPr/>
                    <a:lstStyle/>
                    <a:p>
                      <a:pPr algn="ctr">
                        <a:lnSpc>
                          <a:spcPct val="107000"/>
                        </a:lnSpc>
                      </a:pPr>
                      <a:r>
                        <a:rPr lang="pl-PL" sz="1200" dirty="0">
                          <a:effectLst/>
                          <a:latin typeface="Times New Roman" panose="02020603050405020304" pitchFamily="18" charset="0"/>
                          <a:cs typeface="Times New Roman" panose="02020603050405020304" pitchFamily="18" charset="0"/>
                        </a:rPr>
                        <a:t>2.42 (0.74-7.92)</a:t>
                      </a:r>
                    </a:p>
                  </a:txBody>
                  <a:tcPr/>
                </a:tc>
                <a:tc>
                  <a:txBody>
                    <a:bodyPr/>
                    <a:lstStyle/>
                    <a:p>
                      <a:pPr algn="ctr">
                        <a:lnSpc>
                          <a:spcPct val="107000"/>
                        </a:lnSpc>
                        <a:spcAft>
                          <a:spcPts val="800"/>
                        </a:spcAft>
                      </a:pPr>
                      <a:r>
                        <a:rPr lang="pl-PL" sz="1200" b="0" dirty="0">
                          <a:effectLst/>
                          <a:latin typeface="Times New Roman" panose="02020603050405020304" pitchFamily="18" charset="0"/>
                          <a:ea typeface="Calibri" panose="020F0502020204030204" pitchFamily="34" charset="0"/>
                          <a:cs typeface="Times New Roman" panose="02020603050405020304" pitchFamily="18" charset="0"/>
                        </a:rPr>
                        <a:t>0.145</a:t>
                      </a:r>
                    </a:p>
                  </a:txBody>
                  <a:tcPr/>
                </a:tc>
                <a:extLst>
                  <a:ext uri="{0D108BD9-81ED-4DB2-BD59-A6C34878D82A}">
                    <a16:rowId xmlns:a16="http://schemas.microsoft.com/office/drawing/2014/main" val="669739802"/>
                  </a:ext>
                </a:extLst>
              </a:tr>
              <a:tr h="308491">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pl-PL" sz="1200" dirty="0">
                          <a:effectLst/>
                          <a:latin typeface="Times New Roman"/>
                          <a:cs typeface="Times New Roman"/>
                        </a:rPr>
                        <a:t>FGFR2 </a:t>
                      </a:r>
                      <a:r>
                        <a:rPr lang="pl-PL" sz="1200" dirty="0" err="1">
                          <a:effectLst/>
                          <a:latin typeface="Times New Roman"/>
                          <a:cs typeface="Times New Roman"/>
                        </a:rPr>
                        <a:t>expression</a:t>
                      </a:r>
                      <a:r>
                        <a:rPr lang="pl-PL" sz="1200" dirty="0">
                          <a:effectLst/>
                          <a:latin typeface="Times New Roman"/>
                          <a:cs typeface="Times New Roman"/>
                        </a:rPr>
                        <a:t> * Cluster 1</a:t>
                      </a:r>
                      <a:endParaRPr lang="pl-PL" sz="1200" dirty="0">
                        <a:effectLst/>
                        <a:latin typeface="Times New Roman"/>
                        <a:ea typeface="Calibri" panose="020F0502020204030204" pitchFamily="34" charset="0"/>
                        <a:cs typeface="Times New Roman"/>
                      </a:endParaRPr>
                    </a:p>
                  </a:txBody>
                  <a:tcPr/>
                </a:tc>
                <a:tc>
                  <a:txBody>
                    <a:bodyPr/>
                    <a:lstStyle/>
                    <a:p>
                      <a:pPr lvl="0" algn="ctr">
                        <a:lnSpc>
                          <a:spcPct val="107000"/>
                        </a:lnSpc>
                        <a:buNone/>
                      </a:pPr>
                      <a:r>
                        <a:rPr lang="pl-PL" sz="1200" dirty="0">
                          <a:effectLst/>
                          <a:latin typeface="Times New Roman"/>
                          <a:cs typeface="Times New Roman"/>
                        </a:rPr>
                        <a:t>0.434</a:t>
                      </a:r>
                    </a:p>
                  </a:txBody>
                  <a:tcPr/>
                </a:tc>
                <a:tc>
                  <a:txBody>
                    <a:bodyPr/>
                    <a:lstStyle/>
                    <a:p>
                      <a:pPr algn="ctr">
                        <a:lnSpc>
                          <a:spcPct val="107000"/>
                        </a:lnSpc>
                      </a:pPr>
                      <a:r>
                        <a:rPr lang="pl-PL" sz="1200" dirty="0">
                          <a:effectLst/>
                          <a:latin typeface="Times New Roman" panose="02020603050405020304" pitchFamily="18" charset="0"/>
                          <a:cs typeface="Times New Roman" panose="02020603050405020304" pitchFamily="18" charset="0"/>
                        </a:rPr>
                        <a:t>1.54 (0.59-4.05)</a:t>
                      </a:r>
                    </a:p>
                  </a:txBody>
                  <a:tcPr/>
                </a:tc>
                <a:tc>
                  <a:txBody>
                    <a:bodyPr/>
                    <a:lstStyle/>
                    <a:p>
                      <a:pPr algn="ctr">
                        <a:lnSpc>
                          <a:spcPct val="107000"/>
                        </a:lnSpc>
                        <a:spcAft>
                          <a:spcPts val="800"/>
                        </a:spcAft>
                      </a:pPr>
                      <a:r>
                        <a:rPr lang="pl-PL" sz="1200" b="0" dirty="0">
                          <a:effectLst/>
                          <a:latin typeface="Times New Roman" panose="02020603050405020304" pitchFamily="18" charset="0"/>
                          <a:ea typeface="Calibri" panose="020F0502020204030204" pitchFamily="34" charset="0"/>
                          <a:cs typeface="Times New Roman" panose="02020603050405020304" pitchFamily="18" charset="0"/>
                        </a:rPr>
                        <a:t>0.378</a:t>
                      </a:r>
                    </a:p>
                  </a:txBody>
                  <a:tcPr/>
                </a:tc>
                <a:extLst>
                  <a:ext uri="{0D108BD9-81ED-4DB2-BD59-A6C34878D82A}">
                    <a16:rowId xmlns:a16="http://schemas.microsoft.com/office/drawing/2014/main" val="1446767471"/>
                  </a:ext>
                </a:extLst>
              </a:tr>
              <a:tr h="308491">
                <a:tc>
                  <a:txBody>
                    <a:bodyPr/>
                    <a:lstStyle/>
                    <a:p>
                      <a:pPr algn="ctr">
                        <a:lnSpc>
                          <a:spcPct val="107000"/>
                        </a:lnSpc>
                        <a:spcAft>
                          <a:spcPts val="800"/>
                        </a:spcAft>
                      </a:pPr>
                      <a:r>
                        <a:rPr lang="pl-PL" sz="1200" b="1" dirty="0">
                          <a:effectLst/>
                          <a:latin typeface="Times New Roman"/>
                          <a:cs typeface="Times New Roman"/>
                        </a:rPr>
                        <a:t>FGFR3 </a:t>
                      </a:r>
                      <a:r>
                        <a:rPr lang="pl-PL" sz="1200" b="1" dirty="0" err="1">
                          <a:effectLst/>
                          <a:latin typeface="Times New Roman"/>
                          <a:cs typeface="Times New Roman"/>
                        </a:rPr>
                        <a:t>expression</a:t>
                      </a:r>
                      <a:r>
                        <a:rPr lang="pl-PL" sz="1200" b="1" dirty="0">
                          <a:effectLst/>
                          <a:latin typeface="Times New Roman"/>
                          <a:cs typeface="Times New Roman"/>
                        </a:rPr>
                        <a:t> * Cluster 1</a:t>
                      </a:r>
                      <a:endParaRPr lang="pl-PL" sz="1200" b="1" dirty="0">
                        <a:effectLst/>
                        <a:latin typeface="Times New Roman"/>
                        <a:ea typeface="Calibri" panose="020F0502020204030204" pitchFamily="34" charset="0"/>
                        <a:cs typeface="Times New Roman"/>
                      </a:endParaRPr>
                    </a:p>
                  </a:txBody>
                  <a:tcPr/>
                </a:tc>
                <a:tc>
                  <a:txBody>
                    <a:bodyPr/>
                    <a:lstStyle/>
                    <a:p>
                      <a:pPr lvl="0" algn="ctr">
                        <a:lnSpc>
                          <a:spcPct val="107000"/>
                        </a:lnSpc>
                        <a:buNone/>
                      </a:pPr>
                      <a:r>
                        <a:rPr lang="pl-PL" sz="1200" b="1" dirty="0">
                          <a:effectLst/>
                          <a:latin typeface="Times New Roman"/>
                          <a:cs typeface="Times New Roman"/>
                        </a:rPr>
                        <a:t>-1.038</a:t>
                      </a:r>
                    </a:p>
                  </a:txBody>
                  <a:tcPr/>
                </a:tc>
                <a:tc>
                  <a:txBody>
                    <a:bodyPr/>
                    <a:lstStyle/>
                    <a:p>
                      <a:pPr algn="ctr">
                        <a:lnSpc>
                          <a:spcPct val="107000"/>
                        </a:lnSpc>
                      </a:pPr>
                      <a:r>
                        <a:rPr lang="pl-PL" sz="1200" b="1" dirty="0">
                          <a:effectLst/>
                          <a:latin typeface="Times New Roman"/>
                          <a:cs typeface="Times New Roman"/>
                        </a:rPr>
                        <a:t>0.35 (0.15-0.84)</a:t>
                      </a:r>
                      <a:endParaRPr lang="pl-PL" sz="1200" b="1" dirty="0">
                        <a:effectLst/>
                        <a:latin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800"/>
                        </a:spcAft>
                      </a:pPr>
                      <a:r>
                        <a:rPr lang="pl-PL" sz="1200" b="1" dirty="0">
                          <a:effectLst/>
                          <a:latin typeface="Times New Roman"/>
                          <a:cs typeface="Times New Roman"/>
                        </a:rPr>
                        <a:t>0.019</a:t>
                      </a:r>
                      <a:endParaRPr lang="pl-PL"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87477128"/>
                  </a:ext>
                </a:extLst>
              </a:tr>
              <a:tr h="308491">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pl-PL" sz="1200" dirty="0">
                          <a:effectLst/>
                          <a:latin typeface="Times New Roman"/>
                          <a:cs typeface="Times New Roman"/>
                        </a:rPr>
                        <a:t>FGFR4 </a:t>
                      </a:r>
                      <a:r>
                        <a:rPr lang="pl-PL" sz="1200" dirty="0" err="1">
                          <a:effectLst/>
                          <a:latin typeface="Times New Roman"/>
                          <a:cs typeface="Times New Roman"/>
                        </a:rPr>
                        <a:t>expression</a:t>
                      </a:r>
                      <a:r>
                        <a:rPr lang="pl-PL" sz="1200" dirty="0">
                          <a:effectLst/>
                          <a:latin typeface="Times New Roman"/>
                          <a:cs typeface="Times New Roman"/>
                        </a:rPr>
                        <a:t> * Cluster 1</a:t>
                      </a:r>
                      <a:endParaRPr lang="pl-PL" sz="1200" dirty="0">
                        <a:effectLst/>
                        <a:latin typeface="Times New Roman"/>
                        <a:ea typeface="Calibri" panose="020F0502020204030204" pitchFamily="34" charset="0"/>
                        <a:cs typeface="Times New Roman"/>
                      </a:endParaRPr>
                    </a:p>
                  </a:txBody>
                  <a:tcPr/>
                </a:tc>
                <a:tc>
                  <a:txBody>
                    <a:bodyPr/>
                    <a:lstStyle/>
                    <a:p>
                      <a:pPr lvl="0" algn="ctr">
                        <a:lnSpc>
                          <a:spcPct val="107000"/>
                        </a:lnSpc>
                        <a:buNone/>
                      </a:pPr>
                      <a:r>
                        <a:rPr lang="pl-PL" sz="1200" dirty="0">
                          <a:effectLst/>
                          <a:latin typeface="Times New Roman"/>
                          <a:cs typeface="Times New Roman"/>
                        </a:rPr>
                        <a:t>0.790</a:t>
                      </a: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l-PL" sz="1200" dirty="0">
                          <a:effectLst/>
                          <a:latin typeface="Times New Roman" panose="02020603050405020304" pitchFamily="18" charset="0"/>
                          <a:cs typeface="Times New Roman" panose="02020603050405020304" pitchFamily="18" charset="0"/>
                        </a:rPr>
                        <a:t>2.20 (0.94-5.16)</a:t>
                      </a:r>
                    </a:p>
                  </a:txBody>
                  <a:tcPr/>
                </a:tc>
                <a:tc>
                  <a:txBody>
                    <a:bodyPr/>
                    <a:lstStyle/>
                    <a:p>
                      <a:pPr algn="ctr">
                        <a:lnSpc>
                          <a:spcPct val="107000"/>
                        </a:lnSpc>
                        <a:spcAft>
                          <a:spcPts val="800"/>
                        </a:spcAft>
                      </a:pPr>
                      <a:r>
                        <a:rPr lang="pl-PL" sz="1200" b="0" dirty="0">
                          <a:effectLst/>
                          <a:latin typeface="Times New Roman" panose="02020603050405020304" pitchFamily="18" charset="0"/>
                          <a:ea typeface="Calibri" panose="020F0502020204030204" pitchFamily="34" charset="0"/>
                          <a:cs typeface="Times New Roman" panose="02020603050405020304" pitchFamily="18" charset="0"/>
                        </a:rPr>
                        <a:t>0.069</a:t>
                      </a:r>
                    </a:p>
                  </a:txBody>
                  <a:tcPr/>
                </a:tc>
                <a:extLst>
                  <a:ext uri="{0D108BD9-81ED-4DB2-BD59-A6C34878D82A}">
                    <a16:rowId xmlns:a16="http://schemas.microsoft.com/office/drawing/2014/main" val="3185750568"/>
                  </a:ext>
                </a:extLst>
              </a:tr>
            </a:tbl>
          </a:graphicData>
        </a:graphic>
      </p:graphicFrame>
      <p:sp>
        <p:nvSpPr>
          <p:cNvPr id="11" name="pole tekstowe 10">
            <a:extLst>
              <a:ext uri="{FF2B5EF4-FFF2-40B4-BE49-F238E27FC236}">
                <a16:creationId xmlns:a16="http://schemas.microsoft.com/office/drawing/2014/main" id="{D5B403C8-65B6-CBAF-5ACF-C1A43E494223}"/>
              </a:ext>
            </a:extLst>
          </p:cNvPr>
          <p:cNvSpPr txBox="1"/>
          <p:nvPr/>
        </p:nvSpPr>
        <p:spPr>
          <a:xfrm>
            <a:off x="982546" y="537918"/>
            <a:ext cx="5757410" cy="830997"/>
          </a:xfrm>
          <a:prstGeom prst="rect">
            <a:avLst/>
          </a:prstGeom>
          <a:noFill/>
        </p:spPr>
        <p:txBody>
          <a:bodyPr wrap="square" lIns="91440" tIns="45720" rIns="91440" bIns="45720" anchor="t">
            <a:spAutoFit/>
          </a:bodyPr>
          <a:lstStyle/>
          <a:p>
            <a:r>
              <a:rPr lang="en-US" sz="1600" b="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Table 1.</a:t>
            </a:r>
            <a:r>
              <a:rPr lang="en-US" sz="1600" dirty="0">
                <a:solidFill>
                  <a:srgbClr val="1F1F1F"/>
                </a:solidFill>
                <a:latin typeface="Calibri" panose="020F0502020204030204" pitchFamily="34" charset="0"/>
                <a:ea typeface="Calibri" panose="020F0502020204030204" pitchFamily="34" charset="0"/>
                <a:cs typeface="Calibri" panose="020F0502020204030204" pitchFamily="34" charset="0"/>
              </a:rPr>
              <a:t> Multivariable Cox</a:t>
            </a:r>
            <a:r>
              <a:rPr lang="en-US" sz="16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proportional </a:t>
            </a:r>
            <a:r>
              <a:rPr lang="en-US" sz="1600" dirty="0">
                <a:solidFill>
                  <a:srgbClr val="1F1F1F"/>
                </a:solidFill>
                <a:latin typeface="Calibri" panose="020F0502020204030204" pitchFamily="34" charset="0"/>
                <a:ea typeface="Calibri" panose="020F0502020204030204" pitchFamily="34" charset="0"/>
                <a:cs typeface="Calibri" panose="020F0502020204030204" pitchFamily="34" charset="0"/>
              </a:rPr>
              <a:t>hazards model for</a:t>
            </a:r>
            <a:r>
              <a:rPr lang="en-US" sz="16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overall survival including interactions between </a:t>
            </a:r>
            <a:r>
              <a:rPr lang="en-US" sz="1600" dirty="0">
                <a:solidFill>
                  <a:srgbClr val="1F1F1F"/>
                </a:solidFill>
                <a:latin typeface="Calibri" panose="020F0502020204030204" pitchFamily="34" charset="0"/>
                <a:ea typeface="Calibri" panose="020F0502020204030204" pitchFamily="34" charset="0"/>
                <a:cs typeface="Calibri" panose="020F0502020204030204" pitchFamily="34" charset="0"/>
              </a:rPr>
              <a:t>FGFR3</a:t>
            </a:r>
            <a:r>
              <a:rPr lang="en-US" sz="16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expression and cluster affiliation</a:t>
            </a:r>
            <a:endParaRPr lang="pl-PL"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14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7843D-97EA-4C43-8089-1C01BC92418C}"/>
              </a:ext>
            </a:extLst>
          </p:cNvPr>
          <p:cNvSpPr>
            <a:spLocks noGrp="1"/>
          </p:cNvSpPr>
          <p:nvPr>
            <p:ph type="title"/>
          </p:nvPr>
        </p:nvSpPr>
        <p:spPr>
          <a:xfrm>
            <a:off x="606382" y="730722"/>
            <a:ext cx="10515600" cy="1325563"/>
          </a:xfrm>
        </p:spPr>
        <p:txBody>
          <a:bodyPr/>
          <a:lstStyle/>
          <a:p>
            <a:pPr algn="ctr"/>
            <a:r>
              <a:rPr lang="pl-PL" dirty="0"/>
              <a:t>Project </a:t>
            </a:r>
            <a:r>
              <a:rPr lang="pl-PL" dirty="0" err="1"/>
              <a:t>title</a:t>
            </a:r>
            <a:r>
              <a:rPr lang="pl-PL" dirty="0"/>
              <a:t> </a:t>
            </a:r>
          </a:p>
        </p:txBody>
      </p:sp>
      <p:sp>
        <p:nvSpPr>
          <p:cNvPr id="3" name="Symbol zastępczy zawartości 2">
            <a:extLst>
              <a:ext uri="{FF2B5EF4-FFF2-40B4-BE49-F238E27FC236}">
                <a16:creationId xmlns:a16="http://schemas.microsoft.com/office/drawing/2014/main" id="{3FB749A2-79C6-4712-8B76-8FEF71B09994}"/>
              </a:ext>
            </a:extLst>
          </p:cNvPr>
          <p:cNvSpPr>
            <a:spLocks noGrp="1"/>
          </p:cNvSpPr>
          <p:nvPr>
            <p:ph idx="1"/>
          </p:nvPr>
        </p:nvSpPr>
        <p:spPr>
          <a:xfrm>
            <a:off x="838200" y="2056285"/>
            <a:ext cx="10515600" cy="779318"/>
          </a:xfrm>
        </p:spPr>
        <p:txBody>
          <a:bodyPr>
            <a:noAutofit/>
          </a:bodyPr>
          <a:lstStyle/>
          <a:p>
            <a:pPr marL="0" indent="0" algn="ctr">
              <a:buNone/>
            </a:pPr>
            <a:r>
              <a:rPr lang="en-US" sz="3100" b="1" dirty="0"/>
              <a:t>The importance of interactions with the tumor microenvironment of FGFR-dependent resistance to treatment in triple-positive invasive breast cancer</a:t>
            </a:r>
          </a:p>
        </p:txBody>
      </p:sp>
    </p:spTree>
    <p:extLst>
      <p:ext uri="{BB962C8B-B14F-4D97-AF65-F5344CB8AC3E}">
        <p14:creationId xmlns:p14="http://schemas.microsoft.com/office/powerpoint/2010/main" val="132488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1FF066E-6BA9-4F0F-AE59-B37E64D43F87}"/>
              </a:ext>
            </a:extLst>
          </p:cNvPr>
          <p:cNvSpPr>
            <a:spLocks noGrp="1"/>
          </p:cNvSpPr>
          <p:nvPr>
            <p:ph type="title"/>
          </p:nvPr>
        </p:nvSpPr>
        <p:spPr/>
        <p:txBody>
          <a:bodyPr/>
          <a:lstStyle/>
          <a:p>
            <a:pPr algn="ctr"/>
            <a:r>
              <a:rPr lang="pl-PL" b="1" dirty="0" err="1"/>
              <a:t>Introduction</a:t>
            </a:r>
            <a:endParaRPr lang="pl-PL" b="1" dirty="0"/>
          </a:p>
        </p:txBody>
      </p:sp>
      <p:pic>
        <p:nvPicPr>
          <p:cNvPr id="6" name="Obraz 5">
            <a:extLst>
              <a:ext uri="{FF2B5EF4-FFF2-40B4-BE49-F238E27FC236}">
                <a16:creationId xmlns:a16="http://schemas.microsoft.com/office/drawing/2014/main" id="{A37FD3B3-15A3-43D2-8B8E-CF2BA84D48E8}"/>
              </a:ext>
            </a:extLst>
          </p:cNvPr>
          <p:cNvPicPr>
            <a:picLocks noChangeAspect="1"/>
          </p:cNvPicPr>
          <p:nvPr/>
        </p:nvPicPr>
        <p:blipFill>
          <a:blip r:embed="rId3"/>
          <a:stretch>
            <a:fillRect/>
          </a:stretch>
        </p:blipFill>
        <p:spPr>
          <a:xfrm>
            <a:off x="1596736" y="1462086"/>
            <a:ext cx="9448801" cy="5130571"/>
          </a:xfrm>
          <a:prstGeom prst="rect">
            <a:avLst/>
          </a:prstGeom>
        </p:spPr>
      </p:pic>
      <p:pic>
        <p:nvPicPr>
          <p:cNvPr id="2050" name="Picture 2" descr="❓ Black Question Mark Ornament Emoji">
            <a:extLst>
              <a:ext uri="{FF2B5EF4-FFF2-40B4-BE49-F238E27FC236}">
                <a16:creationId xmlns:a16="http://schemas.microsoft.com/office/drawing/2014/main" id="{40E7001C-7F11-4820-AC37-EEFA14D22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136" y="241069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5E26BACC-5778-4B38-0740-CD643AB10697}"/>
              </a:ext>
            </a:extLst>
          </p:cNvPr>
          <p:cNvPicPr>
            <a:picLocks noChangeAspect="1"/>
          </p:cNvPicPr>
          <p:nvPr/>
        </p:nvPicPr>
        <p:blipFill rotWithShape="1">
          <a:blip r:embed="rId5"/>
          <a:srcRect l="31004" t="15089" r="33727"/>
          <a:stretch/>
        </p:blipFill>
        <p:spPr>
          <a:xfrm>
            <a:off x="4670136" y="1797671"/>
            <a:ext cx="3378200" cy="5060329"/>
          </a:xfrm>
          <a:prstGeom prst="rect">
            <a:avLst/>
          </a:prstGeom>
        </p:spPr>
      </p:pic>
    </p:spTree>
    <p:extLst>
      <p:ext uri="{BB962C8B-B14F-4D97-AF65-F5344CB8AC3E}">
        <p14:creationId xmlns:p14="http://schemas.microsoft.com/office/powerpoint/2010/main" val="418864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27EC085-CF47-4B94-8E58-FE8890626E1C}"/>
              </a:ext>
            </a:extLst>
          </p:cNvPr>
          <p:cNvSpPr>
            <a:spLocks noGrp="1"/>
          </p:cNvSpPr>
          <p:nvPr>
            <p:ph type="title"/>
          </p:nvPr>
        </p:nvSpPr>
        <p:spPr>
          <a:xfrm>
            <a:off x="1046018" y="-79816"/>
            <a:ext cx="10515600" cy="1325563"/>
          </a:xfrm>
        </p:spPr>
        <p:txBody>
          <a:bodyPr>
            <a:normAutofit/>
          </a:bodyPr>
          <a:lstStyle/>
          <a:p>
            <a:pPr algn="ctr"/>
            <a:r>
              <a:rPr lang="pl-PL" b="1" dirty="0" err="1"/>
              <a:t>Heterogeneity</a:t>
            </a:r>
            <a:r>
              <a:rPr lang="pl-PL" b="1" dirty="0"/>
              <a:t> of the </a:t>
            </a:r>
            <a:r>
              <a:rPr lang="pl-PL" b="1" dirty="0" err="1"/>
              <a:t>microenvironment</a:t>
            </a:r>
            <a:endParaRPr lang="pl-PL" b="1" dirty="0"/>
          </a:p>
        </p:txBody>
      </p:sp>
      <p:pic>
        <p:nvPicPr>
          <p:cNvPr id="5" name="Obraz 4">
            <a:extLst>
              <a:ext uri="{FF2B5EF4-FFF2-40B4-BE49-F238E27FC236}">
                <a16:creationId xmlns:a16="http://schemas.microsoft.com/office/drawing/2014/main" id="{F9EBB787-2553-3F31-27B3-2CE61BBA31D8}"/>
              </a:ext>
            </a:extLst>
          </p:cNvPr>
          <p:cNvPicPr>
            <a:picLocks noChangeAspect="1"/>
          </p:cNvPicPr>
          <p:nvPr/>
        </p:nvPicPr>
        <p:blipFill>
          <a:blip r:embed="rId3"/>
          <a:stretch>
            <a:fillRect/>
          </a:stretch>
        </p:blipFill>
        <p:spPr>
          <a:xfrm>
            <a:off x="2218175" y="896644"/>
            <a:ext cx="8630338" cy="6241148"/>
          </a:xfrm>
          <a:prstGeom prst="rect">
            <a:avLst/>
          </a:prstGeom>
        </p:spPr>
      </p:pic>
      <p:pic>
        <p:nvPicPr>
          <p:cNvPr id="2" name="Obraz 1">
            <a:extLst>
              <a:ext uri="{FF2B5EF4-FFF2-40B4-BE49-F238E27FC236}">
                <a16:creationId xmlns:a16="http://schemas.microsoft.com/office/drawing/2014/main" id="{6D3C89C5-0CF8-B516-D21B-357A875A07CD}"/>
              </a:ext>
            </a:extLst>
          </p:cNvPr>
          <p:cNvPicPr>
            <a:picLocks noChangeAspect="1"/>
          </p:cNvPicPr>
          <p:nvPr/>
        </p:nvPicPr>
        <p:blipFill>
          <a:blip r:embed="rId4"/>
          <a:stretch>
            <a:fillRect/>
          </a:stretch>
        </p:blipFill>
        <p:spPr>
          <a:xfrm>
            <a:off x="3802715" y="3043124"/>
            <a:ext cx="5691985" cy="1357928"/>
          </a:xfrm>
          <a:prstGeom prst="rect">
            <a:avLst/>
          </a:prstGeom>
        </p:spPr>
      </p:pic>
      <p:pic>
        <p:nvPicPr>
          <p:cNvPr id="3" name="Obraz 2">
            <a:extLst>
              <a:ext uri="{FF2B5EF4-FFF2-40B4-BE49-F238E27FC236}">
                <a16:creationId xmlns:a16="http://schemas.microsoft.com/office/drawing/2014/main" id="{136214ED-4580-4287-0BF1-D45C711DE946}"/>
              </a:ext>
            </a:extLst>
          </p:cNvPr>
          <p:cNvPicPr>
            <a:picLocks noChangeAspect="1"/>
          </p:cNvPicPr>
          <p:nvPr/>
        </p:nvPicPr>
        <p:blipFill>
          <a:blip r:embed="rId5"/>
          <a:stretch>
            <a:fillRect/>
          </a:stretch>
        </p:blipFill>
        <p:spPr>
          <a:xfrm>
            <a:off x="6915924" y="1245747"/>
            <a:ext cx="4015447" cy="1624614"/>
          </a:xfrm>
          <a:prstGeom prst="rect">
            <a:avLst/>
          </a:prstGeom>
        </p:spPr>
      </p:pic>
      <p:pic>
        <p:nvPicPr>
          <p:cNvPr id="6" name="Obraz 5">
            <a:extLst>
              <a:ext uri="{FF2B5EF4-FFF2-40B4-BE49-F238E27FC236}">
                <a16:creationId xmlns:a16="http://schemas.microsoft.com/office/drawing/2014/main" id="{65733310-FB80-8FF3-B184-D3A71A36972C}"/>
              </a:ext>
            </a:extLst>
          </p:cNvPr>
          <p:cNvPicPr>
            <a:picLocks noChangeAspect="1"/>
          </p:cNvPicPr>
          <p:nvPr/>
        </p:nvPicPr>
        <p:blipFill>
          <a:blip r:embed="rId6"/>
          <a:stretch>
            <a:fillRect/>
          </a:stretch>
        </p:blipFill>
        <p:spPr>
          <a:xfrm>
            <a:off x="1046018" y="1245747"/>
            <a:ext cx="5395474" cy="1243567"/>
          </a:xfrm>
          <a:prstGeom prst="rect">
            <a:avLst/>
          </a:prstGeom>
        </p:spPr>
      </p:pic>
    </p:spTree>
    <p:extLst>
      <p:ext uri="{BB962C8B-B14F-4D97-AF65-F5344CB8AC3E}">
        <p14:creationId xmlns:p14="http://schemas.microsoft.com/office/powerpoint/2010/main" val="260747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7843D-97EA-4C43-8089-1C01BC92418C}"/>
              </a:ext>
            </a:extLst>
          </p:cNvPr>
          <p:cNvSpPr>
            <a:spLocks noGrp="1"/>
          </p:cNvSpPr>
          <p:nvPr>
            <p:ph type="title"/>
          </p:nvPr>
        </p:nvSpPr>
        <p:spPr>
          <a:xfrm>
            <a:off x="606382" y="730722"/>
            <a:ext cx="10515600" cy="1325563"/>
          </a:xfrm>
        </p:spPr>
        <p:txBody>
          <a:bodyPr/>
          <a:lstStyle/>
          <a:p>
            <a:pPr algn="ctr"/>
            <a:r>
              <a:rPr lang="pl-PL" dirty="0" err="1"/>
              <a:t>Aim</a:t>
            </a:r>
            <a:r>
              <a:rPr lang="pl-PL" dirty="0"/>
              <a:t> of the </a:t>
            </a:r>
            <a:r>
              <a:rPr lang="pl-PL" dirty="0" err="1"/>
              <a:t>study</a:t>
            </a:r>
            <a:endParaRPr lang="pl-PL" dirty="0"/>
          </a:p>
        </p:txBody>
      </p:sp>
      <p:sp>
        <p:nvSpPr>
          <p:cNvPr id="3" name="Symbol zastępczy zawartości 2">
            <a:extLst>
              <a:ext uri="{FF2B5EF4-FFF2-40B4-BE49-F238E27FC236}">
                <a16:creationId xmlns:a16="http://schemas.microsoft.com/office/drawing/2014/main" id="{3FB749A2-79C6-4712-8B76-8FEF71B09994}"/>
              </a:ext>
            </a:extLst>
          </p:cNvPr>
          <p:cNvSpPr>
            <a:spLocks noGrp="1"/>
          </p:cNvSpPr>
          <p:nvPr>
            <p:ph idx="1"/>
          </p:nvPr>
        </p:nvSpPr>
        <p:spPr>
          <a:xfrm>
            <a:off x="838200" y="2056285"/>
            <a:ext cx="10515600" cy="779318"/>
          </a:xfrm>
        </p:spPr>
        <p:txBody>
          <a:bodyPr>
            <a:normAutofit fontScale="85000" lnSpcReduction="20000"/>
          </a:bodyPr>
          <a:lstStyle/>
          <a:p>
            <a:pPr marL="0" indent="0" algn="ctr">
              <a:buNone/>
            </a:pPr>
            <a:r>
              <a:rPr lang="pl-PL" sz="3600" b="1" dirty="0"/>
              <a:t>To a</a:t>
            </a:r>
            <a:r>
              <a:rPr lang="en-US" sz="3600" b="1" dirty="0" err="1"/>
              <a:t>ssess</a:t>
            </a:r>
            <a:r>
              <a:rPr lang="en-US" sz="3600" b="1" dirty="0"/>
              <a:t> the predictive and prognostic value of the FGFR in the </a:t>
            </a:r>
            <a:r>
              <a:rPr lang="pl-PL" sz="3600" b="1" dirty="0" err="1"/>
              <a:t>context</a:t>
            </a:r>
            <a:r>
              <a:rPr lang="en-US" sz="3600" b="1" dirty="0"/>
              <a:t> of molecular signature of the stroma.</a:t>
            </a:r>
          </a:p>
        </p:txBody>
      </p:sp>
      <p:pic>
        <p:nvPicPr>
          <p:cNvPr id="5" name="Obraz 4">
            <a:extLst>
              <a:ext uri="{FF2B5EF4-FFF2-40B4-BE49-F238E27FC236}">
                <a16:creationId xmlns:a16="http://schemas.microsoft.com/office/drawing/2014/main" id="{A159C7CB-8723-42E3-8860-0E12BBDA91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3752106" y="3331601"/>
            <a:ext cx="5191125" cy="3028950"/>
          </a:xfrm>
          <a:prstGeom prst="rect">
            <a:avLst/>
          </a:prstGeom>
        </p:spPr>
      </p:pic>
    </p:spTree>
    <p:extLst>
      <p:ext uri="{BB962C8B-B14F-4D97-AF65-F5344CB8AC3E}">
        <p14:creationId xmlns:p14="http://schemas.microsoft.com/office/powerpoint/2010/main" val="205026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099203-0443-E7A4-53E0-B9E19E1677AA}"/>
              </a:ext>
            </a:extLst>
          </p:cNvPr>
          <p:cNvSpPr>
            <a:spLocks noGrp="1"/>
          </p:cNvSpPr>
          <p:nvPr>
            <p:ph type="title"/>
          </p:nvPr>
        </p:nvSpPr>
        <p:spPr/>
        <p:txBody>
          <a:bodyPr/>
          <a:lstStyle/>
          <a:p>
            <a:pPr algn="ctr"/>
            <a:r>
              <a:rPr lang="pl-PL" b="1" dirty="0"/>
              <a:t>FGFR-</a:t>
            </a:r>
            <a:r>
              <a:rPr lang="pl-PL" b="1" dirty="0" err="1"/>
              <a:t>centered</a:t>
            </a:r>
            <a:r>
              <a:rPr lang="pl-PL" b="1" dirty="0"/>
              <a:t> „stroma” </a:t>
            </a:r>
            <a:r>
              <a:rPr lang="pl-PL" b="1" dirty="0" err="1"/>
              <a:t>signature</a:t>
            </a:r>
            <a:endParaRPr lang="pl-PL" b="1" dirty="0"/>
          </a:p>
        </p:txBody>
      </p:sp>
      <p:graphicFrame>
        <p:nvGraphicFramePr>
          <p:cNvPr id="3" name="Tabela 2">
            <a:extLst>
              <a:ext uri="{FF2B5EF4-FFF2-40B4-BE49-F238E27FC236}">
                <a16:creationId xmlns:a16="http://schemas.microsoft.com/office/drawing/2014/main" id="{C74F4A03-5DB1-F602-3903-A26FC1D1302C}"/>
              </a:ext>
            </a:extLst>
          </p:cNvPr>
          <p:cNvGraphicFramePr>
            <a:graphicFrameLocks noGrp="1"/>
          </p:cNvGraphicFramePr>
          <p:nvPr/>
        </p:nvGraphicFramePr>
        <p:xfrm>
          <a:off x="6024158" y="2491453"/>
          <a:ext cx="5754370" cy="1875093"/>
        </p:xfrm>
        <a:graphic>
          <a:graphicData uri="http://schemas.openxmlformats.org/drawingml/2006/table">
            <a:tbl>
              <a:tblPr firstRow="1" firstCol="1" bandRow="1">
                <a:tableStyleId>{5940675A-B579-460E-94D1-54222C63F5DA}</a:tableStyleId>
              </a:tblPr>
              <a:tblGrid>
                <a:gridCol w="2877185">
                  <a:extLst>
                    <a:ext uri="{9D8B030D-6E8A-4147-A177-3AD203B41FA5}">
                      <a16:colId xmlns:a16="http://schemas.microsoft.com/office/drawing/2014/main" val="3336176501"/>
                    </a:ext>
                  </a:extLst>
                </a:gridCol>
                <a:gridCol w="2877185">
                  <a:extLst>
                    <a:ext uri="{9D8B030D-6E8A-4147-A177-3AD203B41FA5}">
                      <a16:colId xmlns:a16="http://schemas.microsoft.com/office/drawing/2014/main" val="1052308347"/>
                    </a:ext>
                  </a:extLst>
                </a:gridCol>
              </a:tblGrid>
              <a:tr h="625031">
                <a:tc>
                  <a:txBody>
                    <a:bodyPr/>
                    <a:lstStyle/>
                    <a:p>
                      <a:pPr marL="0" lvl="0" indent="0" algn="ctr">
                        <a:lnSpc>
                          <a:spcPct val="200000"/>
                        </a:lnSpc>
                        <a:buFont typeface="+mj-lt"/>
                        <a:buNone/>
                      </a:pPr>
                      <a:r>
                        <a:rPr lang="en-GB" sz="1400" b="1" dirty="0">
                          <a:effectLst/>
                        </a:rPr>
                        <a:t>Factors activating CAFs </a:t>
                      </a:r>
                      <a:endParaRPr lang="pl-PL"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n-GB" sz="1100" dirty="0">
                          <a:effectLst/>
                        </a:rPr>
                        <a:t>TGF-β1, HDGF, PDGF, CXCL8, CCL2, CCL5, IL-6, HH, EGF</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2914735"/>
                  </a:ext>
                </a:extLst>
              </a:tr>
              <a:tr h="625031">
                <a:tc>
                  <a:txBody>
                    <a:bodyPr/>
                    <a:lstStyle/>
                    <a:p>
                      <a:pPr marL="0" lvl="0" indent="0" algn="ctr">
                        <a:lnSpc>
                          <a:spcPct val="200000"/>
                        </a:lnSpc>
                        <a:buFont typeface="+mj-lt"/>
                        <a:buNone/>
                      </a:pPr>
                      <a:r>
                        <a:rPr lang="en-GB" sz="1400" b="1" dirty="0">
                          <a:effectLst/>
                        </a:rPr>
                        <a:t>Phenotypic markers of CAFs</a:t>
                      </a:r>
                      <a:endParaRPr lang="pl-PL"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n-GB" sz="1100">
                          <a:effectLst/>
                        </a:rPr>
                        <a:t>aSMA/ACTA2, S100A4/FSP-1, PDGFR, PDPN, FAP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3677551"/>
                  </a:ext>
                </a:extLst>
              </a:tr>
              <a:tr h="625031">
                <a:tc>
                  <a:txBody>
                    <a:bodyPr/>
                    <a:lstStyle/>
                    <a:p>
                      <a:pPr marL="0" lvl="0" indent="0" algn="ctr">
                        <a:lnSpc>
                          <a:spcPct val="200000"/>
                        </a:lnSpc>
                        <a:buFont typeface="+mj-lt"/>
                        <a:buNone/>
                      </a:pPr>
                      <a:r>
                        <a:rPr lang="en-GB" sz="1400" b="1" dirty="0">
                          <a:effectLst/>
                        </a:rPr>
                        <a:t>CAFs-secreted cognate ligands</a:t>
                      </a:r>
                      <a:endParaRPr lang="pl-PL"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800"/>
                        </a:spcAft>
                        <a:tabLst>
                          <a:tab pos="666750" algn="l"/>
                          <a:tab pos="1838325" algn="l"/>
                        </a:tabLst>
                      </a:pPr>
                      <a:r>
                        <a:rPr lang="en-GB" sz="1100" dirty="0" err="1">
                          <a:effectLst/>
                        </a:rPr>
                        <a:t>bFGF</a:t>
                      </a:r>
                      <a:r>
                        <a:rPr lang="en-GB" sz="1100" dirty="0">
                          <a:effectLst/>
                        </a:rPr>
                        <a:t> (FGF2) , FGF5, FGF17</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2745266"/>
                  </a:ext>
                </a:extLst>
              </a:tr>
            </a:tbl>
          </a:graphicData>
        </a:graphic>
      </p:graphicFrame>
      <p:pic>
        <p:nvPicPr>
          <p:cNvPr id="4" name="Obraz 3" descr="Obraz zawierający tekst, diagram, zrzut ekranu&#10;&#10;Opis wygenerowany automatycznie">
            <a:extLst>
              <a:ext uri="{FF2B5EF4-FFF2-40B4-BE49-F238E27FC236}">
                <a16:creationId xmlns:a16="http://schemas.microsoft.com/office/drawing/2014/main" id="{88CF899B-9E95-5643-2EBF-A016CE8D312F}"/>
              </a:ext>
            </a:extLst>
          </p:cNvPr>
          <p:cNvPicPr>
            <a:picLocks noChangeAspect="1"/>
          </p:cNvPicPr>
          <p:nvPr/>
        </p:nvPicPr>
        <p:blipFill rotWithShape="1">
          <a:blip r:embed="rId2">
            <a:extLst>
              <a:ext uri="{28A0092B-C50C-407E-A947-70E740481C1C}">
                <a14:useLocalDpi xmlns:a14="http://schemas.microsoft.com/office/drawing/2010/main" val="0"/>
              </a:ext>
            </a:extLst>
          </a:blip>
          <a:srcRect b="38272"/>
          <a:stretch/>
        </p:blipFill>
        <p:spPr>
          <a:xfrm>
            <a:off x="343771" y="1897821"/>
            <a:ext cx="5386350" cy="3748377"/>
          </a:xfrm>
          <a:prstGeom prst="rect">
            <a:avLst/>
          </a:prstGeom>
        </p:spPr>
      </p:pic>
    </p:spTree>
    <p:extLst>
      <p:ext uri="{BB962C8B-B14F-4D97-AF65-F5344CB8AC3E}">
        <p14:creationId xmlns:p14="http://schemas.microsoft.com/office/powerpoint/2010/main" val="852925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65042BB-E43E-43C1-C1D8-9810233C1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15732"/>
            <a:ext cx="4021617" cy="1608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ytuł 1">
            <a:extLst>
              <a:ext uri="{FF2B5EF4-FFF2-40B4-BE49-F238E27FC236}">
                <a16:creationId xmlns:a16="http://schemas.microsoft.com/office/drawing/2014/main" id="{ADF6FE65-9185-5EF3-6A79-3C090423789D}"/>
              </a:ext>
            </a:extLst>
          </p:cNvPr>
          <p:cNvSpPr txBox="1">
            <a:spLocks/>
          </p:cNvSpPr>
          <p:nvPr/>
        </p:nvSpPr>
        <p:spPr>
          <a:xfrm>
            <a:off x="956912" y="5840793"/>
            <a:ext cx="1869643" cy="51874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1600" b="1" dirty="0"/>
              <a:t>LASER MICRODISSECTION</a:t>
            </a:r>
          </a:p>
        </p:txBody>
      </p:sp>
      <p:pic>
        <p:nvPicPr>
          <p:cNvPr id="11" name="Obraz 10" descr="Obraz zawierający szkic, rysowanie, czarne, czarne i białe&#10;&#10;Opis wygenerowany automatycznie">
            <a:extLst>
              <a:ext uri="{FF2B5EF4-FFF2-40B4-BE49-F238E27FC236}">
                <a16:creationId xmlns:a16="http://schemas.microsoft.com/office/drawing/2014/main" id="{0D4F38B3-D4BF-E7CE-CA81-E77B32ED5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01507">
            <a:off x="3980003" y="2807846"/>
            <a:ext cx="1837281" cy="891081"/>
          </a:xfrm>
          <a:prstGeom prst="rect">
            <a:avLst/>
          </a:prstGeom>
        </p:spPr>
      </p:pic>
      <p:pic>
        <p:nvPicPr>
          <p:cNvPr id="13" name="Obraz 12">
            <a:extLst>
              <a:ext uri="{FF2B5EF4-FFF2-40B4-BE49-F238E27FC236}">
                <a16:creationId xmlns:a16="http://schemas.microsoft.com/office/drawing/2014/main" id="{3559A4EE-55CB-732F-5080-28D7F03490DD}"/>
              </a:ext>
            </a:extLst>
          </p:cNvPr>
          <p:cNvPicPr>
            <a:picLocks noChangeAspect="1"/>
          </p:cNvPicPr>
          <p:nvPr/>
        </p:nvPicPr>
        <p:blipFill rotWithShape="1">
          <a:blip r:embed="rId6"/>
          <a:srcRect l="41037" t="33519" r="46162" b="42730"/>
          <a:stretch/>
        </p:blipFill>
        <p:spPr>
          <a:xfrm>
            <a:off x="5715549" y="315264"/>
            <a:ext cx="1072114" cy="1360602"/>
          </a:xfrm>
          <a:prstGeom prst="rect">
            <a:avLst/>
          </a:prstGeom>
          <a:ln>
            <a:noFill/>
          </a:ln>
          <a:effectLst>
            <a:outerShdw blurRad="292100" dist="139700" dir="2700000" algn="tl" rotWithShape="0">
              <a:srgbClr val="333333">
                <a:alpha val="65000"/>
              </a:srgbClr>
            </a:outerShdw>
          </a:effectLst>
        </p:spPr>
      </p:pic>
      <p:sp>
        <p:nvSpPr>
          <p:cNvPr id="14" name="Tytuł 1">
            <a:extLst>
              <a:ext uri="{FF2B5EF4-FFF2-40B4-BE49-F238E27FC236}">
                <a16:creationId xmlns:a16="http://schemas.microsoft.com/office/drawing/2014/main" id="{884FFA6B-E801-A2D5-16F5-659E2F7D4152}"/>
              </a:ext>
            </a:extLst>
          </p:cNvPr>
          <p:cNvSpPr txBox="1">
            <a:spLocks/>
          </p:cNvSpPr>
          <p:nvPr/>
        </p:nvSpPr>
        <p:spPr>
          <a:xfrm>
            <a:off x="5316784" y="1637560"/>
            <a:ext cx="1869643" cy="5187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1600" b="1" dirty="0"/>
              <a:t>IZOLACJA RNA</a:t>
            </a:r>
          </a:p>
        </p:txBody>
      </p:sp>
      <p:pic>
        <p:nvPicPr>
          <p:cNvPr id="15" name="Obraz 14" descr="Obraz zawierający szkic, rysowanie, czarne, czarne i białe&#10;&#10;Opis wygenerowany automatycznie">
            <a:extLst>
              <a:ext uri="{FF2B5EF4-FFF2-40B4-BE49-F238E27FC236}">
                <a16:creationId xmlns:a16="http://schemas.microsoft.com/office/drawing/2014/main" id="{72485B97-FAEF-DBAE-F0B5-0CE1DE9B42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260792">
            <a:off x="7711581" y="2861330"/>
            <a:ext cx="1608067" cy="843614"/>
          </a:xfrm>
          <a:prstGeom prst="rect">
            <a:avLst/>
          </a:prstGeom>
        </p:spPr>
      </p:pic>
      <p:pic>
        <p:nvPicPr>
          <p:cNvPr id="16" name="Obraz 15" descr="Obraz zawierający tekst, zawody lekkoatletyczne&#10;&#10;Opis wygenerowany automatycznie">
            <a:extLst>
              <a:ext uri="{FF2B5EF4-FFF2-40B4-BE49-F238E27FC236}">
                <a16:creationId xmlns:a16="http://schemas.microsoft.com/office/drawing/2014/main" id="{90499AD5-5049-880D-5294-BBF6543C5455}"/>
              </a:ext>
            </a:extLst>
          </p:cNvPr>
          <p:cNvPicPr>
            <a:picLocks noChangeAspect="1"/>
          </p:cNvPicPr>
          <p:nvPr/>
        </p:nvPicPr>
        <p:blipFill>
          <a:blip r:embed="rId7"/>
          <a:stretch>
            <a:fillRect/>
          </a:stretch>
        </p:blipFill>
        <p:spPr>
          <a:xfrm>
            <a:off x="8883736" y="3722454"/>
            <a:ext cx="2511588" cy="659711"/>
          </a:xfrm>
          <a:prstGeom prst="rect">
            <a:avLst/>
          </a:prstGeom>
        </p:spPr>
      </p:pic>
      <p:sp>
        <p:nvSpPr>
          <p:cNvPr id="20" name="Tytuł 1">
            <a:extLst>
              <a:ext uri="{FF2B5EF4-FFF2-40B4-BE49-F238E27FC236}">
                <a16:creationId xmlns:a16="http://schemas.microsoft.com/office/drawing/2014/main" id="{2D22C65E-3BB3-80C9-62B1-3340BE4C7AFA}"/>
              </a:ext>
            </a:extLst>
          </p:cNvPr>
          <p:cNvSpPr txBox="1">
            <a:spLocks/>
          </p:cNvSpPr>
          <p:nvPr/>
        </p:nvSpPr>
        <p:spPr>
          <a:xfrm>
            <a:off x="2826555" y="5840794"/>
            <a:ext cx="1869643" cy="5187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l-PL" sz="1600" b="1" dirty="0"/>
          </a:p>
        </p:txBody>
      </p:sp>
      <p:pic>
        <p:nvPicPr>
          <p:cNvPr id="2" name="312072378_5357327831044962_2401896744940208862_n">
            <a:hlinkClick r:id="" action="ppaction://media"/>
            <a:extLst>
              <a:ext uri="{FF2B5EF4-FFF2-40B4-BE49-F238E27FC236}">
                <a16:creationId xmlns:a16="http://schemas.microsoft.com/office/drawing/2014/main" id="{223C2EAB-F5E3-3261-AF2C-B5EB32B2761A}"/>
              </a:ext>
            </a:extLst>
          </p:cNvPr>
          <p:cNvPicPr>
            <a:picLocks noChangeAspect="1"/>
          </p:cNvPicPr>
          <p:nvPr>
            <a:videoFile r:link="rId1"/>
          </p:nvPr>
        </p:nvPicPr>
        <p:blipFill rotWithShape="1">
          <a:blip r:embed="rId8"/>
          <a:srcRect t="-157" b="23404"/>
          <a:stretch/>
        </p:blipFill>
        <p:spPr>
          <a:xfrm>
            <a:off x="430042" y="1510943"/>
            <a:ext cx="3094777" cy="4235514"/>
          </a:xfrm>
          <a:prstGeom prst="rect">
            <a:avLst/>
          </a:prstGeom>
        </p:spPr>
      </p:pic>
      <p:pic>
        <p:nvPicPr>
          <p:cNvPr id="8" name="Obraz 7">
            <a:extLst>
              <a:ext uri="{FF2B5EF4-FFF2-40B4-BE49-F238E27FC236}">
                <a16:creationId xmlns:a16="http://schemas.microsoft.com/office/drawing/2014/main" id="{81D3BA28-2BA8-011E-8940-F8714B2C94AD}"/>
              </a:ext>
            </a:extLst>
          </p:cNvPr>
          <p:cNvPicPr>
            <a:picLocks noChangeAspect="1"/>
          </p:cNvPicPr>
          <p:nvPr/>
        </p:nvPicPr>
        <p:blipFill>
          <a:blip r:embed="rId9"/>
          <a:stretch>
            <a:fillRect/>
          </a:stretch>
        </p:blipFill>
        <p:spPr>
          <a:xfrm>
            <a:off x="4780949" y="133772"/>
            <a:ext cx="3262081" cy="2446561"/>
          </a:xfrm>
          <a:prstGeom prst="rect">
            <a:avLst/>
          </a:prstGeom>
        </p:spPr>
      </p:pic>
      <p:sp>
        <p:nvSpPr>
          <p:cNvPr id="3" name="pole tekstowe 2">
            <a:extLst>
              <a:ext uri="{FF2B5EF4-FFF2-40B4-BE49-F238E27FC236}">
                <a16:creationId xmlns:a16="http://schemas.microsoft.com/office/drawing/2014/main" id="{3A1A667A-14BA-6EFA-FBA4-0AD828C32BF4}"/>
              </a:ext>
            </a:extLst>
          </p:cNvPr>
          <p:cNvSpPr txBox="1"/>
          <p:nvPr/>
        </p:nvSpPr>
        <p:spPr>
          <a:xfrm>
            <a:off x="5388171" y="4313202"/>
            <a:ext cx="4021617" cy="1200329"/>
          </a:xfrm>
          <a:prstGeom prst="rect">
            <a:avLst/>
          </a:prstGeom>
          <a:noFill/>
        </p:spPr>
        <p:txBody>
          <a:bodyPr wrap="square" rtlCol="0">
            <a:spAutoFit/>
          </a:bodyPr>
          <a:lstStyle/>
          <a:p>
            <a:r>
              <a:rPr lang="pl-PL" b="1" dirty="0"/>
              <a:t>PREVIOUS YEARS </a:t>
            </a:r>
          </a:p>
          <a:p>
            <a:r>
              <a:rPr lang="pl-PL" b="1" dirty="0" err="1"/>
              <a:t>Methodology</a:t>
            </a:r>
            <a:r>
              <a:rPr lang="pl-PL" b="1" dirty="0"/>
              <a:t> </a:t>
            </a:r>
            <a:r>
              <a:rPr lang="pl-PL" b="1" dirty="0" err="1"/>
              <a:t>optimalization</a:t>
            </a:r>
            <a:r>
              <a:rPr lang="pl-PL" b="1" dirty="0"/>
              <a:t> and </a:t>
            </a:r>
            <a:r>
              <a:rPr lang="pl-PL" b="1" dirty="0" err="1"/>
              <a:t>isolation</a:t>
            </a:r>
            <a:r>
              <a:rPr lang="pl-PL" b="1" dirty="0"/>
              <a:t> of the </a:t>
            </a:r>
            <a:r>
              <a:rPr lang="pl-PL" b="1" dirty="0" err="1"/>
              <a:t>stromal</a:t>
            </a:r>
            <a:r>
              <a:rPr lang="pl-PL" b="1" dirty="0"/>
              <a:t> RNA from 13 </a:t>
            </a:r>
          </a:p>
          <a:p>
            <a:r>
              <a:rPr lang="pl-PL" b="1" dirty="0"/>
              <a:t>patients</a:t>
            </a:r>
          </a:p>
        </p:txBody>
      </p:sp>
      <p:sp>
        <p:nvSpPr>
          <p:cNvPr id="5" name="pole tekstowe 4">
            <a:extLst>
              <a:ext uri="{FF2B5EF4-FFF2-40B4-BE49-F238E27FC236}">
                <a16:creationId xmlns:a16="http://schemas.microsoft.com/office/drawing/2014/main" id="{118D8ABD-88AB-C1CF-83E1-F4B3DB9E98E3}"/>
              </a:ext>
            </a:extLst>
          </p:cNvPr>
          <p:cNvSpPr txBox="1"/>
          <p:nvPr/>
        </p:nvSpPr>
        <p:spPr>
          <a:xfrm>
            <a:off x="5316784" y="5647850"/>
            <a:ext cx="3830792" cy="923330"/>
          </a:xfrm>
          <a:prstGeom prst="rect">
            <a:avLst/>
          </a:prstGeom>
          <a:noFill/>
        </p:spPr>
        <p:txBody>
          <a:bodyPr wrap="none" rtlCol="0">
            <a:spAutoFit/>
          </a:bodyPr>
          <a:lstStyle/>
          <a:p>
            <a:r>
              <a:rPr lang="pl-PL" b="1" dirty="0"/>
              <a:t>CURRENT YEAR </a:t>
            </a:r>
          </a:p>
          <a:p>
            <a:r>
              <a:rPr lang="pl-PL" b="1" dirty="0" err="1"/>
              <a:t>Isolation</a:t>
            </a:r>
            <a:r>
              <a:rPr lang="pl-PL" b="1" dirty="0"/>
              <a:t> of the </a:t>
            </a:r>
            <a:r>
              <a:rPr lang="pl-PL" b="1" dirty="0" err="1"/>
              <a:t>stromal</a:t>
            </a:r>
            <a:r>
              <a:rPr lang="pl-PL" b="1" dirty="0"/>
              <a:t> RNA from the </a:t>
            </a:r>
          </a:p>
          <a:p>
            <a:r>
              <a:rPr lang="pl-PL" b="1" dirty="0" err="1"/>
              <a:t>rest</a:t>
            </a:r>
            <a:r>
              <a:rPr lang="pl-PL" b="1" dirty="0"/>
              <a:t> 27 patients.</a:t>
            </a:r>
          </a:p>
        </p:txBody>
      </p:sp>
    </p:spTree>
    <p:extLst>
      <p:ext uri="{BB962C8B-B14F-4D97-AF65-F5344CB8AC3E}">
        <p14:creationId xmlns:p14="http://schemas.microsoft.com/office/powerpoint/2010/main" val="98424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48" fill="hold" display="0">
                  <p:stCondLst>
                    <p:cond delay="indefinite"/>
                  </p:stCondLst>
                </p:cTn>
                <p:tgtEl>
                  <p:spTgt spid="2"/>
                </p:tgtEl>
              </p:cMediaNode>
            </p:video>
          </p:childTnLst>
        </p:cTn>
      </p:par>
    </p:tnLst>
    <p:bldLst>
      <p:bldP spid="14"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CC52BC-F791-4979-E900-AF1FC4907586}"/>
              </a:ext>
            </a:extLst>
          </p:cNvPr>
          <p:cNvSpPr>
            <a:spLocks noGrp="1"/>
          </p:cNvSpPr>
          <p:nvPr>
            <p:ph type="title"/>
          </p:nvPr>
        </p:nvSpPr>
        <p:spPr>
          <a:xfrm>
            <a:off x="545969" y="2344754"/>
            <a:ext cx="10515600" cy="1325563"/>
          </a:xfrm>
        </p:spPr>
        <p:txBody>
          <a:bodyPr/>
          <a:lstStyle/>
          <a:p>
            <a:pPr algn="ctr"/>
            <a:r>
              <a:rPr lang="pl-PL" dirty="0"/>
              <a:t>In </a:t>
            </a:r>
            <a:r>
              <a:rPr lang="pl-PL" dirty="0" err="1"/>
              <a:t>silico</a:t>
            </a:r>
            <a:r>
              <a:rPr lang="pl-PL" dirty="0"/>
              <a:t> </a:t>
            </a:r>
            <a:r>
              <a:rPr lang="pl-PL" dirty="0" err="1"/>
              <a:t>study</a:t>
            </a:r>
            <a:br>
              <a:rPr lang="pl-PL" dirty="0"/>
            </a:br>
            <a:r>
              <a:rPr lang="pl-PL" dirty="0"/>
              <a:t>TCGA</a:t>
            </a:r>
          </a:p>
        </p:txBody>
      </p:sp>
    </p:spTree>
    <p:extLst>
      <p:ext uri="{BB962C8B-B14F-4D97-AF65-F5344CB8AC3E}">
        <p14:creationId xmlns:p14="http://schemas.microsoft.com/office/powerpoint/2010/main" val="58859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D09742F-4A61-7B33-8D1A-94BBA3E3C4C0}"/>
              </a:ext>
            </a:extLst>
          </p:cNvPr>
          <p:cNvPicPr>
            <a:picLocks noChangeAspect="1"/>
          </p:cNvPicPr>
          <p:nvPr/>
        </p:nvPicPr>
        <p:blipFill>
          <a:blip r:embed="rId2"/>
          <a:stretch>
            <a:fillRect/>
          </a:stretch>
        </p:blipFill>
        <p:spPr>
          <a:xfrm>
            <a:off x="2115217" y="-30637"/>
            <a:ext cx="8432906" cy="6858000"/>
          </a:xfrm>
          <a:prstGeom prst="rect">
            <a:avLst/>
          </a:prstGeom>
        </p:spPr>
      </p:pic>
      <p:sp>
        <p:nvSpPr>
          <p:cNvPr id="11" name="Rectangle 10">
            <a:extLst>
              <a:ext uri="{FF2B5EF4-FFF2-40B4-BE49-F238E27FC236}">
                <a16:creationId xmlns:a16="http://schemas.microsoft.com/office/drawing/2014/main" id="{7143E5C2-E66D-8562-A3B2-15B8BB64751F}"/>
              </a:ext>
            </a:extLst>
          </p:cNvPr>
          <p:cNvSpPr/>
          <p:nvPr/>
        </p:nvSpPr>
        <p:spPr>
          <a:xfrm>
            <a:off x="2728545" y="1082208"/>
            <a:ext cx="3003175" cy="5606812"/>
          </a:xfrm>
          <a:prstGeom prst="rect">
            <a:avLst/>
          </a:prstGeom>
          <a:solidFill>
            <a:srgbClr val="EB8383">
              <a:alpha val="49000"/>
            </a:srgbClr>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ole tekstowe 4">
            <a:extLst>
              <a:ext uri="{FF2B5EF4-FFF2-40B4-BE49-F238E27FC236}">
                <a16:creationId xmlns:a16="http://schemas.microsoft.com/office/drawing/2014/main" id="{74B377CF-7343-E558-52D8-B6AE63717EE3}"/>
              </a:ext>
            </a:extLst>
          </p:cNvPr>
          <p:cNvSpPr txBox="1"/>
          <p:nvPr/>
        </p:nvSpPr>
        <p:spPr>
          <a:xfrm>
            <a:off x="3293321" y="3350023"/>
            <a:ext cx="1873623" cy="1754326"/>
          </a:xfrm>
          <a:prstGeom prst="rect">
            <a:avLst/>
          </a:prstGeom>
          <a:noFill/>
        </p:spPr>
        <p:txBody>
          <a:bodyPr wrap="square" lIns="91440" tIns="45720" rIns="91440" bIns="45720" rtlCol="0" anchor="t">
            <a:spAutoFit/>
          </a:bodyPr>
          <a:lstStyle/>
          <a:p>
            <a:pPr algn="ctr"/>
            <a:r>
              <a:rPr lang="pl-PL" b="1" dirty="0"/>
              <a:t>Cluster 1-enriched with </a:t>
            </a:r>
            <a:r>
              <a:rPr lang="pl-PL" b="1" dirty="0" err="1"/>
              <a:t>markers</a:t>
            </a:r>
            <a:r>
              <a:rPr lang="pl-PL" b="1" dirty="0"/>
              <a:t> from FGFR-</a:t>
            </a:r>
            <a:r>
              <a:rPr lang="pl-PL" b="1" dirty="0" err="1"/>
              <a:t>centered</a:t>
            </a:r>
            <a:r>
              <a:rPr lang="pl-PL" b="1" dirty="0"/>
              <a:t> „stroma” </a:t>
            </a:r>
            <a:r>
              <a:rPr lang="pl-PL" b="1" dirty="0" err="1"/>
              <a:t>signature</a:t>
            </a:r>
            <a:endParaRPr lang="pl-PL" b="1" dirty="0"/>
          </a:p>
        </p:txBody>
      </p:sp>
      <p:sp>
        <p:nvSpPr>
          <p:cNvPr id="9" name="Rectangle 8">
            <a:extLst>
              <a:ext uri="{FF2B5EF4-FFF2-40B4-BE49-F238E27FC236}">
                <a16:creationId xmlns:a16="http://schemas.microsoft.com/office/drawing/2014/main" id="{AC110D55-B4C9-7E85-35E9-54E7815FA596}"/>
              </a:ext>
            </a:extLst>
          </p:cNvPr>
          <p:cNvSpPr/>
          <p:nvPr/>
        </p:nvSpPr>
        <p:spPr>
          <a:xfrm>
            <a:off x="5731720" y="1220551"/>
            <a:ext cx="1994646" cy="5468469"/>
          </a:xfrm>
          <a:prstGeom prst="rect">
            <a:avLst/>
          </a:prstGeom>
          <a:solidFill>
            <a:srgbClr val="83A6EB">
              <a:alpha val="40000"/>
            </a:srgbClr>
          </a:solidFill>
          <a:ln w="127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a:extLst>
              <a:ext uri="{FF2B5EF4-FFF2-40B4-BE49-F238E27FC236}">
                <a16:creationId xmlns:a16="http://schemas.microsoft.com/office/drawing/2014/main" id="{B5C2F0D2-B130-32B6-3DB8-3F73621C38A4}"/>
              </a:ext>
            </a:extLst>
          </p:cNvPr>
          <p:cNvSpPr txBox="1"/>
          <p:nvPr/>
        </p:nvSpPr>
        <p:spPr>
          <a:xfrm>
            <a:off x="5731720" y="3354620"/>
            <a:ext cx="1994646" cy="1477328"/>
          </a:xfrm>
          <a:prstGeom prst="rect">
            <a:avLst/>
          </a:prstGeom>
          <a:noFill/>
        </p:spPr>
        <p:txBody>
          <a:bodyPr wrap="square" lIns="91440" tIns="45720" rIns="91440" bIns="45720" rtlCol="0" anchor="t">
            <a:spAutoFit/>
          </a:bodyPr>
          <a:lstStyle/>
          <a:p>
            <a:pPr algn="ctr"/>
            <a:r>
              <a:rPr lang="pl-PL" b="1" dirty="0"/>
              <a:t>Cluster 2 not </a:t>
            </a:r>
            <a:r>
              <a:rPr lang="pl-PL" b="1" dirty="0" err="1"/>
              <a:t>enriched</a:t>
            </a:r>
            <a:r>
              <a:rPr lang="pl-PL" b="1" dirty="0"/>
              <a:t> with </a:t>
            </a:r>
            <a:r>
              <a:rPr lang="pl-PL" b="1" dirty="0" err="1"/>
              <a:t>markers</a:t>
            </a:r>
            <a:r>
              <a:rPr lang="pl-PL" b="1" dirty="0"/>
              <a:t> from FGFR-</a:t>
            </a:r>
            <a:r>
              <a:rPr lang="pl-PL" b="1" dirty="0" err="1"/>
              <a:t>centered</a:t>
            </a:r>
            <a:r>
              <a:rPr lang="pl-PL" b="1" dirty="0"/>
              <a:t> „stroma” </a:t>
            </a:r>
            <a:r>
              <a:rPr lang="pl-PL" b="1" dirty="0" err="1"/>
              <a:t>signature</a:t>
            </a:r>
            <a:endParaRPr lang="pl-PL" b="1" dirty="0"/>
          </a:p>
        </p:txBody>
      </p:sp>
      <p:sp>
        <p:nvSpPr>
          <p:cNvPr id="4" name="pole tekstowe 3">
            <a:extLst>
              <a:ext uri="{FF2B5EF4-FFF2-40B4-BE49-F238E27FC236}">
                <a16:creationId xmlns:a16="http://schemas.microsoft.com/office/drawing/2014/main" id="{74339BF0-AD2C-31EB-8E4C-4CEB3F05C167}"/>
              </a:ext>
            </a:extLst>
          </p:cNvPr>
          <p:cNvSpPr txBox="1"/>
          <p:nvPr/>
        </p:nvSpPr>
        <p:spPr>
          <a:xfrm>
            <a:off x="-32963" y="225943"/>
            <a:ext cx="1997015" cy="1815882"/>
          </a:xfrm>
          <a:prstGeom prst="rect">
            <a:avLst/>
          </a:prstGeom>
          <a:noFill/>
        </p:spPr>
        <p:txBody>
          <a:bodyPr wrap="square" lIns="91440" tIns="45720" rIns="91440" bIns="45720" rtlCol="0" anchor="t">
            <a:spAutoFit/>
          </a:bodyPr>
          <a:lstStyle/>
          <a:p>
            <a:pPr algn="ctr"/>
            <a:r>
              <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a:t>
            </a:r>
            <a:r>
              <a:rPr lang="pl-PL"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identified</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6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two</a:t>
            </a:r>
            <a:r>
              <a:rPr lang="pl-PL"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clusters </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of ER-positive breast cancer samples based on </a:t>
            </a:r>
            <a:r>
              <a:rPr lang="pl-PL" sz="1600" b="1" dirty="0"/>
              <a:t> FGFR-</a:t>
            </a:r>
            <a:r>
              <a:rPr lang="pl-PL" sz="1600" b="1" dirty="0" err="1"/>
              <a:t>centered</a:t>
            </a:r>
            <a:r>
              <a:rPr lang="pl-PL" sz="1600" b="1" dirty="0"/>
              <a:t> „stroma” </a:t>
            </a:r>
            <a:r>
              <a:rPr lang="pl-PL" sz="1600" b="1" dirty="0" err="1"/>
              <a:t>signature</a:t>
            </a:r>
            <a:endParaRPr lang="pl-PL"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pl-PL"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 name="pole tekstowe 7">
            <a:extLst>
              <a:ext uri="{FF2B5EF4-FFF2-40B4-BE49-F238E27FC236}">
                <a16:creationId xmlns:a16="http://schemas.microsoft.com/office/drawing/2014/main" id="{277CFA19-EF53-74E5-28D8-A474E2951C22}"/>
              </a:ext>
            </a:extLst>
          </p:cNvPr>
          <p:cNvSpPr txBox="1"/>
          <p:nvPr/>
        </p:nvSpPr>
        <p:spPr>
          <a:xfrm>
            <a:off x="9536409" y="3350023"/>
            <a:ext cx="646044" cy="461665"/>
          </a:xfrm>
          <a:prstGeom prst="rect">
            <a:avLst/>
          </a:prstGeom>
          <a:solidFill>
            <a:schemeClr val="bg1"/>
          </a:solidFill>
        </p:spPr>
        <p:txBody>
          <a:bodyPr wrap="square" rtlCol="0">
            <a:spAutoFit/>
          </a:bodyPr>
          <a:lstStyle/>
          <a:p>
            <a:r>
              <a:rPr lang="pl-PL" sz="1200" dirty="0"/>
              <a:t>1</a:t>
            </a:r>
          </a:p>
          <a:p>
            <a:r>
              <a:rPr lang="pl-PL" sz="1200" dirty="0"/>
              <a:t>2</a:t>
            </a:r>
          </a:p>
        </p:txBody>
      </p:sp>
    </p:spTree>
    <p:extLst>
      <p:ext uri="{BB962C8B-B14F-4D97-AF65-F5344CB8AC3E}">
        <p14:creationId xmlns:p14="http://schemas.microsoft.com/office/powerpoint/2010/main" val="272262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Motyw pakietu Office 2013–2022">
  <a:themeElements>
    <a:clrScheme name="Motyw pakietu Office 2013–2022">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yw pakietu Office 2013–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2013–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588</Words>
  <Application>Microsoft Office PowerPoint</Application>
  <PresentationFormat>Panoramiczny</PresentationFormat>
  <Paragraphs>97</Paragraphs>
  <Slides>15</Slides>
  <Notes>6</Notes>
  <HiddenSlides>0</HiddenSlides>
  <MMClips>1</MMClips>
  <ScaleCrop>false</ScaleCrop>
  <HeadingPairs>
    <vt:vector size="8" baseType="variant">
      <vt:variant>
        <vt:lpstr>Używane czcionki</vt:lpstr>
      </vt:variant>
      <vt:variant>
        <vt:i4>4</vt:i4>
      </vt:variant>
      <vt:variant>
        <vt:lpstr>Motyw</vt:lpstr>
      </vt:variant>
      <vt:variant>
        <vt:i4>1</vt:i4>
      </vt:variant>
      <vt:variant>
        <vt:lpstr>Osadzone serwery OLE</vt:lpstr>
      </vt:variant>
      <vt:variant>
        <vt:i4>1</vt:i4>
      </vt:variant>
      <vt:variant>
        <vt:lpstr>Tytuły slajdów</vt:lpstr>
      </vt:variant>
      <vt:variant>
        <vt:i4>15</vt:i4>
      </vt:variant>
    </vt:vector>
  </HeadingPairs>
  <TitlesOfParts>
    <vt:vector size="21" baseType="lpstr">
      <vt:lpstr>Arial</vt:lpstr>
      <vt:lpstr>Calibri</vt:lpstr>
      <vt:lpstr>Calibri Light</vt:lpstr>
      <vt:lpstr>Times New Roman</vt:lpstr>
      <vt:lpstr>Motyw pakietu Office 2013–2022</vt:lpstr>
      <vt:lpstr>Graph</vt:lpstr>
      <vt:lpstr>Prezentacja programu PowerPoint</vt:lpstr>
      <vt:lpstr>Project title </vt:lpstr>
      <vt:lpstr>Introduction</vt:lpstr>
      <vt:lpstr>Heterogeneity of the microenvironment</vt:lpstr>
      <vt:lpstr>Aim of the study</vt:lpstr>
      <vt:lpstr>FGFR-centered „stroma” signature</vt:lpstr>
      <vt:lpstr>Prezentacja programu PowerPoint</vt:lpstr>
      <vt:lpstr>In silico study TCGA</vt:lpstr>
      <vt:lpstr>Prezentacja programu PowerPoint</vt:lpstr>
      <vt:lpstr>Prezentacja programu PowerPoint</vt:lpstr>
      <vt:lpstr>Prezentacja programu PowerPoint</vt:lpstr>
      <vt:lpstr>Prezentacja programu PowerPoint</vt:lpstr>
      <vt:lpstr>Conclusions and Further Research</vt:lpstr>
      <vt:lpstr>Thank you</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Stromal signature in the breast cancer</dc:title>
  <dc:creator>Julia Sołek</dc:creator>
  <cp:lastModifiedBy>Aleksandra Czekalska</cp:lastModifiedBy>
  <cp:revision>60</cp:revision>
  <dcterms:created xsi:type="dcterms:W3CDTF">2023-04-19T10:45:58Z</dcterms:created>
  <dcterms:modified xsi:type="dcterms:W3CDTF">2024-05-06T09:21:38Z</dcterms:modified>
</cp:coreProperties>
</file>