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1"/>
  </p:notesMasterIdLst>
  <p:sldIdLst>
    <p:sldId id="256" r:id="rId2"/>
    <p:sldId id="258" r:id="rId3"/>
    <p:sldId id="322" r:id="rId4"/>
    <p:sldId id="324" r:id="rId5"/>
    <p:sldId id="323" r:id="rId6"/>
    <p:sldId id="327" r:id="rId7"/>
    <p:sldId id="334" r:id="rId8"/>
    <p:sldId id="321" r:id="rId9"/>
    <p:sldId id="259" r:id="rId10"/>
    <p:sldId id="319" r:id="rId11"/>
    <p:sldId id="329" r:id="rId12"/>
    <p:sldId id="330" r:id="rId13"/>
    <p:sldId id="331" r:id="rId14"/>
    <p:sldId id="332" r:id="rId15"/>
    <p:sldId id="333" r:id="rId16"/>
    <p:sldId id="326" r:id="rId17"/>
    <p:sldId id="272" r:id="rId18"/>
    <p:sldId id="32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88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err="1"/>
              <a:t>Demographics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HF Worsening</c:v>
                </c:pt>
                <c:pt idx="1">
                  <c:v>Stable HF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49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F-4231-AE1E-12F5D4F4E8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HF Worsening</c:v>
                </c:pt>
                <c:pt idx="1">
                  <c:v>Stable HF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43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F-4231-AE1E-12F5D4F4E8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2957471"/>
        <c:axId val="772958911"/>
      </c:barChart>
      <c:catAx>
        <c:axId val="77295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2958911"/>
        <c:crosses val="autoZero"/>
        <c:auto val="1"/>
        <c:lblAlgn val="ctr"/>
        <c:lblOffset val="100"/>
        <c:noMultiLvlLbl val="0"/>
      </c:catAx>
      <c:valAx>
        <c:axId val="77295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295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A6603-3153-46F3-9080-760C13DB5F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C510895-88D1-4DC7-8E23-0C8E1A580DF0}">
      <dgm:prSet phldrT="[Tekst]"/>
      <dgm:spPr/>
      <dgm:t>
        <a:bodyPr/>
        <a:lstStyle/>
        <a:p>
          <a:pPr algn="l"/>
          <a:r>
            <a:rPr lang="pl-PL" dirty="0"/>
            <a:t>205 </a:t>
          </a:r>
          <a:r>
            <a:rPr lang="pl-PL" dirty="0" err="1"/>
            <a:t>hospitalised</a:t>
          </a:r>
          <a:r>
            <a:rPr lang="pl-PL" dirty="0"/>
            <a:t> </a:t>
          </a:r>
          <a:r>
            <a:rPr lang="pl-PL" dirty="0" err="1"/>
            <a:t>consecutively</a:t>
          </a:r>
          <a:r>
            <a:rPr lang="pl-PL" dirty="0"/>
            <a:t> </a:t>
          </a:r>
        </a:p>
      </dgm:t>
    </dgm:pt>
    <dgm:pt modelId="{7E07FACD-FA7B-4FA8-9407-DF434B6F6B85}" type="parTrans" cxnId="{8FE478B7-4814-4215-8148-2C68B4CCB403}">
      <dgm:prSet/>
      <dgm:spPr/>
      <dgm:t>
        <a:bodyPr/>
        <a:lstStyle/>
        <a:p>
          <a:endParaRPr lang="pl-PL"/>
        </a:p>
      </dgm:t>
    </dgm:pt>
    <dgm:pt modelId="{6D3AE96A-FF95-41D4-B05E-DAD486E9FAA0}" type="sibTrans" cxnId="{8FE478B7-4814-4215-8148-2C68B4CCB403}">
      <dgm:prSet/>
      <dgm:spPr/>
      <dgm:t>
        <a:bodyPr/>
        <a:lstStyle/>
        <a:p>
          <a:endParaRPr lang="pl-PL"/>
        </a:p>
      </dgm:t>
    </dgm:pt>
    <dgm:pt modelId="{85531A1B-CCEE-4115-9725-0B7B9B4329A5}">
      <dgm:prSet phldrT="[Tekst]"/>
      <dgm:spPr/>
      <dgm:t>
        <a:bodyPr/>
        <a:lstStyle/>
        <a:p>
          <a:pPr algn="l"/>
          <a:r>
            <a:rPr lang="pl-PL" dirty="0"/>
            <a:t>51 </a:t>
          </a:r>
          <a:r>
            <a:rPr lang="pl-PL" dirty="0" err="1"/>
            <a:t>records</a:t>
          </a:r>
          <a:r>
            <a:rPr lang="pl-PL" dirty="0"/>
            <a:t> </a:t>
          </a:r>
          <a:r>
            <a:rPr lang="pl-PL" dirty="0" err="1"/>
            <a:t>excluded</a:t>
          </a:r>
          <a:r>
            <a:rPr lang="pl-PL" dirty="0"/>
            <a:t> from </a:t>
          </a:r>
          <a:r>
            <a:rPr lang="pl-PL" dirty="0" err="1"/>
            <a:t>analysis</a:t>
          </a:r>
          <a:r>
            <a:rPr lang="pl-PL" dirty="0"/>
            <a:t/>
          </a:r>
          <a:br>
            <a:rPr lang="pl-PL" dirty="0"/>
          </a:br>
          <a:r>
            <a:rPr lang="pl-PL" dirty="0"/>
            <a:t>    - 18 </a:t>
          </a:r>
          <a:r>
            <a:rPr lang="pl-PL" dirty="0" err="1"/>
            <a:t>without</a:t>
          </a:r>
          <a:r>
            <a:rPr lang="pl-PL" dirty="0"/>
            <a:t> HF</a:t>
          </a:r>
          <a:br>
            <a:rPr lang="pl-PL" dirty="0"/>
          </a:br>
          <a:r>
            <a:rPr lang="pl-PL" dirty="0"/>
            <a:t>    - 33 </a:t>
          </a:r>
          <a:r>
            <a:rPr lang="pl-PL" dirty="0" err="1"/>
            <a:t>rehospitalisations</a:t>
          </a:r>
          <a:endParaRPr lang="pl-PL" dirty="0"/>
        </a:p>
      </dgm:t>
    </dgm:pt>
    <dgm:pt modelId="{8E077FAA-D70D-4E3D-B599-9CF7DDB389CA}" type="parTrans" cxnId="{84BEF606-004A-4E15-A747-AF4E37D34AE4}">
      <dgm:prSet/>
      <dgm:spPr/>
      <dgm:t>
        <a:bodyPr/>
        <a:lstStyle/>
        <a:p>
          <a:endParaRPr lang="pl-PL"/>
        </a:p>
      </dgm:t>
    </dgm:pt>
    <dgm:pt modelId="{0A399EE0-8800-45E9-A4BB-F8779630E1FE}" type="sibTrans" cxnId="{84BEF606-004A-4E15-A747-AF4E37D34AE4}">
      <dgm:prSet/>
      <dgm:spPr/>
      <dgm:t>
        <a:bodyPr/>
        <a:lstStyle/>
        <a:p>
          <a:endParaRPr lang="pl-PL"/>
        </a:p>
      </dgm:t>
    </dgm:pt>
    <dgm:pt modelId="{5BDCFDDA-B250-4C94-ABB8-BA522133A549}">
      <dgm:prSet phldrT="[Tekst]"/>
      <dgm:spPr/>
      <dgm:t>
        <a:bodyPr/>
        <a:lstStyle/>
        <a:p>
          <a:pPr algn="l"/>
          <a:r>
            <a:rPr lang="pl-PL" dirty="0"/>
            <a:t>154 </a:t>
          </a:r>
          <a:r>
            <a:rPr lang="pl-PL" dirty="0" err="1"/>
            <a:t>included</a:t>
          </a:r>
          <a:r>
            <a:rPr lang="pl-PL" dirty="0"/>
            <a:t> in </a:t>
          </a:r>
          <a:r>
            <a:rPr lang="pl-PL" dirty="0" err="1"/>
            <a:t>analysis</a:t>
          </a:r>
          <a:endParaRPr lang="pl-PL" dirty="0"/>
        </a:p>
      </dgm:t>
    </dgm:pt>
    <dgm:pt modelId="{C3321E62-B5C1-44E0-8F7F-363C23F50904}" type="parTrans" cxnId="{97C7BD35-80CD-45EE-95CA-7518289AF8B5}">
      <dgm:prSet/>
      <dgm:spPr/>
      <dgm:t>
        <a:bodyPr/>
        <a:lstStyle/>
        <a:p>
          <a:endParaRPr lang="pl-PL"/>
        </a:p>
      </dgm:t>
    </dgm:pt>
    <dgm:pt modelId="{F7FBF758-36AE-4C9E-BF95-5D2740F34FCD}" type="sibTrans" cxnId="{97C7BD35-80CD-45EE-95CA-7518289AF8B5}">
      <dgm:prSet/>
      <dgm:spPr/>
      <dgm:t>
        <a:bodyPr/>
        <a:lstStyle/>
        <a:p>
          <a:endParaRPr lang="pl-PL"/>
        </a:p>
      </dgm:t>
    </dgm:pt>
    <dgm:pt modelId="{BEB712E5-4381-447D-AE56-123CCDAD738A}" type="pres">
      <dgm:prSet presAssocID="{967A6603-3153-46F3-9080-760C13DB5F86}" presName="linearFlow" presStyleCnt="0">
        <dgm:presLayoutVars>
          <dgm:resizeHandles val="exact"/>
        </dgm:presLayoutVars>
      </dgm:prSet>
      <dgm:spPr/>
    </dgm:pt>
    <dgm:pt modelId="{99AF4565-C849-4010-B2EC-BBF358294BF8}" type="pres">
      <dgm:prSet presAssocID="{4C510895-88D1-4DC7-8E23-0C8E1A580D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F76501-9C4F-489A-871B-4EF701147795}" type="pres">
      <dgm:prSet presAssocID="{6D3AE96A-FF95-41D4-B05E-DAD486E9FAA0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B7F1DB2-91C4-4944-981A-4F926734C380}" type="pres">
      <dgm:prSet presAssocID="{6D3AE96A-FF95-41D4-B05E-DAD486E9FAA0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EC43C656-ECBA-4A7C-ABED-859799AED8B5}" type="pres">
      <dgm:prSet presAssocID="{85531A1B-CCEE-4115-9725-0B7B9B432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4DF3E6-8B40-47C9-BC35-424F761289F1}" type="pres">
      <dgm:prSet presAssocID="{0A399EE0-8800-45E9-A4BB-F8779630E1FE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A22A801-601A-47E8-995D-745E042ECD8F}" type="pres">
      <dgm:prSet presAssocID="{0A399EE0-8800-45E9-A4BB-F8779630E1FE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70C32EB4-7F12-4809-9A8E-AB25BFDA33B1}" type="pres">
      <dgm:prSet presAssocID="{5BDCFDDA-B250-4C94-ABB8-BA522133A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7CFA0A-7D1C-46C2-A40B-2756D5B67840}" type="presOf" srcId="{967A6603-3153-46F3-9080-760C13DB5F86}" destId="{BEB712E5-4381-447D-AE56-123CCDAD738A}" srcOrd="0" destOrd="0" presId="urn:microsoft.com/office/officeart/2005/8/layout/process2"/>
    <dgm:cxn modelId="{8FE478B7-4814-4215-8148-2C68B4CCB403}" srcId="{967A6603-3153-46F3-9080-760C13DB5F86}" destId="{4C510895-88D1-4DC7-8E23-0C8E1A580DF0}" srcOrd="0" destOrd="0" parTransId="{7E07FACD-FA7B-4FA8-9407-DF434B6F6B85}" sibTransId="{6D3AE96A-FF95-41D4-B05E-DAD486E9FAA0}"/>
    <dgm:cxn modelId="{E345F370-759C-43A7-B11D-3FEB6348C880}" type="presOf" srcId="{0A399EE0-8800-45E9-A4BB-F8779630E1FE}" destId="{764DF3E6-8B40-47C9-BC35-424F761289F1}" srcOrd="0" destOrd="0" presId="urn:microsoft.com/office/officeart/2005/8/layout/process2"/>
    <dgm:cxn modelId="{A8372565-B887-4C9D-8AA0-1F481CE2760B}" type="presOf" srcId="{6D3AE96A-FF95-41D4-B05E-DAD486E9FAA0}" destId="{B2F76501-9C4F-489A-871B-4EF701147795}" srcOrd="0" destOrd="0" presId="urn:microsoft.com/office/officeart/2005/8/layout/process2"/>
    <dgm:cxn modelId="{40649E44-36F2-4E7F-B5AE-A9E2675511FE}" type="presOf" srcId="{4C510895-88D1-4DC7-8E23-0C8E1A580DF0}" destId="{99AF4565-C849-4010-B2EC-BBF358294BF8}" srcOrd="0" destOrd="0" presId="urn:microsoft.com/office/officeart/2005/8/layout/process2"/>
    <dgm:cxn modelId="{31F95110-D2E8-45D5-9AB4-13B5B908BB78}" type="presOf" srcId="{0A399EE0-8800-45E9-A4BB-F8779630E1FE}" destId="{1A22A801-601A-47E8-995D-745E042ECD8F}" srcOrd="1" destOrd="0" presId="urn:microsoft.com/office/officeart/2005/8/layout/process2"/>
    <dgm:cxn modelId="{12EAE2D1-A6CF-4460-8A14-6F403429F3FD}" type="presOf" srcId="{6D3AE96A-FF95-41D4-B05E-DAD486E9FAA0}" destId="{9B7F1DB2-91C4-4944-981A-4F926734C380}" srcOrd="1" destOrd="0" presId="urn:microsoft.com/office/officeart/2005/8/layout/process2"/>
    <dgm:cxn modelId="{84BEF606-004A-4E15-A747-AF4E37D34AE4}" srcId="{967A6603-3153-46F3-9080-760C13DB5F86}" destId="{85531A1B-CCEE-4115-9725-0B7B9B4329A5}" srcOrd="1" destOrd="0" parTransId="{8E077FAA-D70D-4E3D-B599-9CF7DDB389CA}" sibTransId="{0A399EE0-8800-45E9-A4BB-F8779630E1FE}"/>
    <dgm:cxn modelId="{97C7BD35-80CD-45EE-95CA-7518289AF8B5}" srcId="{967A6603-3153-46F3-9080-760C13DB5F86}" destId="{5BDCFDDA-B250-4C94-ABB8-BA522133A549}" srcOrd="2" destOrd="0" parTransId="{C3321E62-B5C1-44E0-8F7F-363C23F50904}" sibTransId="{F7FBF758-36AE-4C9E-BF95-5D2740F34FCD}"/>
    <dgm:cxn modelId="{93A06C66-FF18-4BE3-B26C-EE5E582B6032}" type="presOf" srcId="{5BDCFDDA-B250-4C94-ABB8-BA522133A549}" destId="{70C32EB4-7F12-4809-9A8E-AB25BFDA33B1}" srcOrd="0" destOrd="0" presId="urn:microsoft.com/office/officeart/2005/8/layout/process2"/>
    <dgm:cxn modelId="{C5EA098B-A05A-4C35-B0E1-DE3564DFB9E7}" type="presOf" srcId="{85531A1B-CCEE-4115-9725-0B7B9B4329A5}" destId="{EC43C656-ECBA-4A7C-ABED-859799AED8B5}" srcOrd="0" destOrd="0" presId="urn:microsoft.com/office/officeart/2005/8/layout/process2"/>
    <dgm:cxn modelId="{AD3564D6-AF40-40ED-9134-0F9F5A8D263E}" type="presParOf" srcId="{BEB712E5-4381-447D-AE56-123CCDAD738A}" destId="{99AF4565-C849-4010-B2EC-BBF358294BF8}" srcOrd="0" destOrd="0" presId="urn:microsoft.com/office/officeart/2005/8/layout/process2"/>
    <dgm:cxn modelId="{4A91A11C-7ED6-45BC-9018-6C83EECFE4DA}" type="presParOf" srcId="{BEB712E5-4381-447D-AE56-123CCDAD738A}" destId="{B2F76501-9C4F-489A-871B-4EF701147795}" srcOrd="1" destOrd="0" presId="urn:microsoft.com/office/officeart/2005/8/layout/process2"/>
    <dgm:cxn modelId="{8248E002-E23D-4A84-8515-E3CF5A113B03}" type="presParOf" srcId="{B2F76501-9C4F-489A-871B-4EF701147795}" destId="{9B7F1DB2-91C4-4944-981A-4F926734C380}" srcOrd="0" destOrd="0" presId="urn:microsoft.com/office/officeart/2005/8/layout/process2"/>
    <dgm:cxn modelId="{36EC14C2-96FB-4563-9B57-A20DE324BE5A}" type="presParOf" srcId="{BEB712E5-4381-447D-AE56-123CCDAD738A}" destId="{EC43C656-ECBA-4A7C-ABED-859799AED8B5}" srcOrd="2" destOrd="0" presId="urn:microsoft.com/office/officeart/2005/8/layout/process2"/>
    <dgm:cxn modelId="{BADAA96E-5325-41F7-9249-21C7A08CD5BE}" type="presParOf" srcId="{BEB712E5-4381-447D-AE56-123CCDAD738A}" destId="{764DF3E6-8B40-47C9-BC35-424F761289F1}" srcOrd="3" destOrd="0" presId="urn:microsoft.com/office/officeart/2005/8/layout/process2"/>
    <dgm:cxn modelId="{38B275EF-9EC0-49D1-8548-0B448224E008}" type="presParOf" srcId="{764DF3E6-8B40-47C9-BC35-424F761289F1}" destId="{1A22A801-601A-47E8-995D-745E042ECD8F}" srcOrd="0" destOrd="0" presId="urn:microsoft.com/office/officeart/2005/8/layout/process2"/>
    <dgm:cxn modelId="{128DDA57-75BB-4621-998A-44833EA9712B}" type="presParOf" srcId="{BEB712E5-4381-447D-AE56-123CCDAD738A}" destId="{70C32EB4-7F12-4809-9A8E-AB25BFDA33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F4565-C849-4010-B2EC-BBF358294BF8}">
      <dsp:nvSpPr>
        <dsp:cNvPr id="0" name=""/>
        <dsp:cNvSpPr/>
      </dsp:nvSpPr>
      <dsp:spPr>
        <a:xfrm>
          <a:off x="3479080" y="0"/>
          <a:ext cx="3395513" cy="92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205 </a:t>
          </a:r>
          <a:r>
            <a:rPr lang="pl-PL" sz="1800" kern="1200" dirty="0" err="1"/>
            <a:t>hospitalised</a:t>
          </a:r>
          <a:r>
            <a:rPr lang="pl-PL" sz="1800" kern="1200" dirty="0"/>
            <a:t> </a:t>
          </a:r>
          <a:r>
            <a:rPr lang="pl-PL" sz="1800" kern="1200" dirty="0" err="1"/>
            <a:t>consecutively</a:t>
          </a:r>
          <a:r>
            <a:rPr lang="pl-PL" sz="1800" kern="1200" dirty="0"/>
            <a:t> </a:t>
          </a:r>
        </a:p>
      </dsp:txBody>
      <dsp:txXfrm>
        <a:off x="3506280" y="27200"/>
        <a:ext cx="3341113" cy="874287"/>
      </dsp:txXfrm>
    </dsp:sp>
    <dsp:sp modelId="{B2F76501-9C4F-489A-871B-4EF701147795}">
      <dsp:nvSpPr>
        <dsp:cNvPr id="0" name=""/>
        <dsp:cNvSpPr/>
      </dsp:nvSpPr>
      <dsp:spPr>
        <a:xfrm rot="5400000">
          <a:off x="5002708" y="951904"/>
          <a:ext cx="348257" cy="417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-5400000">
        <a:off x="5051465" y="986730"/>
        <a:ext cx="250745" cy="243780"/>
      </dsp:txXfrm>
    </dsp:sp>
    <dsp:sp modelId="{EC43C656-ECBA-4A7C-ABED-859799AED8B5}">
      <dsp:nvSpPr>
        <dsp:cNvPr id="0" name=""/>
        <dsp:cNvSpPr/>
      </dsp:nvSpPr>
      <dsp:spPr>
        <a:xfrm>
          <a:off x="3479080" y="1393031"/>
          <a:ext cx="3395513" cy="92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51 </a:t>
          </a:r>
          <a:r>
            <a:rPr lang="pl-PL" sz="1800" kern="1200" dirty="0" err="1"/>
            <a:t>records</a:t>
          </a:r>
          <a:r>
            <a:rPr lang="pl-PL" sz="1800" kern="1200" dirty="0"/>
            <a:t> </a:t>
          </a:r>
          <a:r>
            <a:rPr lang="pl-PL" sz="1800" kern="1200" dirty="0" err="1"/>
            <a:t>excluded</a:t>
          </a:r>
          <a:r>
            <a:rPr lang="pl-PL" sz="1800" kern="1200" dirty="0"/>
            <a:t> from </a:t>
          </a:r>
          <a:r>
            <a:rPr lang="pl-PL" sz="1800" kern="1200" dirty="0" err="1"/>
            <a:t>analysis</a:t>
          </a:r>
          <a:r>
            <a:rPr lang="pl-PL" sz="1800" kern="1200" dirty="0"/>
            <a:t/>
          </a:r>
          <a:br>
            <a:rPr lang="pl-PL" sz="1800" kern="1200" dirty="0"/>
          </a:br>
          <a:r>
            <a:rPr lang="pl-PL" sz="1800" kern="1200" dirty="0"/>
            <a:t>    - 18 </a:t>
          </a:r>
          <a:r>
            <a:rPr lang="pl-PL" sz="1800" kern="1200" dirty="0" err="1"/>
            <a:t>without</a:t>
          </a:r>
          <a:r>
            <a:rPr lang="pl-PL" sz="1800" kern="1200" dirty="0"/>
            <a:t> HF</a:t>
          </a:r>
          <a:br>
            <a:rPr lang="pl-PL" sz="1800" kern="1200" dirty="0"/>
          </a:br>
          <a:r>
            <a:rPr lang="pl-PL" sz="1800" kern="1200" dirty="0"/>
            <a:t>    - 33 </a:t>
          </a:r>
          <a:r>
            <a:rPr lang="pl-PL" sz="1800" kern="1200" dirty="0" err="1"/>
            <a:t>rehospitalisations</a:t>
          </a:r>
          <a:endParaRPr lang="pl-PL" sz="1800" kern="1200" dirty="0"/>
        </a:p>
      </dsp:txBody>
      <dsp:txXfrm>
        <a:off x="3506280" y="1420231"/>
        <a:ext cx="3341113" cy="874287"/>
      </dsp:txXfrm>
    </dsp:sp>
    <dsp:sp modelId="{764DF3E6-8B40-47C9-BC35-424F761289F1}">
      <dsp:nvSpPr>
        <dsp:cNvPr id="0" name=""/>
        <dsp:cNvSpPr/>
      </dsp:nvSpPr>
      <dsp:spPr>
        <a:xfrm rot="5400000">
          <a:off x="5002708" y="2344935"/>
          <a:ext cx="348257" cy="417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-5400000">
        <a:off x="5051465" y="2379761"/>
        <a:ext cx="250745" cy="243780"/>
      </dsp:txXfrm>
    </dsp:sp>
    <dsp:sp modelId="{70C32EB4-7F12-4809-9A8E-AB25BFDA33B1}">
      <dsp:nvSpPr>
        <dsp:cNvPr id="0" name=""/>
        <dsp:cNvSpPr/>
      </dsp:nvSpPr>
      <dsp:spPr>
        <a:xfrm>
          <a:off x="3479080" y="2786062"/>
          <a:ext cx="3395513" cy="928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154 </a:t>
          </a:r>
          <a:r>
            <a:rPr lang="pl-PL" sz="1800" kern="1200" dirty="0" err="1"/>
            <a:t>included</a:t>
          </a:r>
          <a:r>
            <a:rPr lang="pl-PL" sz="1800" kern="1200" dirty="0"/>
            <a:t> in </a:t>
          </a:r>
          <a:r>
            <a:rPr lang="pl-PL" sz="1800" kern="1200" dirty="0" err="1"/>
            <a:t>analysis</a:t>
          </a:r>
          <a:endParaRPr lang="pl-PL" sz="1800" kern="1200" dirty="0"/>
        </a:p>
      </dsp:txBody>
      <dsp:txXfrm>
        <a:off x="3506280" y="2813262"/>
        <a:ext cx="3341113" cy="87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8E797-C51C-594B-95C1-07F1DC2A3CC8}" type="datetimeFigureOut">
              <a:rPr lang="pl-PL" smtClean="0"/>
              <a:t>26.04.2024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0F05B-3CEB-6749-A1A8-DA177C0C9C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3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70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4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6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1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1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7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3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1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10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6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Tło połączonych wielokątów kształtowania">
            <a:extLst>
              <a:ext uri="{FF2B5EF4-FFF2-40B4-BE49-F238E27FC236}">
                <a16:creationId xmlns:a16="http://schemas.microsoft.com/office/drawing/2014/main" id="{593CE07F-3AF0-AE6D-1BB4-E7FCC9DB5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10016" b="5715"/>
          <a:stretch/>
        </p:blipFill>
        <p:spPr>
          <a:xfrm>
            <a:off x="-1526" y="0"/>
            <a:ext cx="12191999" cy="685799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147E54-92E0-11E2-EB2E-90FFAF627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423" y="2511284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Clinical significance of selected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biomarkers of inflammatory and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congestive processes in heart </a:t>
            </a:r>
            <a:r>
              <a:rPr lang="en-US" sz="3600" dirty="0" err="1">
                <a:solidFill>
                  <a:schemeClr val="tx1"/>
                </a:solidFill>
              </a:rPr>
              <a:t>failur</a:t>
            </a:r>
            <a:r>
              <a:rPr lang="pl-PL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5A9B26-A661-F63B-3CE3-E9E313007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1500" dirty="0">
                <a:effectLst/>
              </a:rPr>
              <a:t>Maria Sawościan, MD</a:t>
            </a:r>
          </a:p>
          <a:p>
            <a:pPr>
              <a:lnSpc>
                <a:spcPct val="90000"/>
              </a:lnSpc>
            </a:pPr>
            <a:r>
              <a:rPr lang="pl-PL" sz="1500" dirty="0" err="1">
                <a:effectLst/>
              </a:rPr>
              <a:t>Supervisor</a:t>
            </a:r>
            <a:r>
              <a:rPr lang="pl-PL" sz="1500" dirty="0">
                <a:effectLst/>
              </a:rPr>
              <a:t>: </a:t>
            </a:r>
            <a:r>
              <a:rPr lang="pl-PL" sz="1500" dirty="0" err="1">
                <a:effectLst/>
              </a:rPr>
              <a:t>Professor</a:t>
            </a:r>
            <a:r>
              <a:rPr lang="pl-PL" sz="1500" dirty="0">
                <a:effectLst/>
              </a:rPr>
              <a:t> Małgorzata Lelonek, MD, </a:t>
            </a:r>
            <a:r>
              <a:rPr lang="pl-PL" sz="1500" dirty="0" err="1">
                <a:effectLst/>
              </a:rPr>
              <a:t>PhD</a:t>
            </a:r>
            <a:endParaRPr lang="pl-PL" sz="15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pl-PL" sz="1500" b="1" dirty="0" err="1">
                <a:effectLst/>
              </a:rPr>
              <a:t>Department</a:t>
            </a:r>
            <a:r>
              <a:rPr lang="pl-PL" sz="1500" b="1" dirty="0">
                <a:effectLst/>
              </a:rPr>
              <a:t> of </a:t>
            </a:r>
            <a:r>
              <a:rPr lang="pl-PL" sz="1500" b="1" dirty="0" err="1">
                <a:effectLst/>
              </a:rPr>
              <a:t>Noninvasive</a:t>
            </a:r>
            <a:r>
              <a:rPr lang="pl-PL" sz="1500" b="1" dirty="0">
                <a:effectLst/>
              </a:rPr>
              <a:t> </a:t>
            </a:r>
            <a:r>
              <a:rPr lang="pl-PL" sz="1500" b="1" dirty="0" err="1">
                <a:effectLst/>
              </a:rPr>
              <a:t>Cardiology</a:t>
            </a:r>
            <a:endParaRPr lang="pl-PL" sz="1500" b="1" dirty="0">
              <a:effectLst/>
            </a:endParaRPr>
          </a:p>
          <a:p>
            <a:pPr>
              <a:lnSpc>
                <a:spcPct val="90000"/>
              </a:lnSpc>
            </a:pPr>
            <a:endParaRPr lang="pl-PL" sz="1500" dirty="0">
              <a:effectLst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D4CE32B1-2DF7-8D3D-3D53-EF94A9A8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28" y="835845"/>
            <a:ext cx="22193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12017C-6D8F-8116-F999-CE0B7FA8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8"/>
            <a:ext cx="2217799" cy="7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1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40"/>
            <a:ext cx="1164336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B60BF28-54B4-114D-1A32-CBE6D529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60104"/>
              </p:ext>
            </p:extLst>
          </p:nvPr>
        </p:nvGraphicFramePr>
        <p:xfrm>
          <a:off x="1186873" y="1402080"/>
          <a:ext cx="8283168" cy="3803945"/>
        </p:xfrm>
        <a:graphic>
          <a:graphicData uri="http://schemas.openxmlformats.org/drawingml/2006/table">
            <a:tbl>
              <a:tblPr firstRow="1" bandRow="1"/>
              <a:tblGrid>
                <a:gridCol w="2070792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2070792">
                  <a:extLst>
                    <a:ext uri="{9D8B030D-6E8A-4147-A177-3AD203B41FA5}">
                      <a16:colId xmlns:a16="http://schemas.microsoft.com/office/drawing/2014/main" val="1400863461"/>
                    </a:ext>
                  </a:extLst>
                </a:gridCol>
                <a:gridCol w="2070792">
                  <a:extLst>
                    <a:ext uri="{9D8B030D-6E8A-4147-A177-3AD203B41FA5}">
                      <a16:colId xmlns:a16="http://schemas.microsoft.com/office/drawing/2014/main" val="3352859511"/>
                    </a:ext>
                  </a:extLst>
                </a:gridCol>
                <a:gridCol w="2070792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</a:tblGrid>
              <a:tr h="40029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Variable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HF </a:t>
                      </a:r>
                      <a:r>
                        <a:rPr lang="pl-PL" sz="1400" b="1" dirty="0" err="1"/>
                        <a:t>worsening</a:t>
                      </a:r>
                      <a:endParaRPr lang="pl-PL" sz="1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P-</a:t>
                      </a:r>
                      <a:r>
                        <a:rPr lang="pl-PL" sz="1400" b="1" dirty="0" err="1"/>
                        <a:t>value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40029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Yes</a:t>
                      </a:r>
                      <a:r>
                        <a:rPr lang="pl-PL" sz="1400" b="1" dirty="0"/>
                        <a:t> (N=92)</a:t>
                      </a:r>
                    </a:p>
                    <a:p>
                      <a:pPr algn="ctr"/>
                      <a:r>
                        <a:rPr lang="pl-PL" sz="1400" b="0" dirty="0"/>
                        <a:t>Me (IQR)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No (N=62)</a:t>
                      </a:r>
                    </a:p>
                    <a:p>
                      <a:pPr algn="ctr"/>
                      <a:r>
                        <a:rPr lang="pl-PL" sz="1400" b="0" dirty="0"/>
                        <a:t>Me (IQR)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825426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BP [mmHg]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127.00 (113.00 - 140.00)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128.00 (115.00 - 141.00)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Diastolic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BP [mmHg]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80.00 (73.00 - 85.00)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79.00 (69.00 - 86.00)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0.4171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LVEF [%]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52.00 (41.50 - 56.00)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55.00 (46.50 - 60.00)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LVD [mm]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49.50 (46.00 - 57.00)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47.00 (44.00 - 53.00)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IVSD [mm]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11.00 (10.00 - 13.00)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11.00 (10.00 - 12.00)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0.4921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PWD [mm]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10.00 (9.00 - 11.00)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10.00 (9.00 - 11.00)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LAV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99.00 (70.00 - 139.00)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73.00 (57.00 - 107.00)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TAPSE [mm]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21.00 (16.00 - 23.50)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22.00 (19.00 - 25.00)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PASP [mmHg]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42.00 (35.00 - 50.00)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35.00 (28.00 - 39.00)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44332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IVC [mm]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18.00 (16.00 - 21.00)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20.00 (15.00 - 23.00)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31130"/>
                  </a:ext>
                </a:extLst>
              </a:tr>
              <a:tr h="2623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6MWT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219.00 (158.00 - 280.00)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283.50 (227.00 - 350.00)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2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629"/>
            <a:ext cx="1219200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EA2A81F-2AC2-5225-F7EA-BA9DC87C6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19008"/>
              </p:ext>
            </p:extLst>
          </p:nvPr>
        </p:nvGraphicFramePr>
        <p:xfrm>
          <a:off x="1725601" y="1416601"/>
          <a:ext cx="7819381" cy="4849890"/>
        </p:xfrm>
        <a:graphic>
          <a:graphicData uri="http://schemas.openxmlformats.org/drawingml/2006/table">
            <a:tbl>
              <a:tblPr firstRow="1" bandRow="1"/>
              <a:tblGrid>
                <a:gridCol w="2116849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1400863461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3352859511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</a:tblGrid>
              <a:tr h="40139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Variable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HF </a:t>
                      </a:r>
                      <a:r>
                        <a:rPr lang="pl-PL" sz="1400" b="1" dirty="0" err="1"/>
                        <a:t>worsening</a:t>
                      </a:r>
                      <a:endParaRPr lang="pl-PL" sz="1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P-</a:t>
                      </a:r>
                      <a:r>
                        <a:rPr lang="pl-PL" sz="1400" b="1" dirty="0" err="1"/>
                        <a:t>value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40139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Yes</a:t>
                      </a:r>
                      <a:r>
                        <a:rPr lang="pl-PL" sz="1400" b="1" dirty="0"/>
                        <a:t> (N=92)</a:t>
                      </a:r>
                    </a:p>
                    <a:p>
                      <a:pPr algn="ctr"/>
                      <a:r>
                        <a:rPr lang="pl-PL" sz="1400" b="0" dirty="0"/>
                        <a:t>N 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No (N=62)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/>
                        <a:t>N (%)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825426"/>
                  </a:ext>
                </a:extLst>
              </a:tr>
              <a:tr h="5184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Cardiac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Implantable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Device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(20.65%)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0.3058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(42.39%)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(38.71%)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0.6486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(88.04%)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(87.10%)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Dyslipidemia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(96.74%)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(95.16%)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5184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Coronary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Syndrome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(60.87%)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(40.32%)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Kidney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Disease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(43.48%)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(60.87%)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(37.10%)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Hyperurycemia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(65.22%)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(51.61%)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0.0914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Nicotinism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(36.96%)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(46.77%)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44332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Alcohol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abuse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(3.26%)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(8.06%)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3113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Myocardial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infraction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(28.26%)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(22.58%)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0.4643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25018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PCI/CABG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(39.13%)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(29.03%)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254175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Stroke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/TIA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(10.87%)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6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305"/>
            <a:ext cx="1219200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EA2A81F-2AC2-5225-F7EA-BA9DC87C6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44704"/>
              </p:ext>
            </p:extLst>
          </p:nvPr>
        </p:nvGraphicFramePr>
        <p:xfrm>
          <a:off x="1770206" y="1394299"/>
          <a:ext cx="7819381" cy="4849890"/>
        </p:xfrm>
        <a:graphic>
          <a:graphicData uri="http://schemas.openxmlformats.org/drawingml/2006/table">
            <a:tbl>
              <a:tblPr firstRow="1" bandRow="1"/>
              <a:tblGrid>
                <a:gridCol w="2116849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1400863461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3352859511"/>
                    </a:ext>
                  </a:extLst>
                </a:gridCol>
                <a:gridCol w="1900844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</a:tblGrid>
              <a:tr h="40139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Variable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HF </a:t>
                      </a:r>
                      <a:r>
                        <a:rPr lang="pl-PL" sz="1400" b="1" dirty="0" err="1"/>
                        <a:t>worsening</a:t>
                      </a:r>
                      <a:endParaRPr lang="pl-PL" sz="1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P-</a:t>
                      </a:r>
                      <a:r>
                        <a:rPr lang="pl-PL" sz="1400" b="1" dirty="0" err="1"/>
                        <a:t>value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40139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Yes</a:t>
                      </a:r>
                      <a:r>
                        <a:rPr lang="pl-PL" sz="1400" b="1" dirty="0"/>
                        <a:t> (N=92)</a:t>
                      </a:r>
                    </a:p>
                    <a:p>
                      <a:pPr algn="ctr"/>
                      <a:r>
                        <a:rPr lang="pl-PL" sz="1400" b="0" dirty="0"/>
                        <a:t>N 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No (N=62)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/>
                        <a:t>N (%)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825426"/>
                  </a:ext>
                </a:extLst>
              </a:tr>
              <a:tr h="5184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Cardiac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Implantable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Device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(20.65%)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0.3058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(42.39%)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(38.71%)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0.6486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(88.04%)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(87.10%)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Dyslipidemia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(96.74%)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(95.16%)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5184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Coronary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Syndrome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(60.87%)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(40.32%)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Chronic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Kidney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Disease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(43.48%)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(60.87%)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(37.10%)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Hyperurycemia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(65.22%)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(51.61%)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0.0914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Nicotinism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(36.96%)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(46.77%)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44332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Alcohol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abuse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(3.26%)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(8.06%)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31130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Myocardial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infraction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(28.26%)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(22.58%)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0.4643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25018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PCI/CABG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(39.13%)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(29.03%)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254175"/>
                  </a:ext>
                </a:extLst>
              </a:tr>
              <a:tr h="2630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Stroke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/TIA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(10.87%)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(12.90%)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6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04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815"/>
            <a:ext cx="1219200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3CF16C-7C9E-2643-893A-F52CAE1E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80519"/>
              </p:ext>
            </p:extLst>
          </p:nvPr>
        </p:nvGraphicFramePr>
        <p:xfrm>
          <a:off x="330009" y="1282859"/>
          <a:ext cx="10788072" cy="2799389"/>
        </p:xfrm>
        <a:graphic>
          <a:graphicData uri="http://schemas.openxmlformats.org/drawingml/2006/table">
            <a:tbl>
              <a:tblPr firstRow="1" bandRow="1"/>
              <a:tblGrid>
                <a:gridCol w="4858327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38087219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  <a:gridCol w="1838036">
                  <a:extLst>
                    <a:ext uri="{9D8B030D-6E8A-4147-A177-3AD203B41FA5}">
                      <a16:colId xmlns:a16="http://schemas.microsoft.com/office/drawing/2014/main" val="405534623"/>
                    </a:ext>
                  </a:extLst>
                </a:gridCol>
              </a:tblGrid>
              <a:tr h="4069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 err="1"/>
                        <a:t>Correlation</a:t>
                      </a:r>
                      <a:endParaRPr lang="pl-PL" sz="16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TC [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 &amp; CA-125 at admission[U/ml]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0.5259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LDL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HDL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non-HDL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mmom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0.7244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TG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hsTnT [ng/L] &amp; CA-125 at admission[U/ml]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5256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NT-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proBNP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2666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-CRP [mg/l]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7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420"/>
            <a:ext cx="1219200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57A3E1-873C-47FD-7DB0-0C903997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06990"/>
              </p:ext>
            </p:extLst>
          </p:nvPr>
        </p:nvGraphicFramePr>
        <p:xfrm>
          <a:off x="701964" y="1236895"/>
          <a:ext cx="10788072" cy="3796922"/>
        </p:xfrm>
        <a:graphic>
          <a:graphicData uri="http://schemas.openxmlformats.org/drawingml/2006/table">
            <a:tbl>
              <a:tblPr firstRow="1" bandRow="1"/>
              <a:tblGrid>
                <a:gridCol w="4858327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38087219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  <a:gridCol w="1838036">
                  <a:extLst>
                    <a:ext uri="{9D8B030D-6E8A-4147-A177-3AD203B41FA5}">
                      <a16:colId xmlns:a16="http://schemas.microsoft.com/office/drawing/2014/main" val="405534623"/>
                    </a:ext>
                  </a:extLst>
                </a:gridCol>
              </a:tblGrid>
              <a:tr h="4625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 err="1"/>
                        <a:t>Correlation</a:t>
                      </a:r>
                      <a:endParaRPr lang="pl-PL" sz="16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Systolic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BP [mmHg]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0.2070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Diastolic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BP [mmHg]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0.5611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LVEF [%]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0.1497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LVD [mm]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IVSD [mm]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PWD [mm] &amp; CA-125 at admission[U/ml]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0.7355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LAV [mL] &amp; CA-125 at admission[U/ml]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TAPSE [mm] &amp; CA-125 at admission[U/ml]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PASP [mmHg]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44332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IVC [mm] 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3113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6MWT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&amp; 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2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3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18733-47E5-E95A-C623-79E235B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327"/>
            <a:ext cx="12192000" cy="8839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Univariate logistic regression model for the dependent variable HF exacerbation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EB3413D-71A1-422A-EBF6-80382D99B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62934"/>
              </p:ext>
            </p:extLst>
          </p:nvPr>
        </p:nvGraphicFramePr>
        <p:xfrm>
          <a:off x="1607399" y="1371365"/>
          <a:ext cx="8950036" cy="4449565"/>
        </p:xfrm>
        <a:graphic>
          <a:graphicData uri="http://schemas.openxmlformats.org/drawingml/2006/table">
            <a:tbl>
              <a:tblPr firstRow="1" bandRow="1"/>
              <a:tblGrid>
                <a:gridCol w="4858327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38087219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</a:tblGrid>
              <a:tr h="4625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 err="1"/>
                        <a:t>Variable</a:t>
                      </a:r>
                      <a:endParaRPr lang="pl-PL" sz="16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OR (95%CI)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600" b="1" dirty="0"/>
                        <a:t>P-</a:t>
                      </a:r>
                      <a:r>
                        <a:rPr lang="pl-PL" sz="1600" b="1" dirty="0" err="1"/>
                        <a:t>value</a:t>
                      </a:r>
                      <a:endParaRPr lang="pl-PL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6MWT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0.993 (0.99 - 1.00)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1.018 (1.00 - 1.03)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-CRP [mg/l]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1.027 (0.98 - 1.07)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349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NT-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proBNP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1.001 (1.00 - 1.00)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hsTnT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1.030 (1.01 - 1.05)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14277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TG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0.828 (0.48 - 1.43)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092682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non-HDL [mmom/L]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0.602 (0.42 - 0.86)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02715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HDL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0.447 (0.17 - 1.19)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0.1063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733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LDL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0.576 (0.39 - 0.85)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44332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TC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mmol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0.653 (0.48 - 0.90)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431130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RDW [%]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1.725 (1.29 - 2.32)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625018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TAPSE [mm]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0.926 (0.86 - 1.00)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166275"/>
                  </a:ext>
                </a:extLst>
              </a:tr>
              <a:tr h="303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LVEF [%]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0.966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(0.936 – 0.997)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62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2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Brązowy drewniany labirynt">
            <a:extLst>
              <a:ext uri="{FF2B5EF4-FFF2-40B4-BE49-F238E27FC236}">
                <a16:creationId xmlns:a16="http://schemas.microsoft.com/office/drawing/2014/main" id="{EA6461BF-A2C7-AC54-6BEB-CFCD4D35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20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1552A9B-F64C-7A1A-0E17-9573FC2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8925" y="0"/>
            <a:ext cx="6807805" cy="1257300"/>
          </a:xfrm>
        </p:spPr>
        <p:txBody>
          <a:bodyPr/>
          <a:lstStyle/>
          <a:p>
            <a:r>
              <a:rPr lang="pl-PL" dirty="0" err="1">
                <a:solidFill>
                  <a:schemeClr val="tx1"/>
                </a:solidFill>
              </a:rPr>
              <a:t>Conclusions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1AA6D5-3F92-3A8C-D62C-B4BE6316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29" y="1679422"/>
            <a:ext cx="10353762" cy="371474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Our results indicate multi-morbidity of </a:t>
            </a:r>
            <a:r>
              <a:rPr lang="en-US" sz="2600" b="1" dirty="0" err="1">
                <a:solidFill>
                  <a:schemeClr val="tx1"/>
                </a:solidFill>
              </a:rPr>
              <a:t>hospitalised</a:t>
            </a:r>
            <a:r>
              <a:rPr lang="en-US" sz="2600" b="1" dirty="0">
                <a:solidFill>
                  <a:schemeClr val="tx1"/>
                </a:solidFill>
              </a:rPr>
              <a:t> HF patients </a:t>
            </a:r>
            <a:r>
              <a:rPr lang="pl-PL" sz="2600" b="1" dirty="0">
                <a:solidFill>
                  <a:schemeClr val="tx1"/>
                </a:solidFill>
              </a:rPr>
              <a:t/>
            </a:r>
            <a:br>
              <a:rPr lang="pl-PL" sz="26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and the need for a holistic approach to the patient, </a:t>
            </a:r>
            <a:r>
              <a:rPr lang="pl-PL" sz="2600" b="1" dirty="0">
                <a:solidFill>
                  <a:schemeClr val="tx1"/>
                </a:solidFill>
              </a:rPr>
              <a:t/>
            </a:r>
            <a:br>
              <a:rPr lang="pl-PL" sz="26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as well as a diverse set of biomarkers. </a:t>
            </a:r>
            <a:endParaRPr lang="pl-PL" sz="26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The outcomes emphasized and confirmed the significance </a:t>
            </a:r>
            <a:r>
              <a:rPr lang="pl-PL" sz="2600" b="1" dirty="0">
                <a:solidFill>
                  <a:schemeClr val="tx1"/>
                </a:solidFill>
              </a:rPr>
              <a:t/>
            </a:r>
            <a:br>
              <a:rPr lang="pl-PL" sz="26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of ID screening and the role of </a:t>
            </a:r>
            <a:r>
              <a:rPr lang="en-US" sz="2600" b="1" dirty="0" err="1">
                <a:solidFill>
                  <a:schemeClr val="tx1"/>
                </a:solidFill>
              </a:rPr>
              <a:t>hsTnT</a:t>
            </a:r>
            <a:r>
              <a:rPr lang="en-US" sz="2600" b="1" dirty="0">
                <a:solidFill>
                  <a:schemeClr val="tx1"/>
                </a:solidFill>
              </a:rPr>
              <a:t>, NT-</a:t>
            </a:r>
            <a:r>
              <a:rPr lang="en-US" sz="2600" b="1" dirty="0" err="1">
                <a:solidFill>
                  <a:schemeClr val="tx1"/>
                </a:solidFill>
              </a:rPr>
              <a:t>proBNP</a:t>
            </a:r>
            <a:r>
              <a:rPr lang="en-US" sz="2600" b="1" dirty="0">
                <a:solidFill>
                  <a:schemeClr val="tx1"/>
                </a:solidFill>
              </a:rPr>
              <a:t> and CA-125 </a:t>
            </a:r>
            <a:r>
              <a:rPr lang="pl-PL" sz="2600" b="1" dirty="0">
                <a:solidFill>
                  <a:schemeClr val="tx1"/>
                </a:solidFill>
              </a:rPr>
              <a:t/>
            </a:r>
            <a:br>
              <a:rPr lang="pl-PL" sz="26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as a set of HF biomarkers. </a:t>
            </a:r>
            <a:endParaRPr lang="pl-PL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13AC1E-4B6E-86CE-048C-EC699873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15" y="90171"/>
            <a:ext cx="10353762" cy="1257300"/>
          </a:xfrm>
        </p:spPr>
        <p:txBody>
          <a:bodyPr/>
          <a:lstStyle/>
          <a:p>
            <a:r>
              <a:rPr lang="pl-PL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Publications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8FD248F9-7BC4-BB65-81E6-98E8DC85D9F8}"/>
              </a:ext>
            </a:extLst>
          </p:cNvPr>
          <p:cNvCxnSpPr>
            <a:cxnSpLocks/>
          </p:cNvCxnSpPr>
          <p:nvPr/>
        </p:nvCxnSpPr>
        <p:spPr>
          <a:xfrm flipV="1">
            <a:off x="10251440" y="3534408"/>
            <a:ext cx="0" cy="394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EDEBDD-321F-449B-CF70-24F65758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219200"/>
            <a:ext cx="10922000" cy="5242560"/>
          </a:xfrm>
        </p:spPr>
        <p:txBody>
          <a:bodyPr>
            <a:normAutofit fontScale="92500" lnSpcReduction="20000"/>
          </a:bodyPr>
          <a:lstStyle/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a) Szulc-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Bagrowska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J,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Kołodziejczyk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K,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Iron deficiency in patients with heart failure and higher incidence of strokes. Folia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Cardiologica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2022;17(5):283-288. DOI: 10.5603/FC.a2022.0031.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b)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Kiełbowicz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P,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Kosegarten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YF,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Iron deficiency, heart failure, cerebrovascular accidents - what is the connection? Folia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Cardiologica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2023;18(1):16-23. DOI: 10.5603/FC.a2023.0002.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c)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CA-125 — a promising biomarker in heart failure. Summary of the current state of the knowledge. Folia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Cardiologica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DOI: 10.5603/FC.a2022.0052. 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d)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Empagliflozin in the predischarge period.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Świat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Medycyny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I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Farmacji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(2023) 1, 54-57.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e)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Ivabradine in the pre-discharge period - tips and tricks.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Świat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Medycyny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I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Farmacji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(2023) 1, 36-41.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f)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M,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Lelonek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M. Dapagliflozin therapy and reduction of death from cardiovascular causes.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Świat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Medycyny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i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Pharmacy (2023) 6, 8-13.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h)  Major K, </a:t>
            </a:r>
            <a:r>
              <a:rPr lang="en-US" sz="2100" b="1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Sawościan M</a:t>
            </a:r>
            <a:r>
              <a:rPr lang="en-US" sz="21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Budnik M, et al. Baseline characteristics of Polish patients with heart failure with ejection fraction &gt; 40%: Results of HF-POL, the first study of Heart Failure Association. Polish Heart Journal. DOI: https://doi.org/10.33963/v.phj.99195</a:t>
            </a:r>
          </a:p>
          <a:p>
            <a:pPr marL="36900" indent="0">
              <a:buNone/>
            </a:pPr>
            <a:endParaRPr lang="pl-PL" sz="1800" dirty="0">
              <a:solidFill>
                <a:schemeClr val="bg2">
                  <a:lumMod val="50000"/>
                  <a:lumOff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pl-PL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369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35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AE7ED-E50C-7308-F332-67728376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15" y="71120"/>
            <a:ext cx="10353762" cy="1257300"/>
          </a:xfrm>
        </p:spPr>
        <p:txBody>
          <a:bodyPr/>
          <a:lstStyle/>
          <a:p>
            <a:r>
              <a:rPr lang="pl-PL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Achievements</a:t>
            </a:r>
            <a:r>
              <a:rPr lang="pl-PL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458BD-1066-D9D3-8B5F-59B644AA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036320"/>
            <a:ext cx="11379200" cy="5679440"/>
          </a:xfrm>
        </p:spPr>
        <p:txBody>
          <a:bodyPr>
            <a:normAutofit fontScale="25000" lnSpcReduction="20000"/>
          </a:bodyPr>
          <a:lstStyle/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1. Participation as a sub-investigator in the ZEUS and HERMES clinical trial, which assesses the impact of the investigational drug on biomarkers of inflammatory processes in patients with heart failure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hs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-CRP, NT-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proBNP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)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2. Participation as a sub-investigator in the POSEIDON clinical trial, which assesses the role of biomarkers of inflammatory processes in patients with heart failure (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hs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-CRP, NT-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proBNP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)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3. Poster presentation of current research results related to the implementation of the doctoral dissertation during the Conference of the Heart Failure Association of the Polish Society of Cardiology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16-17/06/2023 in 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Łódź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.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4. Participation in the SOIT PRO - School Of 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Insulinresistance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Therapy training and obtaining the title of "Insulin Resistance Friendly Specialist" - online 23/09/2023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5. Participation in the 10th Lodz Heart Failure Workshop - online 03/02/2023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6. Participation in the 2nd Congress of the Polish Society for the Treatment of Obesity - Warsaw 01-02/12/2023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7. Participation in the Certification of Lipidologists – online 06/04/2023 – 16/12/2023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8. Participation in the Local Meeting of Investigators of the HERMES and ZEUS clinical trial - Warsaw 21-22/03/2024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9. Speech during the scientific meeting "From a heart attack to a drug program" - online November 9, 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10. Participation in the "Together for Lipidology" conference - Warsaw 22-23/03/2024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11. Speech during the workshop "Navigating Medical Research: A Comprehensive Guide for Aspiring Researchers" organized by SKN at the Department of Non-Invasive Cardiology - CKD 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Łódź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13/12/2023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12. Co-tutor of the SKN at the Department of Non-Invasive Cardiology</a:t>
            </a:r>
          </a:p>
          <a:p>
            <a:pPr marL="36900" indent="0">
              <a:lnSpc>
                <a:spcPct val="110000"/>
              </a:lnSpc>
              <a:buNone/>
            </a:pP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13 . Membership in the Polish Society of Cardiology, Polish </a:t>
            </a:r>
            <a:r>
              <a:rPr lang="en-US" sz="5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Lipidological</a:t>
            </a:r>
            <a:r>
              <a:rPr lang="en-US" sz="5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Society, Polish Society for the Treatment of Obesity, Polish Society of Lifestyle Medicine</a:t>
            </a:r>
          </a:p>
          <a:p>
            <a:pPr marL="369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766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3659F-1961-F4F3-1129-2A710D5E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marL="369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pl-PL" sz="3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Thank</a:t>
            </a:r>
            <a:r>
              <a:rPr lang="pl-PL" sz="3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you</a:t>
            </a:r>
            <a:r>
              <a:rPr lang="pl-PL" sz="3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 for </a:t>
            </a:r>
            <a:r>
              <a:rPr lang="pl-PL" sz="3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your</a:t>
            </a:r>
            <a:r>
              <a:rPr lang="pl-PL" sz="3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time</a:t>
            </a:r>
            <a:r>
              <a:rPr lang="pl-PL" sz="36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!</a:t>
            </a:r>
            <a:endParaRPr lang="en-US" sz="360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9D8B62-B2CF-F7CB-F4B7-2A16086A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6900" algn="l">
              <a:lnSpc>
                <a:spcPct val="90000"/>
              </a:lnSpc>
            </a:pP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maria.sawoscian@umed.lodz.pl</a:t>
            </a:r>
          </a:p>
        </p:txBody>
      </p:sp>
    </p:spTree>
    <p:extLst>
      <p:ext uri="{BB962C8B-B14F-4D97-AF65-F5344CB8AC3E}">
        <p14:creationId xmlns:p14="http://schemas.microsoft.com/office/powerpoint/2010/main" val="262817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6717D5-E7CA-8A19-60D8-618E043F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2">
                    <a:lumMod val="90000"/>
                    <a:lumOff val="10000"/>
                  </a:schemeClr>
                </a:solidFill>
                <a:effectLst/>
              </a:rPr>
              <a:t>Introduction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E441CBC-7B0F-A2B8-8053-9F3C0C86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95" y="1866900"/>
            <a:ext cx="4958685" cy="371474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Heart failure (HF) is a common disease with 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an incidence of more than 10%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in the population over 70 years of age. </a:t>
            </a:r>
            <a:endParaRPr lang="pl-PL" sz="180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I</a:t>
            </a: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t is extremely important to select 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an appropriate set of biomarkers that may 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be helpful in the differential diagnosis of 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HF</a:t>
            </a: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risk stratification and treatment modification. </a:t>
            </a:r>
            <a:endParaRPr lang="pl-PL" sz="180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T</a:t>
            </a:r>
            <a:r>
              <a:rPr lang="en-US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he commonly used biomarker should meet the relevant criteria, such as: high sensitivity and specificity, standardization, repeatability and universal availability, also for economic reasons.</a:t>
            </a:r>
            <a:endParaRPr lang="pl-PL" sz="180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4C746A3-E62E-007C-BF0A-673F6883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20" y="1653967"/>
            <a:ext cx="6420180" cy="403245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5450531-BE18-4B07-F2E6-459B45F080EB}"/>
              </a:ext>
            </a:extLst>
          </p:cNvPr>
          <p:cNvSpPr txBox="1"/>
          <p:nvPr/>
        </p:nvSpPr>
        <p:spPr>
          <a:xfrm>
            <a:off x="6187440" y="6035040"/>
            <a:ext cx="524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Castiglione V,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</a:rPr>
              <a:t>Aimo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 A, </a:t>
            </a:r>
            <a:r>
              <a:rPr lang="en-US" sz="1000" i="1" dirty="0" err="1">
                <a:solidFill>
                  <a:schemeClr val="accent1">
                    <a:lumMod val="75000"/>
                  </a:schemeClr>
                </a:solidFill>
              </a:rPr>
              <a:t>Vergaro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 G, et al. Biomarkers for the diagnosis and management of heart failure. Heart Fail Rev. 2022; 27(2): 625–643</a:t>
            </a:r>
            <a:endParaRPr lang="pl-PL" sz="1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4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542CB-97B9-DF2C-C651-1604144C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4" y="12593"/>
            <a:ext cx="12111325" cy="12573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CA-125 – not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only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for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oncologists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- 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he mutual interaction between inflammation and congestion in heart failure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782CF-363A-2D0F-5F2D-157CB48BB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7F3953-3EAB-2B77-0C6E-7AA95A72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0" y="1341413"/>
            <a:ext cx="6713115" cy="511362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E0172F4-6A56-A7CC-BA2D-73810E93C402}"/>
              </a:ext>
            </a:extLst>
          </p:cNvPr>
          <p:cNvSpPr txBox="1"/>
          <p:nvPr/>
        </p:nvSpPr>
        <p:spPr>
          <a:xfrm>
            <a:off x="8737600" y="6116320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accent1">
                    <a:lumMod val="50000"/>
                  </a:schemeClr>
                </a:solidFill>
              </a:rPr>
              <a:t>Source: Sawościan M, Lelonek M. 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CA-125: a promising biomarker in heart failure. Summary of the current knowledge</a:t>
            </a:r>
            <a:r>
              <a:rPr lang="pl-PL" sz="1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18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7F828-A578-09CD-C591-C4128C74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Heart failure cut-off groups according to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CA-125 levels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BFD0064-1504-09AF-2F74-3C26E6415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1957490"/>
            <a:ext cx="9215120" cy="409685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28095D7-9B05-28C7-3605-CCBDFC7F2742}"/>
              </a:ext>
            </a:extLst>
          </p:cNvPr>
          <p:cNvSpPr txBox="1"/>
          <p:nvPr/>
        </p:nvSpPr>
        <p:spPr>
          <a:xfrm>
            <a:off x="8646160" y="6248400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accent1">
                    <a:lumMod val="50000"/>
                  </a:schemeClr>
                </a:solidFill>
              </a:rPr>
              <a:t>Source: Sawościan M, Lelonek M. 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</a:rPr>
              <a:t>CA-125: a promising biomarker in heart failure. Summary of the current knowledge</a:t>
            </a:r>
            <a:r>
              <a:rPr lang="pl-PL" sz="1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40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apsułki i szproty ułożone płasko w symetrycznym kształcie krzyża">
            <a:extLst>
              <a:ext uri="{FF2B5EF4-FFF2-40B4-BE49-F238E27FC236}">
                <a16:creationId xmlns:a16="http://schemas.microsoft.com/office/drawing/2014/main" id="{32D9A5FD-AC9D-2ED1-50AB-876877165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2" b="10023"/>
          <a:stretch/>
        </p:blipFill>
        <p:spPr>
          <a:xfrm>
            <a:off x="-5314" y="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D2DB20-C8DC-3B63-E4B2-402A1DF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Materials &amp;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Methods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6A371-6564-1913-4563-8B294D38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10688925" cy="37147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The aim of the study is to assess the usefulness of biomarker determination in clinical practice in patients diagnosed with heart failure.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The study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 based on a retrospective analysis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patients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with HF hospitalized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from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 November 2021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December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2023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 at the Department of Non-Invasive Cardiology of the Medical University of Lodz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and a1-year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follow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-up.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Statistical analysis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 performed using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</a:rPr>
              <a:t>Statistica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 13.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3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PL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</a:rPr>
              <a:t>StatSoft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, Tulsa, USA). The analysis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is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performed in the groups of exacerbation of HF vs stable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HF.</a:t>
            </a:r>
          </a:p>
        </p:txBody>
      </p:sp>
    </p:spTree>
    <p:extLst>
      <p:ext uri="{BB962C8B-B14F-4D97-AF65-F5344CB8AC3E}">
        <p14:creationId xmlns:p14="http://schemas.microsoft.com/office/powerpoint/2010/main" val="218093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480ABAD2-BB52-1986-9F3B-A22AEE03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Study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population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BE8CAD2-8305-6A24-B35F-7441571D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Inclusion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criteria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90A074C-5F60-E459-66EB-9C02BE214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kern="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Patients consecutively admitted to the ward due to heart failure, regardless of left ventricular ejection fraction.</a:t>
            </a:r>
            <a:endParaRPr lang="pl-PL" kern="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pl-PL" sz="18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kern="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Patients with laboratory tests specified in the protocol, including biomarkers of inflammatory and congestive processes in heart failure.</a:t>
            </a:r>
            <a:endParaRPr lang="pl-PL" kern="0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9D6C1B98-5715-D152-C654-56FEB845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Exclusion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criteria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E71C9F4-319D-6393-7DDE-7E3628E86001}"/>
              </a:ext>
            </a:extLst>
          </p:cNvPr>
          <p:cNvSpPr txBox="1"/>
          <p:nvPr/>
        </p:nvSpPr>
        <p:spPr>
          <a:xfrm>
            <a:off x="6238516" y="2702103"/>
            <a:ext cx="476476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	Active </a:t>
            </a:r>
            <a:r>
              <a:rPr lang="en-US" dirty="0" err="1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neoplasma</a:t>
            </a:r>
            <a:endParaRPr lang="pl-PL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2.	Infections that may exacerbate HF</a:t>
            </a:r>
            <a:endParaRPr lang="pl-PL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3.	Acute coronary syndrome</a:t>
            </a:r>
            <a:endParaRPr lang="pl-PL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pl-PL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4. 	</a:t>
            </a:r>
            <a:r>
              <a:rPr lang="en-US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Cirrhosis</a:t>
            </a:r>
            <a:endParaRPr lang="pl-PL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5.	Pregnancy period</a:t>
            </a:r>
            <a:endParaRPr lang="pl-PL" dirty="0">
              <a:ln w="127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8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0127F-22B3-DA33-8CDD-678B5F3F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5" y="438150"/>
            <a:ext cx="10353762" cy="1257300"/>
          </a:xfrm>
        </p:spPr>
        <p:txBody>
          <a:bodyPr/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Study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population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03461B2-1894-1D3C-B072-7D1137149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19398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34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0127F-22B3-DA33-8CDD-678B5F3F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5" y="438150"/>
            <a:ext cx="10353762" cy="1257300"/>
          </a:xfrm>
        </p:spPr>
        <p:txBody>
          <a:bodyPr/>
          <a:lstStyle/>
          <a:p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Results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ffectLst/>
              </a:rPr>
              <a:t> -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ffectLst/>
              </a:rPr>
              <a:t>demographics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C7470C3-9EA0-C619-E9D2-252489183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03686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89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A7CF3-5980-1A37-AE72-9795AED3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32" y="426720"/>
            <a:ext cx="12151688" cy="9753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Comparison of variables </a:t>
            </a:r>
            <a:r>
              <a:rPr lang="pl-PL" sz="3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according</a:t>
            </a:r>
            <a:r>
              <a:rPr lang="pl-PL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to </a:t>
            </a:r>
            <a:r>
              <a:rPr lang="en-US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occurrence </a:t>
            </a:r>
            <a:r>
              <a:rPr lang="pl-PL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/>
            </a:r>
            <a:br>
              <a:rPr lang="pl-PL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3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heart</a:t>
            </a:r>
            <a:r>
              <a:rPr lang="pl-PL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3000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failure</a:t>
            </a:r>
            <a:r>
              <a:rPr lang="pl-PL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exacerbation</a:t>
            </a:r>
            <a:br>
              <a:rPr lang="en-US" sz="300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endParaRPr lang="pl-PL" sz="3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8D9E47F-5AED-24B0-DC24-8722BF23D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59765"/>
              </p:ext>
            </p:extLst>
          </p:nvPr>
        </p:nvGraphicFramePr>
        <p:xfrm>
          <a:off x="1209040" y="1698015"/>
          <a:ext cx="9066416" cy="2583214"/>
        </p:xfrm>
        <a:graphic>
          <a:graphicData uri="http://schemas.openxmlformats.org/drawingml/2006/table">
            <a:tbl>
              <a:tblPr firstRow="1" bandRow="1"/>
              <a:tblGrid>
                <a:gridCol w="2266604">
                  <a:extLst>
                    <a:ext uri="{9D8B030D-6E8A-4147-A177-3AD203B41FA5}">
                      <a16:colId xmlns:a16="http://schemas.microsoft.com/office/drawing/2014/main" val="2482455972"/>
                    </a:ext>
                  </a:extLst>
                </a:gridCol>
                <a:gridCol w="2266604">
                  <a:extLst>
                    <a:ext uri="{9D8B030D-6E8A-4147-A177-3AD203B41FA5}">
                      <a16:colId xmlns:a16="http://schemas.microsoft.com/office/drawing/2014/main" val="1400863461"/>
                    </a:ext>
                  </a:extLst>
                </a:gridCol>
                <a:gridCol w="2266604">
                  <a:extLst>
                    <a:ext uri="{9D8B030D-6E8A-4147-A177-3AD203B41FA5}">
                      <a16:colId xmlns:a16="http://schemas.microsoft.com/office/drawing/2014/main" val="3352859511"/>
                    </a:ext>
                  </a:extLst>
                </a:gridCol>
                <a:gridCol w="2266604">
                  <a:extLst>
                    <a:ext uri="{9D8B030D-6E8A-4147-A177-3AD203B41FA5}">
                      <a16:colId xmlns:a16="http://schemas.microsoft.com/office/drawing/2014/main" val="3403016738"/>
                    </a:ext>
                  </a:extLst>
                </a:gridCol>
              </a:tblGrid>
              <a:tr h="44857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Variable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HF </a:t>
                      </a:r>
                      <a:r>
                        <a:rPr lang="pl-PL" sz="1400" b="1" dirty="0" err="1"/>
                        <a:t>worsening</a:t>
                      </a:r>
                      <a:endParaRPr lang="pl-PL" sz="1400" b="1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P-</a:t>
                      </a:r>
                      <a:r>
                        <a:rPr lang="pl-PL" sz="1400" b="1" dirty="0" err="1"/>
                        <a:t>value</a:t>
                      </a:r>
                      <a:endParaRPr lang="pl-PL" sz="1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84831"/>
                  </a:ext>
                </a:extLst>
              </a:tr>
              <a:tr h="44857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 err="1"/>
                        <a:t>Yes</a:t>
                      </a:r>
                      <a:r>
                        <a:rPr lang="pl-PL" sz="1400" b="1" dirty="0"/>
                        <a:t> (N=92)</a:t>
                      </a:r>
                    </a:p>
                    <a:p>
                      <a:pPr algn="ctr"/>
                      <a:r>
                        <a:rPr lang="pl-PL" sz="1400" b="0" dirty="0"/>
                        <a:t>Me (IQR)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No (N=62)</a:t>
                      </a:r>
                    </a:p>
                    <a:p>
                      <a:pPr algn="ctr"/>
                      <a:r>
                        <a:rPr lang="pl-PL" sz="1400" b="0" dirty="0"/>
                        <a:t>Me (IQR)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825426"/>
                  </a:ext>
                </a:extLst>
              </a:tr>
              <a:tr h="2939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hsTnT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20.00 (13.00 - 32.50)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12.00 (10.00 - 21.00)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5267"/>
                  </a:ext>
                </a:extLst>
              </a:tr>
              <a:tr h="5794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NT-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proBNP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1 249.00 (412.50 - 2 371.00)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344.00 (192.00 - 775.00)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499901"/>
                  </a:ext>
                </a:extLst>
              </a:tr>
              <a:tr h="3100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hs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-CRP [mg/l]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2.29 (0.88 - 4.87)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1.42 (0.74 - 4.21)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34299"/>
                  </a:ext>
                </a:extLst>
              </a:tr>
              <a:tr h="2939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CA-125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admission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[U/ml]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14.85 (9.20 - 32.55)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12.95 (9.90 - 20.40)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2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05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5025</TotalTime>
  <Words>2121</Words>
  <Application>Microsoft Office PowerPoint</Application>
  <PresentationFormat>Panoramiczny</PresentationFormat>
  <Paragraphs>389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 Narrow</vt:lpstr>
      <vt:lpstr>Calibri</vt:lpstr>
      <vt:lpstr>Gill Sans MT</vt:lpstr>
      <vt:lpstr>Times New Roman</vt:lpstr>
      <vt:lpstr>Trebuchet MS</vt:lpstr>
      <vt:lpstr>Wingdings 2</vt:lpstr>
      <vt:lpstr>SlateVTI</vt:lpstr>
      <vt:lpstr>Clinical significance of selected  biomarkers of inflammatory and  congestive processes in heart failure</vt:lpstr>
      <vt:lpstr>Introduction</vt:lpstr>
      <vt:lpstr>CA-125 – not only for the oncologists - the mutual interaction between inflammation and congestion in heart failure</vt:lpstr>
      <vt:lpstr>Heart failure cut-off groups according to  CA-125 levels</vt:lpstr>
      <vt:lpstr>Purpose, Materials &amp; Methods</vt:lpstr>
      <vt:lpstr>Study population</vt:lpstr>
      <vt:lpstr>Study population</vt:lpstr>
      <vt:lpstr>Results - demographics</vt:lpstr>
      <vt:lpstr>Comparison of variables according to the occurrence  of heart failure exacerbation </vt:lpstr>
      <vt:lpstr>Comparison of variables according to the occurrence  of heart failure exacerbation</vt:lpstr>
      <vt:lpstr>Comparison of variables according to the occurrence  of heart failure exacerbation</vt:lpstr>
      <vt:lpstr>Comparison of variables according to the occurrence  of heart failure exacerbation</vt:lpstr>
      <vt:lpstr>Comparison of variables according to the occurrence  of heart failure exacerbation</vt:lpstr>
      <vt:lpstr>Comparison of variables according to the occurrence  of heart failure exacerbation</vt:lpstr>
      <vt:lpstr>Univariate logistic regression model for the dependent variable HF exacerbation</vt:lpstr>
      <vt:lpstr>Conclusions</vt:lpstr>
      <vt:lpstr>Publications</vt:lpstr>
      <vt:lpstr>Achievements 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biomarkers in cardiovascular diseases</dc:title>
  <dc:creator>Maria Sawościan</dc:creator>
  <cp:lastModifiedBy>Joanna Wojewódzka-Ciołek</cp:lastModifiedBy>
  <cp:revision>66</cp:revision>
  <dcterms:created xsi:type="dcterms:W3CDTF">2022-10-04T08:20:25Z</dcterms:created>
  <dcterms:modified xsi:type="dcterms:W3CDTF">2024-04-26T07:41:28Z</dcterms:modified>
</cp:coreProperties>
</file>