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7" d="100"/>
          <a:sy n="107"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l-PL" dirty="0"/>
              <a:t>Voice </a:t>
            </a:r>
            <a:r>
              <a:rPr lang="pl-PL" dirty="0" err="1"/>
              <a:t>changes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Sprzedaż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F0-45D5-A9B9-845C407F41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F0-45D5-A9B9-845C407F41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F0-45D5-A9B9-845C407F41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F0-45D5-A9B9-845C407F41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without changes</c:v>
                </c:pt>
                <c:pt idx="1">
                  <c:v>uncured</c:v>
                </c:pt>
                <c:pt idx="2">
                  <c:v>cured after 3-th month</c:v>
                </c:pt>
                <c:pt idx="3">
                  <c:v>cured after 6-th month</c:v>
                </c:pt>
              </c:strCache>
            </c:strRef>
          </c:cat>
          <c:val>
            <c:numRef>
              <c:f>Arkusz1!$B$2:$B$5</c:f>
              <c:numCache>
                <c:formatCode>General</c:formatCode>
                <c:ptCount val="4"/>
                <c:pt idx="0">
                  <c:v>104</c:v>
                </c:pt>
                <c:pt idx="1">
                  <c:v>7</c:v>
                </c:pt>
                <c:pt idx="2">
                  <c:v>6</c:v>
                </c:pt>
                <c:pt idx="3">
                  <c:v>3</c:v>
                </c:pt>
              </c:numCache>
            </c:numRef>
          </c:val>
          <c:extLst>
            <c:ext xmlns:c16="http://schemas.microsoft.com/office/drawing/2014/chart" uri="{C3380CC4-5D6E-409C-BE32-E72D297353CC}">
              <c16:uniqueId val="{00000000-54BD-447F-8EF4-1183FBD9AF3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B506E2-8384-47A1-BFD8-B4311F4FB6C4}"/>
              </a:ext>
            </a:extLst>
          </p:cNvPr>
          <p:cNvSpPr>
            <a:spLocks noGrp="1"/>
          </p:cNvSpPr>
          <p:nvPr>
            <p:ph type="ctrTitle"/>
          </p:nvPr>
        </p:nvSpPr>
        <p:spPr/>
        <p:txBody>
          <a:bodyPr>
            <a:noAutofit/>
          </a:bodyPr>
          <a:lstStyle/>
          <a:p>
            <a:r>
              <a:rPr lang="pl-PL" sz="4000" dirty="0">
                <a:ln>
                  <a:noFill/>
                </a:ln>
                <a:solidFill>
                  <a:srgbClr val="000000"/>
                </a:solidFill>
                <a:effectLst/>
                <a:latin typeface="Times New Roman" panose="02020603050405020304" pitchFamily="18" charset="0"/>
                <a:ea typeface="Arial Unicode MS"/>
                <a:cs typeface="Arial Unicode MS"/>
              </a:rPr>
              <a:t>The </a:t>
            </a:r>
            <a:r>
              <a:rPr lang="pl-PL" sz="4000" dirty="0" err="1">
                <a:ln>
                  <a:noFill/>
                </a:ln>
                <a:solidFill>
                  <a:srgbClr val="000000"/>
                </a:solidFill>
                <a:effectLst/>
                <a:latin typeface="Times New Roman" panose="02020603050405020304" pitchFamily="18" charset="0"/>
                <a:ea typeface="Arial Unicode MS"/>
                <a:cs typeface="Arial Unicode MS"/>
              </a:rPr>
              <a:t>assessment</a:t>
            </a:r>
            <a:r>
              <a:rPr lang="pl-PL" sz="4000" dirty="0">
                <a:ln>
                  <a:noFill/>
                </a:ln>
                <a:solidFill>
                  <a:srgbClr val="000000"/>
                </a:solidFill>
                <a:effectLst/>
                <a:latin typeface="Times New Roman" panose="02020603050405020304" pitchFamily="18" charset="0"/>
                <a:ea typeface="Arial Unicode MS"/>
                <a:cs typeface="Arial Unicode MS"/>
              </a:rPr>
              <a:t> of </a:t>
            </a:r>
            <a:r>
              <a:rPr lang="pl-PL" sz="4000" dirty="0" err="1">
                <a:ln>
                  <a:noFill/>
                </a:ln>
                <a:solidFill>
                  <a:srgbClr val="000000"/>
                </a:solidFill>
                <a:effectLst/>
                <a:latin typeface="Times New Roman" panose="02020603050405020304" pitchFamily="18" charset="0"/>
                <a:ea typeface="Arial Unicode MS"/>
                <a:cs typeface="Arial Unicode MS"/>
              </a:rPr>
              <a:t>voice</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changes</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according</a:t>
            </a:r>
            <a:r>
              <a:rPr lang="pl-PL" sz="4000" dirty="0">
                <a:ln>
                  <a:noFill/>
                </a:ln>
                <a:solidFill>
                  <a:srgbClr val="000000"/>
                </a:solidFill>
                <a:effectLst/>
                <a:latin typeface="Times New Roman" panose="02020603050405020304" pitchFamily="18" charset="0"/>
                <a:ea typeface="Arial Unicode MS"/>
                <a:cs typeface="Arial Unicode MS"/>
              </a:rPr>
              <a:t> to the VHI </a:t>
            </a:r>
            <a:r>
              <a:rPr lang="pl-PL" sz="4000" dirty="0" err="1">
                <a:ln>
                  <a:noFill/>
                </a:ln>
                <a:solidFill>
                  <a:srgbClr val="000000"/>
                </a:solidFill>
                <a:effectLst/>
                <a:latin typeface="Times New Roman" panose="02020603050405020304" pitchFamily="18" charset="0"/>
                <a:ea typeface="Arial Unicode MS"/>
                <a:cs typeface="Arial Unicode MS"/>
              </a:rPr>
              <a:t>scale</a:t>
            </a:r>
            <a:r>
              <a:rPr lang="pl-PL" sz="4000" dirty="0">
                <a:ln>
                  <a:noFill/>
                </a:ln>
                <a:solidFill>
                  <a:srgbClr val="000000"/>
                </a:solidFill>
                <a:effectLst/>
                <a:latin typeface="Times New Roman" panose="02020603050405020304" pitchFamily="18" charset="0"/>
                <a:ea typeface="Arial Unicode MS"/>
                <a:cs typeface="Arial Unicode MS"/>
              </a:rPr>
              <a:t> and the USG of the </a:t>
            </a:r>
            <a:r>
              <a:rPr lang="pl-PL" sz="4000" dirty="0" err="1">
                <a:ln>
                  <a:noFill/>
                </a:ln>
                <a:solidFill>
                  <a:srgbClr val="000000"/>
                </a:solidFill>
                <a:effectLst/>
                <a:latin typeface="Times New Roman" panose="02020603050405020304" pitchFamily="18" charset="0"/>
                <a:ea typeface="Arial Unicode MS"/>
                <a:cs typeface="Arial Unicode MS"/>
              </a:rPr>
              <a:t>larynx</a:t>
            </a:r>
            <a:r>
              <a:rPr lang="pl-PL" sz="4000" dirty="0">
                <a:ln>
                  <a:noFill/>
                </a:ln>
                <a:solidFill>
                  <a:srgbClr val="000000"/>
                </a:solidFill>
                <a:effectLst/>
                <a:latin typeface="Times New Roman" panose="02020603050405020304" pitchFamily="18" charset="0"/>
                <a:ea typeface="Arial Unicode MS"/>
                <a:cs typeface="Arial Unicode MS"/>
              </a:rPr>
              <a:t> in </a:t>
            </a:r>
            <a:r>
              <a:rPr lang="pl-PL" sz="4000" dirty="0" err="1">
                <a:ln>
                  <a:noFill/>
                </a:ln>
                <a:solidFill>
                  <a:srgbClr val="000000"/>
                </a:solidFill>
                <a:effectLst/>
                <a:latin typeface="Times New Roman" panose="02020603050405020304" pitchFamily="18" charset="0"/>
                <a:ea typeface="Arial Unicode MS"/>
                <a:cs typeface="Arial Unicode MS"/>
              </a:rPr>
              <a:t>patients</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after</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total</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thyreoidectomy</a:t>
            </a:r>
            <a:r>
              <a:rPr lang="pl-PL" sz="4000" dirty="0">
                <a:ln>
                  <a:noFill/>
                </a:ln>
                <a:solidFill>
                  <a:srgbClr val="000000"/>
                </a:solidFill>
                <a:effectLst/>
                <a:latin typeface="Times New Roman" panose="02020603050405020304" pitchFamily="18" charset="0"/>
                <a:ea typeface="Arial Unicode MS"/>
                <a:cs typeface="Arial Unicode MS"/>
              </a:rPr>
              <a:t> in the </a:t>
            </a:r>
            <a:r>
              <a:rPr lang="pl-PL" sz="4000" dirty="0" err="1">
                <a:ln>
                  <a:noFill/>
                </a:ln>
                <a:solidFill>
                  <a:srgbClr val="000000"/>
                </a:solidFill>
                <a:effectLst/>
                <a:latin typeface="Times New Roman" panose="02020603050405020304" pitchFamily="18" charset="0"/>
                <a:ea typeface="Arial Unicode MS"/>
                <a:cs typeface="Arial Unicode MS"/>
              </a:rPr>
              <a:t>first</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year</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after</a:t>
            </a:r>
            <a:r>
              <a:rPr lang="pl-PL" sz="4000" dirty="0">
                <a:ln>
                  <a:noFill/>
                </a:ln>
                <a:solidFill>
                  <a:srgbClr val="000000"/>
                </a:solidFill>
                <a:effectLst/>
                <a:latin typeface="Times New Roman" panose="02020603050405020304" pitchFamily="18" charset="0"/>
                <a:ea typeface="Arial Unicode MS"/>
                <a:cs typeface="Arial Unicode MS"/>
              </a:rPr>
              <a:t> </a:t>
            </a:r>
            <a:r>
              <a:rPr lang="pl-PL" sz="4000" dirty="0" err="1">
                <a:ln>
                  <a:noFill/>
                </a:ln>
                <a:solidFill>
                  <a:srgbClr val="000000"/>
                </a:solidFill>
                <a:effectLst/>
                <a:latin typeface="Times New Roman" panose="02020603050405020304" pitchFamily="18" charset="0"/>
                <a:ea typeface="Arial Unicode MS"/>
                <a:cs typeface="Arial Unicode MS"/>
              </a:rPr>
              <a:t>surgery</a:t>
            </a:r>
            <a:r>
              <a:rPr lang="pl-PL" sz="4000" dirty="0">
                <a:ln>
                  <a:noFill/>
                </a:ln>
                <a:solidFill>
                  <a:srgbClr val="000000"/>
                </a:solidFill>
                <a:effectLst/>
                <a:latin typeface="Times New Roman" panose="02020603050405020304" pitchFamily="18" charset="0"/>
                <a:ea typeface="Arial Unicode MS"/>
                <a:cs typeface="Arial Unicode MS"/>
              </a:rPr>
              <a:t>.</a:t>
            </a:r>
            <a:endParaRPr lang="pl-PL" sz="4000" dirty="0"/>
          </a:p>
        </p:txBody>
      </p:sp>
      <p:sp>
        <p:nvSpPr>
          <p:cNvPr id="3" name="Podtytuł 2">
            <a:extLst>
              <a:ext uri="{FF2B5EF4-FFF2-40B4-BE49-F238E27FC236}">
                <a16:creationId xmlns:a16="http://schemas.microsoft.com/office/drawing/2014/main" id="{669916F1-9327-EA52-7805-B712331305BF}"/>
              </a:ext>
            </a:extLst>
          </p:cNvPr>
          <p:cNvSpPr>
            <a:spLocks noGrp="1"/>
          </p:cNvSpPr>
          <p:nvPr>
            <p:ph type="subTitle" idx="1"/>
          </p:nvPr>
        </p:nvSpPr>
        <p:spPr/>
        <p:txBody>
          <a:bodyPr/>
          <a:lstStyle/>
          <a:p>
            <a:pPr marL="0" indent="0">
              <a:spcBef>
                <a:spcPts val="500"/>
              </a:spcBef>
              <a:buSzTx/>
              <a:buNone/>
              <a:defRPr sz="2200" b="1">
                <a:solidFill>
                  <a:srgbClr val="FFFFFF"/>
                </a:solidFill>
                <a:latin typeface="Franklin Gothic Demi Cond"/>
                <a:ea typeface="Franklin Gothic Demi Cond"/>
                <a:cs typeface="Franklin Gothic Demi Cond"/>
                <a:sym typeface="Franklin Gothic Demi Cond"/>
              </a:defRPr>
            </a:pPr>
            <a:r>
              <a:rPr lang="pl-PL" dirty="0">
                <a:solidFill>
                  <a:schemeClr val="accent3">
                    <a:lumMod val="60000"/>
                    <a:lumOff val="40000"/>
                  </a:schemeClr>
                </a:solidFill>
              </a:rPr>
              <a:t>Lek. Magdalena </a:t>
            </a:r>
            <a:r>
              <a:rPr lang="pl-PL" dirty="0" err="1">
                <a:solidFill>
                  <a:schemeClr val="accent3">
                    <a:lumMod val="60000"/>
                    <a:lumOff val="40000"/>
                  </a:schemeClr>
                </a:solidFill>
              </a:rPr>
              <a:t>Redynk</a:t>
            </a:r>
            <a:endParaRPr lang="pl-PL" dirty="0">
              <a:solidFill>
                <a:schemeClr val="accent3">
                  <a:lumMod val="60000"/>
                  <a:lumOff val="40000"/>
                </a:schemeClr>
              </a:solidFill>
            </a:endParaRPr>
          </a:p>
          <a:p>
            <a:pPr marL="0" indent="0">
              <a:spcBef>
                <a:spcPts val="500"/>
              </a:spcBef>
              <a:buSzTx/>
              <a:buNone/>
              <a:defRPr sz="2200" b="1">
                <a:solidFill>
                  <a:srgbClr val="FFFFFF"/>
                </a:solidFill>
                <a:latin typeface="Franklin Gothic Demi Cond"/>
                <a:ea typeface="Franklin Gothic Demi Cond"/>
                <a:cs typeface="Franklin Gothic Demi Cond"/>
                <a:sym typeface="Franklin Gothic Demi Cond"/>
              </a:defRPr>
            </a:pPr>
            <a:r>
              <a:rPr lang="pl-PL" dirty="0">
                <a:solidFill>
                  <a:schemeClr val="accent3">
                    <a:lumMod val="60000"/>
                    <a:lumOff val="40000"/>
                  </a:schemeClr>
                </a:solidFill>
              </a:rPr>
              <a:t>Promotor: dr hab. n. med. Zbigniew Pasieka</a:t>
            </a:r>
          </a:p>
          <a:p>
            <a:endParaRPr lang="pl-PL" dirty="0"/>
          </a:p>
        </p:txBody>
      </p:sp>
      <p:pic>
        <p:nvPicPr>
          <p:cNvPr id="5" name="Obraz 4">
            <a:extLst>
              <a:ext uri="{FF2B5EF4-FFF2-40B4-BE49-F238E27FC236}">
                <a16:creationId xmlns:a16="http://schemas.microsoft.com/office/drawing/2014/main" id="{0D539BE1-B65F-22AA-2448-6BC2F97B72D9}"/>
              </a:ext>
            </a:extLst>
          </p:cNvPr>
          <p:cNvPicPr>
            <a:picLocks noChangeAspect="1"/>
          </p:cNvPicPr>
          <p:nvPr/>
        </p:nvPicPr>
        <p:blipFill>
          <a:blip r:embed="rId2"/>
          <a:stretch>
            <a:fillRect/>
          </a:stretch>
        </p:blipFill>
        <p:spPr>
          <a:xfrm>
            <a:off x="385011" y="209488"/>
            <a:ext cx="3368039" cy="860366"/>
          </a:xfrm>
          <a:prstGeom prst="rect">
            <a:avLst/>
          </a:prstGeom>
        </p:spPr>
      </p:pic>
    </p:spTree>
    <p:extLst>
      <p:ext uri="{BB962C8B-B14F-4D97-AF65-F5344CB8AC3E}">
        <p14:creationId xmlns:p14="http://schemas.microsoft.com/office/powerpoint/2010/main" val="95783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5E767B-1550-A9AA-3805-03BA07826734}"/>
              </a:ext>
            </a:extLst>
          </p:cNvPr>
          <p:cNvSpPr>
            <a:spLocks noGrp="1"/>
          </p:cNvSpPr>
          <p:nvPr>
            <p:ph type="title"/>
          </p:nvPr>
        </p:nvSpPr>
        <p:spPr>
          <a:xfrm>
            <a:off x="2589212" y="946778"/>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zawartości 2">
            <a:extLst>
              <a:ext uri="{FF2B5EF4-FFF2-40B4-BE49-F238E27FC236}">
                <a16:creationId xmlns:a16="http://schemas.microsoft.com/office/drawing/2014/main" id="{3C1661A9-144A-E8C7-935F-E21254D78D4C}"/>
              </a:ext>
            </a:extLst>
          </p:cNvPr>
          <p:cNvSpPr>
            <a:spLocks noGrp="1"/>
          </p:cNvSpPr>
          <p:nvPr>
            <p:ph idx="1"/>
          </p:nvPr>
        </p:nvSpPr>
        <p:spPr>
          <a:xfrm>
            <a:off x="2589212" y="2826936"/>
            <a:ext cx="8915400" cy="3777622"/>
          </a:xfrm>
        </p:spPr>
        <p:txBody>
          <a:bodyPr/>
          <a:lstStyle/>
          <a:p>
            <a:pPr>
              <a:spcBef>
                <a:spcPts val="400"/>
              </a:spcBef>
              <a:buSzTx/>
              <a:buNone/>
              <a:defRPr sz="1800">
                <a:solidFill>
                  <a:srgbClr val="7F7F7F"/>
                </a:solidFill>
                <a:latin typeface="Arial"/>
                <a:ea typeface="Arial"/>
                <a:cs typeface="Arial"/>
                <a:sym typeface="Arial"/>
              </a:defRPr>
            </a:pPr>
            <a:r>
              <a:rPr lang="en-US" dirty="0"/>
              <a:t>There are many causes of voice changes associated with thyroid surgery. Some of the most common are injuries to the retrograde laryngeal nerve (RLN) and the external branch of the superior laryngeal nerve (SLN). </a:t>
            </a:r>
          </a:p>
          <a:p>
            <a:pPr>
              <a:buSzTx/>
              <a:buNone/>
              <a:defRPr sz="1800">
                <a:solidFill>
                  <a:srgbClr val="7F7F7F"/>
                </a:solidFill>
                <a:latin typeface="Arial"/>
                <a:ea typeface="Arial"/>
                <a:cs typeface="Arial"/>
                <a:sym typeface="Arial"/>
              </a:defRPr>
            </a:pPr>
            <a:endParaRPr lang="en-US" dirty="0"/>
          </a:p>
          <a:p>
            <a:pPr>
              <a:spcBef>
                <a:spcPts val="400"/>
              </a:spcBef>
              <a:buSzTx/>
              <a:buNone/>
              <a:defRPr sz="1800" b="1" i="1">
                <a:solidFill>
                  <a:srgbClr val="7F7F7F"/>
                </a:solidFill>
                <a:latin typeface="Arial"/>
                <a:ea typeface="Arial"/>
                <a:cs typeface="Arial"/>
                <a:sym typeface="Arial"/>
              </a:defRPr>
            </a:pPr>
            <a:r>
              <a:rPr lang="en-US" dirty="0"/>
              <a:t>Unilateral RLN injury </a:t>
            </a:r>
            <a:r>
              <a:rPr lang="en-US" b="0" i="0" dirty="0"/>
              <a:t>leads to glottis insufficiency and results in symptoms such as hoarseness, choking, and swallowing disorders. </a:t>
            </a:r>
          </a:p>
          <a:p>
            <a:pPr>
              <a:buSzTx/>
              <a:buNone/>
              <a:defRPr sz="1800">
                <a:solidFill>
                  <a:srgbClr val="7F7F7F"/>
                </a:solidFill>
                <a:latin typeface="Arial"/>
                <a:ea typeface="Arial"/>
                <a:cs typeface="Arial"/>
                <a:sym typeface="Arial"/>
              </a:defRPr>
            </a:pPr>
            <a:endParaRPr lang="en-US" b="0" i="0" dirty="0"/>
          </a:p>
          <a:p>
            <a:pPr>
              <a:spcBef>
                <a:spcPts val="400"/>
              </a:spcBef>
              <a:buSzTx/>
              <a:buNone/>
              <a:defRPr sz="1800" b="1" i="1">
                <a:solidFill>
                  <a:srgbClr val="7F7F7F"/>
                </a:solidFill>
                <a:latin typeface="Arial"/>
                <a:ea typeface="Arial"/>
                <a:cs typeface="Arial"/>
                <a:sym typeface="Arial"/>
              </a:defRPr>
            </a:pPr>
            <a:r>
              <a:rPr lang="en-US" dirty="0"/>
              <a:t>Bilateral RLN injury </a:t>
            </a:r>
            <a:r>
              <a:rPr lang="en-US" b="0" i="0" dirty="0"/>
              <a:t>can cause life-threatening airway narrowing, which often requires the placement of a temporary or permanent tracheostomy.</a:t>
            </a:r>
          </a:p>
          <a:p>
            <a:endParaRPr lang="pl-PL" dirty="0"/>
          </a:p>
        </p:txBody>
      </p:sp>
      <p:pic>
        <p:nvPicPr>
          <p:cNvPr id="4" name="Obraz 3">
            <a:extLst>
              <a:ext uri="{FF2B5EF4-FFF2-40B4-BE49-F238E27FC236}">
                <a16:creationId xmlns:a16="http://schemas.microsoft.com/office/drawing/2014/main" id="{93D21FB0-B9EB-7AD4-AB23-ECB3BBE2194E}"/>
              </a:ext>
            </a:extLst>
          </p:cNvPr>
          <p:cNvPicPr>
            <a:picLocks noChangeAspect="1"/>
          </p:cNvPicPr>
          <p:nvPr/>
        </p:nvPicPr>
        <p:blipFill>
          <a:blip r:embed="rId2"/>
          <a:stretch>
            <a:fillRect/>
          </a:stretch>
        </p:blipFill>
        <p:spPr>
          <a:xfrm>
            <a:off x="234286" y="86412"/>
            <a:ext cx="3368039" cy="860366"/>
          </a:xfrm>
          <a:prstGeom prst="rect">
            <a:avLst/>
          </a:prstGeom>
        </p:spPr>
      </p:pic>
    </p:spTree>
    <p:extLst>
      <p:ext uri="{BB962C8B-B14F-4D97-AF65-F5344CB8AC3E}">
        <p14:creationId xmlns:p14="http://schemas.microsoft.com/office/powerpoint/2010/main" val="252295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9CA421-961F-301F-BF50-53ED49FB61E0}"/>
              </a:ext>
            </a:extLst>
          </p:cNvPr>
          <p:cNvSpPr>
            <a:spLocks noGrp="1"/>
          </p:cNvSpPr>
          <p:nvPr>
            <p:ph type="title"/>
          </p:nvPr>
        </p:nvSpPr>
        <p:spPr>
          <a:xfrm>
            <a:off x="2673311" y="1134348"/>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zawartości 2">
            <a:extLst>
              <a:ext uri="{FF2B5EF4-FFF2-40B4-BE49-F238E27FC236}">
                <a16:creationId xmlns:a16="http://schemas.microsoft.com/office/drawing/2014/main" id="{0138B7EF-09E8-A919-5489-D75721C87ADD}"/>
              </a:ext>
            </a:extLst>
          </p:cNvPr>
          <p:cNvSpPr>
            <a:spLocks noGrp="1"/>
          </p:cNvSpPr>
          <p:nvPr>
            <p:ph idx="1"/>
          </p:nvPr>
        </p:nvSpPr>
        <p:spPr>
          <a:xfrm>
            <a:off x="2589212" y="2747357"/>
            <a:ext cx="8915400" cy="3777622"/>
          </a:xfrm>
        </p:spPr>
        <p:txBody>
          <a:bodyPr/>
          <a:lstStyle/>
          <a:p>
            <a:pPr>
              <a:spcBef>
                <a:spcPts val="400"/>
              </a:spcBef>
              <a:buSzTx/>
              <a:buNone/>
              <a:defRPr sz="1800">
                <a:solidFill>
                  <a:srgbClr val="7F7F7F"/>
                </a:solidFill>
                <a:latin typeface="Arial"/>
                <a:ea typeface="Arial"/>
                <a:cs typeface="Arial"/>
                <a:sym typeface="Arial"/>
              </a:defRPr>
            </a:pPr>
            <a:r>
              <a:rPr lang="en-US" dirty="0"/>
              <a:t>The aim of this study is:</a:t>
            </a:r>
          </a:p>
          <a:p>
            <a:pPr>
              <a:spcBef>
                <a:spcPts val="400"/>
              </a:spcBef>
              <a:buFontTx/>
              <a:buChar char="-"/>
              <a:defRPr sz="1800">
                <a:solidFill>
                  <a:srgbClr val="7F7F7F"/>
                </a:solidFill>
                <a:latin typeface="Arial"/>
                <a:ea typeface="Arial"/>
                <a:cs typeface="Arial"/>
                <a:sym typeface="Arial"/>
              </a:defRPr>
            </a:pPr>
            <a:r>
              <a:rPr lang="en-US" dirty="0"/>
              <a:t>to investigate the frequency of voice disorders after thyroidectomy, </a:t>
            </a:r>
          </a:p>
          <a:p>
            <a:pPr>
              <a:spcBef>
                <a:spcPts val="400"/>
              </a:spcBef>
              <a:buFontTx/>
              <a:buChar char="-"/>
              <a:defRPr sz="1800">
                <a:solidFill>
                  <a:srgbClr val="7F7F7F"/>
                </a:solidFill>
                <a:latin typeface="Arial"/>
                <a:ea typeface="Arial"/>
                <a:cs typeface="Arial"/>
                <a:sym typeface="Arial"/>
              </a:defRPr>
            </a:pPr>
            <a:r>
              <a:rPr lang="en-US" dirty="0"/>
              <a:t>their influence on the quality of life of patients in the long-term observation </a:t>
            </a:r>
          </a:p>
          <a:p>
            <a:pPr>
              <a:spcBef>
                <a:spcPts val="400"/>
              </a:spcBef>
              <a:buFontTx/>
              <a:buChar char="-"/>
              <a:defRPr sz="1800">
                <a:solidFill>
                  <a:srgbClr val="7F7F7F"/>
                </a:solidFill>
                <a:latin typeface="Arial"/>
                <a:ea typeface="Arial"/>
                <a:cs typeface="Arial"/>
                <a:sym typeface="Arial"/>
              </a:defRPr>
            </a:pPr>
            <a:r>
              <a:rPr lang="en-US" dirty="0"/>
              <a:t>and to check whether the use of neuromonitoring during surgery significantly reduces the number of phonation disorders after the procedure.</a:t>
            </a:r>
          </a:p>
          <a:p>
            <a:r>
              <a:rPr lang="en-US" dirty="0"/>
              <a:t>The Consent of the bioethics committee</a:t>
            </a:r>
            <a:endParaRPr lang="pl-PL" dirty="0"/>
          </a:p>
          <a:p>
            <a:endParaRPr lang="pl-PL" dirty="0"/>
          </a:p>
        </p:txBody>
      </p:sp>
      <p:pic>
        <p:nvPicPr>
          <p:cNvPr id="5" name="Obraz 4">
            <a:extLst>
              <a:ext uri="{FF2B5EF4-FFF2-40B4-BE49-F238E27FC236}">
                <a16:creationId xmlns:a16="http://schemas.microsoft.com/office/drawing/2014/main" id="{2AB3202A-8886-602F-D1C9-A8D177B4416E}"/>
              </a:ext>
            </a:extLst>
          </p:cNvPr>
          <p:cNvPicPr>
            <a:picLocks noChangeAspect="1"/>
          </p:cNvPicPr>
          <p:nvPr/>
        </p:nvPicPr>
        <p:blipFill>
          <a:blip r:embed="rId2"/>
          <a:stretch>
            <a:fillRect/>
          </a:stretch>
        </p:blipFill>
        <p:spPr>
          <a:xfrm>
            <a:off x="2828490" y="5126060"/>
            <a:ext cx="7124700" cy="1066800"/>
          </a:xfrm>
          <a:prstGeom prst="rect">
            <a:avLst/>
          </a:prstGeom>
        </p:spPr>
      </p:pic>
      <p:pic>
        <p:nvPicPr>
          <p:cNvPr id="6" name="Obraz 5">
            <a:extLst>
              <a:ext uri="{FF2B5EF4-FFF2-40B4-BE49-F238E27FC236}">
                <a16:creationId xmlns:a16="http://schemas.microsoft.com/office/drawing/2014/main" id="{C1462E9E-A65D-1452-D651-84CE5B9E0B9B}"/>
              </a:ext>
            </a:extLst>
          </p:cNvPr>
          <p:cNvPicPr>
            <a:picLocks noChangeAspect="1"/>
          </p:cNvPicPr>
          <p:nvPr/>
        </p:nvPicPr>
        <p:blipFill>
          <a:blip r:embed="rId3"/>
          <a:stretch>
            <a:fillRect/>
          </a:stretch>
        </p:blipFill>
        <p:spPr>
          <a:xfrm>
            <a:off x="364915" y="107923"/>
            <a:ext cx="3368039" cy="860366"/>
          </a:xfrm>
          <a:prstGeom prst="rect">
            <a:avLst/>
          </a:prstGeom>
        </p:spPr>
      </p:pic>
    </p:spTree>
    <p:extLst>
      <p:ext uri="{BB962C8B-B14F-4D97-AF65-F5344CB8AC3E}">
        <p14:creationId xmlns:p14="http://schemas.microsoft.com/office/powerpoint/2010/main" val="343346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016C1A-0D1F-EDBA-76E3-78D1DCDCD12C}"/>
              </a:ext>
            </a:extLst>
          </p:cNvPr>
          <p:cNvSpPr>
            <a:spLocks noGrp="1"/>
          </p:cNvSpPr>
          <p:nvPr>
            <p:ph type="title"/>
          </p:nvPr>
        </p:nvSpPr>
        <p:spPr>
          <a:xfrm>
            <a:off x="2517022" y="1644856"/>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zawartości 2">
            <a:extLst>
              <a:ext uri="{FF2B5EF4-FFF2-40B4-BE49-F238E27FC236}">
                <a16:creationId xmlns:a16="http://schemas.microsoft.com/office/drawing/2014/main" id="{24C63455-DB39-6827-E401-29D8FFA069B2}"/>
              </a:ext>
            </a:extLst>
          </p:cNvPr>
          <p:cNvSpPr>
            <a:spLocks noGrp="1"/>
          </p:cNvSpPr>
          <p:nvPr>
            <p:ph idx="1"/>
          </p:nvPr>
        </p:nvSpPr>
        <p:spPr>
          <a:xfrm>
            <a:off x="2513309" y="3932254"/>
            <a:ext cx="8915400" cy="3777622"/>
          </a:xfrm>
        </p:spPr>
        <p:txBody>
          <a:bodyPr/>
          <a:lstStyle/>
          <a:p>
            <a:pPr marL="0" indent="0">
              <a:buNone/>
            </a:pPr>
            <a:r>
              <a:rPr lang="pl-PL" sz="2600" dirty="0"/>
              <a:t>The </a:t>
            </a:r>
            <a:r>
              <a:rPr lang="pl-PL" sz="2600" dirty="0" err="1"/>
              <a:t>methods</a:t>
            </a:r>
            <a:endParaRPr lang="pl-PL" sz="2600" dirty="0"/>
          </a:p>
          <a:p>
            <a:pPr marL="0" indent="0">
              <a:buNone/>
            </a:pPr>
            <a:endParaRPr lang="pl-PL" dirty="0"/>
          </a:p>
          <a:p>
            <a:r>
              <a:rPr lang="pl-PL" dirty="0"/>
              <a:t>The VHI </a:t>
            </a:r>
            <a:r>
              <a:rPr lang="pl-PL" dirty="0" err="1"/>
              <a:t>Scale</a:t>
            </a:r>
            <a:endParaRPr lang="pl-PL" dirty="0"/>
          </a:p>
          <a:p>
            <a:endParaRPr lang="pl-PL" dirty="0"/>
          </a:p>
          <a:p>
            <a:r>
              <a:rPr lang="pl-PL" dirty="0"/>
              <a:t>The USG of the </a:t>
            </a:r>
            <a:r>
              <a:rPr lang="pl-PL" dirty="0" err="1"/>
              <a:t>Larynx</a:t>
            </a:r>
            <a:endParaRPr lang="pl-PL" dirty="0"/>
          </a:p>
        </p:txBody>
      </p:sp>
      <p:pic>
        <p:nvPicPr>
          <p:cNvPr id="4" name="Obraz 3">
            <a:extLst>
              <a:ext uri="{FF2B5EF4-FFF2-40B4-BE49-F238E27FC236}">
                <a16:creationId xmlns:a16="http://schemas.microsoft.com/office/drawing/2014/main" id="{8A0973BF-E00F-C68B-36CF-70D3CE363624}"/>
              </a:ext>
            </a:extLst>
          </p:cNvPr>
          <p:cNvPicPr>
            <a:picLocks noChangeAspect="1"/>
          </p:cNvPicPr>
          <p:nvPr/>
        </p:nvPicPr>
        <p:blipFill>
          <a:blip r:embed="rId2"/>
          <a:stretch>
            <a:fillRect/>
          </a:stretch>
        </p:blipFill>
        <p:spPr>
          <a:xfrm>
            <a:off x="475446" y="281236"/>
            <a:ext cx="3368039" cy="860366"/>
          </a:xfrm>
          <a:prstGeom prst="rect">
            <a:avLst/>
          </a:prstGeom>
        </p:spPr>
      </p:pic>
    </p:spTree>
    <p:extLst>
      <p:ext uri="{BB962C8B-B14F-4D97-AF65-F5344CB8AC3E}">
        <p14:creationId xmlns:p14="http://schemas.microsoft.com/office/powerpoint/2010/main" val="319317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49DFB6-2561-33E1-E0DA-8C5089C37717}"/>
              </a:ext>
            </a:extLst>
          </p:cNvPr>
          <p:cNvSpPr>
            <a:spLocks noGrp="1"/>
          </p:cNvSpPr>
          <p:nvPr>
            <p:ph type="title"/>
          </p:nvPr>
        </p:nvSpPr>
        <p:spPr>
          <a:xfrm>
            <a:off x="2597729" y="957842"/>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tekstu 2">
            <a:extLst>
              <a:ext uri="{FF2B5EF4-FFF2-40B4-BE49-F238E27FC236}">
                <a16:creationId xmlns:a16="http://schemas.microsoft.com/office/drawing/2014/main" id="{9631D1AB-3E7B-9AB1-0A3D-C07FCE747C0D}"/>
              </a:ext>
            </a:extLst>
          </p:cNvPr>
          <p:cNvSpPr>
            <a:spLocks noGrp="1"/>
          </p:cNvSpPr>
          <p:nvPr>
            <p:ph type="body" idx="1"/>
          </p:nvPr>
        </p:nvSpPr>
        <p:spPr>
          <a:xfrm>
            <a:off x="2597729" y="2545735"/>
            <a:ext cx="3992732" cy="576262"/>
          </a:xfrm>
        </p:spPr>
        <p:txBody>
          <a:bodyPr/>
          <a:lstStyle/>
          <a:p>
            <a:r>
              <a:rPr lang="pl-PL" sz="1600" dirty="0"/>
              <a:t>Pic. 1 VHI </a:t>
            </a:r>
            <a:r>
              <a:rPr lang="pl-PL" sz="1600" dirty="0" err="1"/>
              <a:t>scale</a:t>
            </a:r>
            <a:endParaRPr lang="pl-PL" sz="1600" dirty="0"/>
          </a:p>
        </p:txBody>
      </p:sp>
      <p:pic>
        <p:nvPicPr>
          <p:cNvPr id="8" name="Symbol zastępczy zawartości 7">
            <a:extLst>
              <a:ext uri="{FF2B5EF4-FFF2-40B4-BE49-F238E27FC236}">
                <a16:creationId xmlns:a16="http://schemas.microsoft.com/office/drawing/2014/main" id="{CADC4C01-7CC2-783C-1F6E-D83C08378A2C}"/>
              </a:ext>
            </a:extLst>
          </p:cNvPr>
          <p:cNvPicPr>
            <a:picLocks noGrp="1" noChangeAspect="1"/>
          </p:cNvPicPr>
          <p:nvPr>
            <p:ph sz="half" idx="2"/>
          </p:nvPr>
        </p:nvPicPr>
        <p:blipFill>
          <a:blip r:embed="rId2"/>
          <a:stretch>
            <a:fillRect/>
          </a:stretch>
        </p:blipFill>
        <p:spPr>
          <a:xfrm>
            <a:off x="2492764" y="3340364"/>
            <a:ext cx="4343400" cy="2936730"/>
          </a:xfrm>
        </p:spPr>
      </p:pic>
      <p:sp>
        <p:nvSpPr>
          <p:cNvPr id="5" name="Symbol zastępczy tekstu 4">
            <a:extLst>
              <a:ext uri="{FF2B5EF4-FFF2-40B4-BE49-F238E27FC236}">
                <a16:creationId xmlns:a16="http://schemas.microsoft.com/office/drawing/2014/main" id="{F884F4C8-6EBD-3353-DBF8-1AE2A445BC9A}"/>
              </a:ext>
            </a:extLst>
          </p:cNvPr>
          <p:cNvSpPr>
            <a:spLocks noGrp="1"/>
          </p:cNvSpPr>
          <p:nvPr>
            <p:ph type="body" sz="quarter" idx="3"/>
          </p:nvPr>
        </p:nvSpPr>
        <p:spPr>
          <a:xfrm>
            <a:off x="7506629" y="2545735"/>
            <a:ext cx="3999001" cy="576262"/>
          </a:xfrm>
        </p:spPr>
        <p:txBody>
          <a:bodyPr/>
          <a:lstStyle/>
          <a:p>
            <a:r>
              <a:rPr lang="en-US" sz="1600" dirty="0"/>
              <a:t>Pic. 2 The ultrasound of larynx</a:t>
            </a:r>
            <a:endParaRPr lang="pl-PL" sz="1600" i="1" dirty="0"/>
          </a:p>
        </p:txBody>
      </p:sp>
      <p:pic>
        <p:nvPicPr>
          <p:cNvPr id="10" name="Symbol zastępczy zawartości 9">
            <a:extLst>
              <a:ext uri="{FF2B5EF4-FFF2-40B4-BE49-F238E27FC236}">
                <a16:creationId xmlns:a16="http://schemas.microsoft.com/office/drawing/2014/main" id="{79A42F5E-F945-38A8-5364-A3DE3D7301F6}"/>
              </a:ext>
            </a:extLst>
          </p:cNvPr>
          <p:cNvPicPr>
            <a:picLocks noGrp="1" noChangeAspect="1"/>
          </p:cNvPicPr>
          <p:nvPr>
            <p:ph sz="quarter" idx="4"/>
          </p:nvPr>
        </p:nvPicPr>
        <p:blipFill>
          <a:blip r:embed="rId3"/>
          <a:stretch>
            <a:fillRect/>
          </a:stretch>
        </p:blipFill>
        <p:spPr>
          <a:xfrm>
            <a:off x="7506629" y="3429000"/>
            <a:ext cx="3618689" cy="2684834"/>
          </a:xfrm>
        </p:spPr>
      </p:pic>
      <p:pic>
        <p:nvPicPr>
          <p:cNvPr id="11" name="Obraz 10">
            <a:extLst>
              <a:ext uri="{FF2B5EF4-FFF2-40B4-BE49-F238E27FC236}">
                <a16:creationId xmlns:a16="http://schemas.microsoft.com/office/drawing/2014/main" id="{50C4BF2E-76CC-6361-3CC5-41B7CD96C6D8}"/>
              </a:ext>
            </a:extLst>
          </p:cNvPr>
          <p:cNvPicPr>
            <a:picLocks noChangeAspect="1"/>
          </p:cNvPicPr>
          <p:nvPr/>
        </p:nvPicPr>
        <p:blipFill>
          <a:blip r:embed="rId4"/>
          <a:stretch>
            <a:fillRect/>
          </a:stretch>
        </p:blipFill>
        <p:spPr>
          <a:xfrm>
            <a:off x="284527" y="97476"/>
            <a:ext cx="3368039" cy="860366"/>
          </a:xfrm>
          <a:prstGeom prst="rect">
            <a:avLst/>
          </a:prstGeom>
        </p:spPr>
      </p:pic>
    </p:spTree>
    <p:extLst>
      <p:ext uri="{BB962C8B-B14F-4D97-AF65-F5344CB8AC3E}">
        <p14:creationId xmlns:p14="http://schemas.microsoft.com/office/powerpoint/2010/main" val="179043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3858AC-ABB5-E5D3-7EA1-06FB302503D7}"/>
              </a:ext>
            </a:extLst>
          </p:cNvPr>
          <p:cNvSpPr>
            <a:spLocks noGrp="1"/>
          </p:cNvSpPr>
          <p:nvPr>
            <p:ph type="title"/>
          </p:nvPr>
        </p:nvSpPr>
        <p:spPr>
          <a:xfrm>
            <a:off x="2592924" y="805134"/>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tekstu 2">
            <a:extLst>
              <a:ext uri="{FF2B5EF4-FFF2-40B4-BE49-F238E27FC236}">
                <a16:creationId xmlns:a16="http://schemas.microsoft.com/office/drawing/2014/main" id="{807FDD06-4D79-6AF3-33F8-66A9DE6DB4E0}"/>
              </a:ext>
            </a:extLst>
          </p:cNvPr>
          <p:cNvSpPr>
            <a:spLocks noGrp="1"/>
          </p:cNvSpPr>
          <p:nvPr>
            <p:ph type="body" idx="1"/>
          </p:nvPr>
        </p:nvSpPr>
        <p:spPr>
          <a:xfrm>
            <a:off x="2939373" y="2327711"/>
            <a:ext cx="3992732" cy="576262"/>
          </a:xfrm>
        </p:spPr>
        <p:txBody>
          <a:bodyPr/>
          <a:lstStyle/>
          <a:p>
            <a:r>
              <a:rPr lang="pl-PL" dirty="0"/>
              <a:t>The </a:t>
            </a:r>
            <a:r>
              <a:rPr lang="pl-PL" dirty="0" err="1"/>
              <a:t>results</a:t>
            </a:r>
            <a:endParaRPr lang="pl-PL" dirty="0"/>
          </a:p>
        </p:txBody>
      </p:sp>
      <p:graphicFrame>
        <p:nvGraphicFramePr>
          <p:cNvPr id="19" name="Symbol zastępczy zawartości 18">
            <a:extLst>
              <a:ext uri="{FF2B5EF4-FFF2-40B4-BE49-F238E27FC236}">
                <a16:creationId xmlns:a16="http://schemas.microsoft.com/office/drawing/2014/main" id="{D180A954-6F85-3CA8-03EC-D4A6ED14DA5A}"/>
              </a:ext>
            </a:extLst>
          </p:cNvPr>
          <p:cNvGraphicFramePr>
            <a:graphicFrameLocks noGrp="1"/>
          </p:cNvGraphicFramePr>
          <p:nvPr>
            <p:ph sz="half" idx="2"/>
            <p:extLst>
              <p:ext uri="{D42A27DB-BD31-4B8C-83A1-F6EECF244321}">
                <p14:modId xmlns:p14="http://schemas.microsoft.com/office/powerpoint/2010/main" val="993509053"/>
              </p:ext>
            </p:extLst>
          </p:nvPr>
        </p:nvGraphicFramePr>
        <p:xfrm>
          <a:off x="2939373" y="2903973"/>
          <a:ext cx="7048688" cy="3758083"/>
        </p:xfrm>
        <a:graphic>
          <a:graphicData uri="http://schemas.openxmlformats.org/drawingml/2006/chart">
            <c:chart xmlns:c="http://schemas.openxmlformats.org/drawingml/2006/chart" xmlns:r="http://schemas.openxmlformats.org/officeDocument/2006/relationships" r:id="rId2"/>
          </a:graphicData>
        </a:graphic>
      </p:graphicFrame>
      <p:pic>
        <p:nvPicPr>
          <p:cNvPr id="20" name="Obraz 19">
            <a:extLst>
              <a:ext uri="{FF2B5EF4-FFF2-40B4-BE49-F238E27FC236}">
                <a16:creationId xmlns:a16="http://schemas.microsoft.com/office/drawing/2014/main" id="{311DCF32-61A6-4CFD-A277-C34AEFEE601F}"/>
              </a:ext>
            </a:extLst>
          </p:cNvPr>
          <p:cNvPicPr>
            <a:picLocks noChangeAspect="1"/>
          </p:cNvPicPr>
          <p:nvPr/>
        </p:nvPicPr>
        <p:blipFill>
          <a:blip r:embed="rId3"/>
          <a:stretch>
            <a:fillRect/>
          </a:stretch>
        </p:blipFill>
        <p:spPr>
          <a:xfrm>
            <a:off x="153899" y="38166"/>
            <a:ext cx="3368039" cy="860366"/>
          </a:xfrm>
          <a:prstGeom prst="rect">
            <a:avLst/>
          </a:prstGeom>
        </p:spPr>
      </p:pic>
    </p:spTree>
    <p:extLst>
      <p:ext uri="{BB962C8B-B14F-4D97-AF65-F5344CB8AC3E}">
        <p14:creationId xmlns:p14="http://schemas.microsoft.com/office/powerpoint/2010/main" val="411902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8F0886-61CF-71B3-AC89-74C7C712AA10}"/>
              </a:ext>
            </a:extLst>
          </p:cNvPr>
          <p:cNvSpPr>
            <a:spLocks noGrp="1"/>
          </p:cNvSpPr>
          <p:nvPr>
            <p:ph type="title"/>
          </p:nvPr>
        </p:nvSpPr>
        <p:spPr>
          <a:xfrm>
            <a:off x="2673312" y="1005305"/>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zawartości 2">
            <a:extLst>
              <a:ext uri="{FF2B5EF4-FFF2-40B4-BE49-F238E27FC236}">
                <a16:creationId xmlns:a16="http://schemas.microsoft.com/office/drawing/2014/main" id="{73E38563-FC9A-D657-0B41-86CC442B09C4}"/>
              </a:ext>
            </a:extLst>
          </p:cNvPr>
          <p:cNvSpPr>
            <a:spLocks noGrp="1"/>
          </p:cNvSpPr>
          <p:nvPr>
            <p:ph idx="1"/>
          </p:nvPr>
        </p:nvSpPr>
        <p:spPr>
          <a:xfrm>
            <a:off x="2589212" y="2535534"/>
            <a:ext cx="8915400" cy="3777622"/>
          </a:xfrm>
        </p:spPr>
        <p:txBody>
          <a:bodyPr>
            <a:normAutofit/>
          </a:bodyPr>
          <a:lstStyle/>
          <a:p>
            <a:r>
              <a:rPr lang="pl-PL" sz="2400" dirty="0"/>
              <a:t>The </a:t>
            </a:r>
            <a:r>
              <a:rPr lang="pl-PL" sz="2400" dirty="0" err="1"/>
              <a:t>other</a:t>
            </a:r>
            <a:r>
              <a:rPr lang="pl-PL" sz="2400" dirty="0"/>
              <a:t> </a:t>
            </a:r>
            <a:r>
              <a:rPr lang="pl-PL" sz="2400" dirty="0" err="1"/>
              <a:t>activities</a:t>
            </a:r>
            <a:endParaRPr lang="pl-PL" sz="2400" dirty="0"/>
          </a:p>
          <a:p>
            <a:endParaRPr lang="pl-PL" sz="2400" dirty="0"/>
          </a:p>
        </p:txBody>
      </p:sp>
      <p:pic>
        <p:nvPicPr>
          <p:cNvPr id="5" name="Obraz 4">
            <a:extLst>
              <a:ext uri="{FF2B5EF4-FFF2-40B4-BE49-F238E27FC236}">
                <a16:creationId xmlns:a16="http://schemas.microsoft.com/office/drawing/2014/main" id="{7CEB30B2-D225-D429-A3C0-D43BFCB3AF7C}"/>
              </a:ext>
            </a:extLst>
          </p:cNvPr>
          <p:cNvPicPr>
            <a:picLocks noChangeAspect="1"/>
          </p:cNvPicPr>
          <p:nvPr/>
        </p:nvPicPr>
        <p:blipFill>
          <a:blip r:embed="rId2"/>
          <a:stretch>
            <a:fillRect/>
          </a:stretch>
        </p:blipFill>
        <p:spPr>
          <a:xfrm>
            <a:off x="4311068" y="3225520"/>
            <a:ext cx="7273931" cy="3336975"/>
          </a:xfrm>
          <a:prstGeom prst="rect">
            <a:avLst/>
          </a:prstGeom>
        </p:spPr>
      </p:pic>
      <p:pic>
        <p:nvPicPr>
          <p:cNvPr id="6" name="Obraz 5">
            <a:extLst>
              <a:ext uri="{FF2B5EF4-FFF2-40B4-BE49-F238E27FC236}">
                <a16:creationId xmlns:a16="http://schemas.microsoft.com/office/drawing/2014/main" id="{04F0E878-6377-80D2-93BF-0883631400BC}"/>
              </a:ext>
            </a:extLst>
          </p:cNvPr>
          <p:cNvPicPr>
            <a:picLocks noChangeAspect="1"/>
          </p:cNvPicPr>
          <p:nvPr/>
        </p:nvPicPr>
        <p:blipFill>
          <a:blip r:embed="rId3"/>
          <a:stretch>
            <a:fillRect/>
          </a:stretch>
        </p:blipFill>
        <p:spPr>
          <a:xfrm>
            <a:off x="304624" y="144939"/>
            <a:ext cx="3368039" cy="860366"/>
          </a:xfrm>
          <a:prstGeom prst="rect">
            <a:avLst/>
          </a:prstGeom>
        </p:spPr>
      </p:pic>
    </p:spTree>
    <p:extLst>
      <p:ext uri="{BB962C8B-B14F-4D97-AF65-F5344CB8AC3E}">
        <p14:creationId xmlns:p14="http://schemas.microsoft.com/office/powerpoint/2010/main" val="112866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E5B508-B531-5796-4B7F-904DFEDE5836}"/>
              </a:ext>
            </a:extLst>
          </p:cNvPr>
          <p:cNvSpPr>
            <a:spLocks noGrp="1"/>
          </p:cNvSpPr>
          <p:nvPr>
            <p:ph type="title"/>
          </p:nvPr>
        </p:nvSpPr>
        <p:spPr>
          <a:xfrm>
            <a:off x="2592925" y="920811"/>
            <a:ext cx="8911687" cy="1280890"/>
          </a:xfrm>
        </p:spPr>
        <p:txBody>
          <a:bodyPr>
            <a:normAutofit/>
          </a:bodyPr>
          <a:lstStyle/>
          <a:p>
            <a:r>
              <a:rPr lang="pl-PL" sz="2600" dirty="0">
                <a:ln>
                  <a:noFill/>
                </a:ln>
                <a:solidFill>
                  <a:srgbClr val="000000"/>
                </a:solidFill>
                <a:effectLst/>
                <a:latin typeface="Times New Roman" panose="02020603050405020304" pitchFamily="18" charset="0"/>
                <a:ea typeface="Arial Unicode MS"/>
                <a:cs typeface="Arial Unicode MS"/>
              </a:rPr>
              <a:t>The </a:t>
            </a:r>
            <a:r>
              <a:rPr lang="pl-PL" sz="2600" dirty="0" err="1">
                <a:ln>
                  <a:noFill/>
                </a:ln>
                <a:solidFill>
                  <a:srgbClr val="000000"/>
                </a:solidFill>
                <a:effectLst/>
                <a:latin typeface="Times New Roman" panose="02020603050405020304" pitchFamily="18" charset="0"/>
                <a:ea typeface="Arial Unicode MS"/>
                <a:cs typeface="Arial Unicode MS"/>
              </a:rPr>
              <a:t>assessment</a:t>
            </a:r>
            <a:r>
              <a:rPr lang="pl-PL" sz="2600" dirty="0">
                <a:ln>
                  <a:noFill/>
                </a:ln>
                <a:solidFill>
                  <a:srgbClr val="000000"/>
                </a:solidFill>
                <a:effectLst/>
                <a:latin typeface="Times New Roman" panose="02020603050405020304" pitchFamily="18" charset="0"/>
                <a:ea typeface="Arial Unicode MS"/>
                <a:cs typeface="Arial Unicode MS"/>
              </a:rPr>
              <a:t> of </a:t>
            </a:r>
            <a:r>
              <a:rPr lang="pl-PL" sz="2600" dirty="0" err="1">
                <a:ln>
                  <a:noFill/>
                </a:ln>
                <a:solidFill>
                  <a:srgbClr val="000000"/>
                </a:solidFill>
                <a:effectLst/>
                <a:latin typeface="Times New Roman" panose="02020603050405020304" pitchFamily="18" charset="0"/>
                <a:ea typeface="Arial Unicode MS"/>
                <a:cs typeface="Arial Unicode MS"/>
              </a:rPr>
              <a:t>voice</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changes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according</a:t>
            </a:r>
            <a:r>
              <a:rPr lang="pl-PL" sz="2600" dirty="0">
                <a:ln>
                  <a:noFill/>
                </a:ln>
                <a:solidFill>
                  <a:srgbClr val="000000"/>
                </a:solidFill>
                <a:effectLst/>
                <a:latin typeface="Times New Roman" panose="02020603050405020304" pitchFamily="18" charset="0"/>
                <a:ea typeface="Arial Unicode MS"/>
                <a:cs typeface="Arial Unicode MS"/>
              </a:rPr>
              <a:t> to the VHI </a:t>
            </a:r>
            <a:r>
              <a:rPr lang="pl-PL" sz="2600" dirty="0" err="1">
                <a:ln>
                  <a:noFill/>
                </a:ln>
                <a:solidFill>
                  <a:srgbClr val="000000"/>
                </a:solidFill>
                <a:effectLst/>
                <a:latin typeface="Times New Roman" panose="02020603050405020304" pitchFamily="18" charset="0"/>
                <a:ea typeface="Arial Unicode MS"/>
                <a:cs typeface="Arial Unicode MS"/>
              </a:rPr>
              <a:t>scale</a:t>
            </a:r>
            <a:r>
              <a:rPr lang="pl-PL" sz="2600" dirty="0">
                <a:ln>
                  <a:noFill/>
                </a:ln>
                <a:solidFill>
                  <a:srgbClr val="000000"/>
                </a:solidFill>
                <a:effectLst/>
                <a:latin typeface="Times New Roman" panose="02020603050405020304" pitchFamily="18" charset="0"/>
                <a:ea typeface="Arial Unicode MS"/>
                <a:cs typeface="Arial Unicode MS"/>
              </a:rPr>
              <a:t> and the USG of the </a:t>
            </a:r>
            <a:r>
              <a:rPr lang="pl-PL" sz="2600" dirty="0" err="1">
                <a:ln>
                  <a:noFill/>
                </a:ln>
                <a:solidFill>
                  <a:srgbClr val="000000"/>
                </a:solidFill>
                <a:effectLst/>
                <a:latin typeface="Times New Roman" panose="02020603050405020304" pitchFamily="18" charset="0"/>
                <a:ea typeface="Arial Unicode MS"/>
                <a:cs typeface="Arial Unicode MS"/>
              </a:rPr>
              <a:t>larynx</a:t>
            </a:r>
            <a:r>
              <a:rPr lang="pl-PL" sz="2600" dirty="0">
                <a:ln>
                  <a:noFill/>
                </a:ln>
                <a:solidFill>
                  <a:srgbClr val="000000"/>
                </a:solidFill>
                <a:effectLst/>
                <a:latin typeface="Times New Roman" panose="02020603050405020304" pitchFamily="18" charset="0"/>
                <a:ea typeface="Arial Unicode MS"/>
                <a:cs typeface="Arial Unicode MS"/>
              </a:rPr>
              <a:t> in </a:t>
            </a:r>
            <a:r>
              <a:rPr lang="pl-PL" sz="2600" dirty="0" err="1">
                <a:ln>
                  <a:noFill/>
                </a:ln>
                <a:solidFill>
                  <a:srgbClr val="000000"/>
                </a:solidFill>
                <a:effectLst/>
                <a:latin typeface="Times New Roman" panose="02020603050405020304" pitchFamily="18" charset="0"/>
                <a:ea typeface="Arial Unicode MS"/>
                <a:cs typeface="Arial Unicode MS"/>
              </a:rPr>
              <a:t>patients</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total</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thyreoidectomy</a:t>
            </a:r>
            <a:r>
              <a:rPr lang="pl-PL" sz="2600" dirty="0">
                <a:ln>
                  <a:noFill/>
                </a:ln>
                <a:solidFill>
                  <a:srgbClr val="000000"/>
                </a:solidFill>
                <a:effectLst/>
                <a:latin typeface="Times New Roman" panose="02020603050405020304" pitchFamily="18" charset="0"/>
                <a:ea typeface="Arial Unicode MS"/>
                <a:cs typeface="Arial Unicode MS"/>
              </a:rPr>
              <a:t> in the </a:t>
            </a:r>
            <a:r>
              <a:rPr lang="pl-PL" sz="2600" dirty="0" err="1">
                <a:ln>
                  <a:noFill/>
                </a:ln>
                <a:solidFill>
                  <a:srgbClr val="000000"/>
                </a:solidFill>
                <a:effectLst/>
                <a:latin typeface="Times New Roman" panose="02020603050405020304" pitchFamily="18" charset="0"/>
                <a:ea typeface="Arial Unicode MS"/>
                <a:cs typeface="Arial Unicode MS"/>
              </a:rPr>
              <a:t>first</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year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after</a:t>
            </a:r>
            <a:r>
              <a:rPr lang="pl-PL" sz="2600" dirty="0">
                <a:ln>
                  <a:noFill/>
                </a:ln>
                <a:solidFill>
                  <a:srgbClr val="000000"/>
                </a:solidFill>
                <a:effectLst/>
                <a:latin typeface="Times New Roman" panose="02020603050405020304" pitchFamily="18" charset="0"/>
                <a:ea typeface="Arial Unicode MS"/>
                <a:cs typeface="Arial Unicode MS"/>
              </a:rPr>
              <a:t> </a:t>
            </a:r>
            <a:r>
              <a:rPr lang="pl-PL" sz="2600" dirty="0" err="1">
                <a:ln>
                  <a:noFill/>
                </a:ln>
                <a:solidFill>
                  <a:srgbClr val="000000"/>
                </a:solidFill>
                <a:effectLst/>
                <a:latin typeface="Times New Roman" panose="02020603050405020304" pitchFamily="18" charset="0"/>
                <a:ea typeface="Arial Unicode MS"/>
                <a:cs typeface="Arial Unicode MS"/>
              </a:rPr>
              <a:t>surgery</a:t>
            </a:r>
            <a:r>
              <a:rPr lang="pl-PL" sz="2600" dirty="0">
                <a:ln>
                  <a:noFill/>
                </a:ln>
                <a:solidFill>
                  <a:srgbClr val="000000"/>
                </a:solidFill>
                <a:effectLst/>
                <a:latin typeface="Times New Roman" panose="02020603050405020304" pitchFamily="18" charset="0"/>
                <a:ea typeface="Arial Unicode MS"/>
                <a:cs typeface="Arial Unicode MS"/>
              </a:rPr>
              <a:t>.</a:t>
            </a:r>
            <a:endParaRPr lang="pl-PL" sz="2600" dirty="0"/>
          </a:p>
        </p:txBody>
      </p:sp>
      <p:sp>
        <p:nvSpPr>
          <p:cNvPr id="3" name="Symbol zastępczy zawartości 2">
            <a:extLst>
              <a:ext uri="{FF2B5EF4-FFF2-40B4-BE49-F238E27FC236}">
                <a16:creationId xmlns:a16="http://schemas.microsoft.com/office/drawing/2014/main" id="{E8D6A352-7276-2E3F-8D8F-596BD4CD4BF2}"/>
              </a:ext>
            </a:extLst>
          </p:cNvPr>
          <p:cNvSpPr>
            <a:spLocks noGrp="1"/>
          </p:cNvSpPr>
          <p:nvPr>
            <p:ph idx="1"/>
          </p:nvPr>
        </p:nvSpPr>
        <p:spPr>
          <a:xfrm>
            <a:off x="2589212" y="2456268"/>
            <a:ext cx="8915400" cy="3777622"/>
          </a:xfrm>
        </p:spPr>
        <p:txBody>
          <a:bodyPr/>
          <a:lstStyle/>
          <a:p>
            <a:r>
              <a:rPr lang="pl-PL" dirty="0"/>
              <a:t>The </a:t>
            </a:r>
            <a:r>
              <a:rPr lang="pl-PL" dirty="0" err="1"/>
              <a:t>other</a:t>
            </a:r>
            <a:r>
              <a:rPr lang="pl-PL" dirty="0"/>
              <a:t> </a:t>
            </a:r>
            <a:r>
              <a:rPr lang="pl-PL" dirty="0" err="1"/>
              <a:t>activities</a:t>
            </a:r>
            <a:endParaRPr lang="pl-PL" dirty="0"/>
          </a:p>
          <a:p>
            <a:endParaRPr lang="pl-PL" dirty="0"/>
          </a:p>
          <a:p>
            <a:endParaRPr lang="pl-PL" dirty="0"/>
          </a:p>
        </p:txBody>
      </p:sp>
      <p:pic>
        <p:nvPicPr>
          <p:cNvPr id="5" name="Obraz 4">
            <a:extLst>
              <a:ext uri="{FF2B5EF4-FFF2-40B4-BE49-F238E27FC236}">
                <a16:creationId xmlns:a16="http://schemas.microsoft.com/office/drawing/2014/main" id="{E7DC145F-4E65-3F53-4D91-7FDB7BE33A8B}"/>
              </a:ext>
            </a:extLst>
          </p:cNvPr>
          <p:cNvPicPr>
            <a:picLocks noChangeAspect="1"/>
          </p:cNvPicPr>
          <p:nvPr/>
        </p:nvPicPr>
        <p:blipFill rotWithShape="1">
          <a:blip r:embed="rId2"/>
          <a:srcRect l="6650" t="6916" r="7169" b="17235"/>
          <a:stretch/>
        </p:blipFill>
        <p:spPr>
          <a:xfrm>
            <a:off x="3346099" y="3165509"/>
            <a:ext cx="6119447" cy="3366199"/>
          </a:xfrm>
          <a:prstGeom prst="rect">
            <a:avLst/>
          </a:prstGeom>
        </p:spPr>
      </p:pic>
      <p:pic>
        <p:nvPicPr>
          <p:cNvPr id="6" name="Obraz 5">
            <a:extLst>
              <a:ext uri="{FF2B5EF4-FFF2-40B4-BE49-F238E27FC236}">
                <a16:creationId xmlns:a16="http://schemas.microsoft.com/office/drawing/2014/main" id="{11FFE29C-46BC-047C-BDE2-2EAD49EDD6CF}"/>
              </a:ext>
            </a:extLst>
          </p:cNvPr>
          <p:cNvPicPr>
            <a:picLocks noChangeAspect="1"/>
          </p:cNvPicPr>
          <p:nvPr/>
        </p:nvPicPr>
        <p:blipFill>
          <a:blip r:embed="rId3"/>
          <a:stretch>
            <a:fillRect/>
          </a:stretch>
        </p:blipFill>
        <p:spPr>
          <a:xfrm>
            <a:off x="184044" y="60445"/>
            <a:ext cx="3368039" cy="860366"/>
          </a:xfrm>
          <a:prstGeom prst="rect">
            <a:avLst/>
          </a:prstGeom>
        </p:spPr>
      </p:pic>
    </p:spTree>
    <p:extLst>
      <p:ext uri="{BB962C8B-B14F-4D97-AF65-F5344CB8AC3E}">
        <p14:creationId xmlns:p14="http://schemas.microsoft.com/office/powerpoint/2010/main" val="1168227809"/>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228</TotalTime>
  <Words>409</Words>
  <Application>Microsoft Office PowerPoint</Application>
  <PresentationFormat>Panoramiczny</PresentationFormat>
  <Paragraphs>31</Paragraphs>
  <Slides>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Century Gothic</vt:lpstr>
      <vt:lpstr>Franklin Gothic Demi Cond</vt:lpstr>
      <vt:lpstr>Times New Roman</vt:lpstr>
      <vt:lpstr>Wingdings 3</vt:lpstr>
      <vt:lpstr>Smuga</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lpstr>The assessment of voice changes according to the VHI scale and the USG of the larynx in patients after total thyreoidectomy in the first year after surgery.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assessment of voice changes according to the VHI scale and the USG of the larynx in patients after total thyreoidectomy in the first year after surgery.</dc:title>
  <dc:creator>Agnieszka Dworzyńska</dc:creator>
  <cp:lastModifiedBy>Aleksandra Czekalska</cp:lastModifiedBy>
  <cp:revision>1</cp:revision>
  <dcterms:created xsi:type="dcterms:W3CDTF">2024-04-29T09:19:48Z</dcterms:created>
  <dcterms:modified xsi:type="dcterms:W3CDTF">2024-04-30T06:29:05Z</dcterms:modified>
</cp:coreProperties>
</file>