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6E5933F7.xml" ContentType="application/vnd.ms-powerpoint.comments+xml"/>
  <Override PartName="/ppt/comments/modernComment_112_74BD79BC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75" r:id="rId7"/>
    <p:sldId id="274" r:id="rId8"/>
    <p:sldId id="270" r:id="rId9"/>
    <p:sldId id="266" r:id="rId10"/>
    <p:sldId id="267" r:id="rId11"/>
    <p:sldId id="277" r:id="rId12"/>
    <p:sldId id="276" r:id="rId13"/>
    <p:sldId id="271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F9B1E-0EE7-050E-54FE-456020EFB473}" name="Łukasz Kuncman" initials="ŁK" userId="93443c65666207a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48"/>
  </p:normalViewPr>
  <p:slideViewPr>
    <p:cSldViewPr>
      <p:cViewPr varScale="1">
        <p:scale>
          <a:sx n="113" d="100"/>
          <a:sy n="113" d="100"/>
        </p:scale>
        <p:origin x="1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2_6E5933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B69F6F-A22D-1349-A32D-3745D7897208}" authorId="{103F9B1E-0EE7-050E-54FE-456020EFB473}" created="2023-05-07T19:51:10.2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1339767" sldId="258"/>
      <ac:spMk id="3" creationId="{00000000-0000-0000-0000-000000000000}"/>
      <ac:txMk cp="25" len="10">
        <ac:context len="148" hash="3396522496"/>
      </ac:txMk>
    </ac:txMkLst>
    <p188:pos x="4311285" y="1374311"/>
    <p188:txBody>
      <a:bodyPr/>
      <a:lstStyle/>
      <a:p>
        <a:r>
          <a:rPr lang="pl-PL"/>
          <a:t>NIe chcesz dodać wykresu z KRN?</a:t>
        </a:r>
      </a:p>
    </p188:txBody>
  </p188:cm>
</p188:cmLst>
</file>

<file path=ppt/comments/modernComment_112_74BD79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691AB6-322A-AC40-85BE-E55A92593766}" authorId="{103F9B1E-0EE7-050E-54FE-456020EFB473}" created="2023-05-07T19:44:36.0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58574524" sldId="274"/>
      <ac:graphicFrameMk id="5" creationId="{00000000-0000-0000-0000-000000000000}"/>
      <dc:dgmMk xmlns:dc="http://schemas.microsoft.com/office/drawing/2013/diagram/command"/>
      <dc:nodeMk xmlns:dc="http://schemas.microsoft.com/office/drawing/2013/diagram/command" id="{ECF20628-23DE-429B-80C2-AA8E5FD83B52}"/>
      <ac:txMk cp="122" len="120">
        <ac:context len="243" hash="639345330"/>
      </ac:txMk>
    </ac:txMkLst>
    <p188:pos x="7355093" y="2136778"/>
    <p188:txBody>
      <a:bodyPr/>
      <a:lstStyle/>
      <a:p>
        <a:r>
          <a:rPr lang="pl-PL"/>
          <a:t>Department of Teleradiotherapy, Regional Cancer Center in Lodz.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84190-E9A1-42D1-84DD-2ACE85470E7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DE709D-A513-4207-BFA3-9FFDBD1FAC13}">
      <dgm:prSet phldrT="[Tekst]"/>
      <dgm:spPr/>
      <dgm:t>
        <a:bodyPr/>
        <a:lstStyle/>
        <a:p>
          <a:r>
            <a:rPr lang="pl-PL" dirty="0" err="1"/>
            <a:t>Aim</a:t>
          </a:r>
          <a:endParaRPr lang="pl-PL" dirty="0"/>
        </a:p>
      </dgm:t>
    </dgm:pt>
    <dgm:pt modelId="{5F3D79E9-42F0-4F32-8E60-4412A1378457}" type="parTrans" cxnId="{D4BAEA8F-F2C1-4C6A-B03F-43DBAB2E588F}">
      <dgm:prSet/>
      <dgm:spPr/>
      <dgm:t>
        <a:bodyPr/>
        <a:lstStyle/>
        <a:p>
          <a:endParaRPr lang="pl-PL"/>
        </a:p>
      </dgm:t>
    </dgm:pt>
    <dgm:pt modelId="{AB811ED1-64DA-4544-BD5B-FA24C14349EC}" type="sibTrans" cxnId="{D4BAEA8F-F2C1-4C6A-B03F-43DBAB2E588F}">
      <dgm:prSet/>
      <dgm:spPr/>
      <dgm:t>
        <a:bodyPr/>
        <a:lstStyle/>
        <a:p>
          <a:endParaRPr lang="pl-PL"/>
        </a:p>
      </dgm:t>
    </dgm:pt>
    <dgm:pt modelId="{190F32A9-47C3-4943-9FFB-DBEE61117D1D}">
      <dgm:prSet phldrT="[Tekst]"/>
      <dgm:spPr/>
      <dgm:t>
        <a:bodyPr/>
        <a:lstStyle/>
        <a:p>
          <a:r>
            <a:rPr lang="pl-PL" dirty="0"/>
            <a:t>To </a:t>
          </a:r>
          <a:r>
            <a:rPr lang="pl-PL" dirty="0" err="1"/>
            <a:t>find</a:t>
          </a:r>
          <a:r>
            <a:rPr lang="pl-PL" dirty="0"/>
            <a:t> SUV </a:t>
          </a:r>
          <a:r>
            <a:rPr lang="pl-PL" dirty="0" err="1"/>
            <a:t>which</a:t>
          </a:r>
          <a:r>
            <a:rPr lang="pl-PL" dirty="0"/>
            <a:t> </a:t>
          </a:r>
          <a:r>
            <a:rPr lang="pl-PL" dirty="0" err="1"/>
            <a:t>help</a:t>
          </a:r>
          <a:r>
            <a:rPr lang="pl-PL" dirty="0"/>
            <a:t> </a:t>
          </a:r>
          <a:r>
            <a:rPr lang="pl-PL" dirty="0" err="1"/>
            <a:t>automatically</a:t>
          </a:r>
          <a:r>
            <a:rPr lang="pl-PL" dirty="0"/>
            <a:t> </a:t>
          </a:r>
          <a:r>
            <a:rPr lang="pl-PL" dirty="0" err="1"/>
            <a:t>delineate</a:t>
          </a:r>
          <a:r>
            <a:rPr lang="pl-PL" dirty="0"/>
            <a:t> GTV.</a:t>
          </a:r>
        </a:p>
      </dgm:t>
    </dgm:pt>
    <dgm:pt modelId="{74482B37-E4C8-4511-AA03-C8F0D3586B98}" type="parTrans" cxnId="{A6D2BE95-03F7-40A8-B894-9E2358C35BDC}">
      <dgm:prSet/>
      <dgm:spPr/>
      <dgm:t>
        <a:bodyPr/>
        <a:lstStyle/>
        <a:p>
          <a:endParaRPr lang="pl-PL"/>
        </a:p>
      </dgm:t>
    </dgm:pt>
    <dgm:pt modelId="{9DD38253-D2B3-4793-AA4E-4BEDA08A92BC}" type="sibTrans" cxnId="{A6D2BE95-03F7-40A8-B894-9E2358C35BDC}">
      <dgm:prSet/>
      <dgm:spPr/>
      <dgm:t>
        <a:bodyPr/>
        <a:lstStyle/>
        <a:p>
          <a:endParaRPr lang="pl-PL"/>
        </a:p>
      </dgm:t>
    </dgm:pt>
    <dgm:pt modelId="{E2B28F01-0B64-4C52-AAE5-F970C226435B}">
      <dgm:prSet phldrT="[Tekst]"/>
      <dgm:spPr/>
      <dgm:t>
        <a:bodyPr/>
        <a:lstStyle/>
        <a:p>
          <a:r>
            <a:rPr lang="pl-PL" dirty="0" err="1"/>
            <a:t>Study</a:t>
          </a:r>
          <a:r>
            <a:rPr lang="pl-PL" dirty="0"/>
            <a:t> </a:t>
          </a:r>
          <a:r>
            <a:rPr lang="pl-PL" dirty="0" err="1"/>
            <a:t>population</a:t>
          </a:r>
          <a:endParaRPr lang="pl-PL" dirty="0"/>
        </a:p>
      </dgm:t>
    </dgm:pt>
    <dgm:pt modelId="{302A893C-3A48-4D6B-AFD0-72410BB7C8A0}" type="parTrans" cxnId="{EF4777BC-CC99-4008-BEB9-6E7FE697D2CE}">
      <dgm:prSet/>
      <dgm:spPr/>
      <dgm:t>
        <a:bodyPr/>
        <a:lstStyle/>
        <a:p>
          <a:endParaRPr lang="pl-PL"/>
        </a:p>
      </dgm:t>
    </dgm:pt>
    <dgm:pt modelId="{0B38319D-08A4-46E4-8F5B-BC8904787E81}" type="sibTrans" cxnId="{EF4777BC-CC99-4008-BEB9-6E7FE697D2CE}">
      <dgm:prSet/>
      <dgm:spPr/>
      <dgm:t>
        <a:bodyPr/>
        <a:lstStyle/>
        <a:p>
          <a:endParaRPr lang="pl-PL"/>
        </a:p>
      </dgm:t>
    </dgm:pt>
    <dgm:pt modelId="{ECF20628-23DE-429B-80C2-AA8E5FD83B52}">
      <dgm:prSet phldrT="[Tekst]"/>
      <dgm:spPr/>
      <dgm:t>
        <a:bodyPr/>
        <a:lstStyle/>
        <a:p>
          <a:r>
            <a:rPr lang="pl-PL" dirty="0" err="1"/>
            <a:t>Patients</a:t>
          </a:r>
          <a:r>
            <a:rPr lang="pl-PL" dirty="0"/>
            <a:t> </a:t>
          </a:r>
          <a:r>
            <a:rPr lang="pl-PL" dirty="0" err="1"/>
            <a:t>which</a:t>
          </a:r>
          <a:r>
            <a:rPr lang="pl-PL" dirty="0"/>
            <a:t> </a:t>
          </a:r>
          <a:r>
            <a:rPr lang="pl-PL" dirty="0" err="1"/>
            <a:t>have</a:t>
          </a:r>
          <a:r>
            <a:rPr lang="pl-PL" dirty="0"/>
            <a:t> </a:t>
          </a:r>
          <a:r>
            <a:rPr lang="pl-PL" dirty="0" err="1"/>
            <a:t>undergone</a:t>
          </a:r>
          <a:r>
            <a:rPr lang="pl-PL" dirty="0"/>
            <a:t> SBRT of the non small </a:t>
          </a:r>
          <a:r>
            <a:rPr lang="pl-PL" dirty="0" err="1"/>
            <a:t>cell</a:t>
          </a:r>
          <a:r>
            <a:rPr lang="pl-PL" dirty="0"/>
            <a:t> </a:t>
          </a:r>
          <a:r>
            <a:rPr lang="pl-PL" dirty="0" err="1"/>
            <a:t>lung</a:t>
          </a:r>
          <a:r>
            <a:rPr lang="pl-PL" dirty="0"/>
            <a:t> </a:t>
          </a:r>
          <a:r>
            <a:rPr lang="pl-PL" dirty="0" err="1"/>
            <a:t>cancer</a:t>
          </a:r>
          <a:r>
            <a:rPr lang="pl-PL" dirty="0"/>
            <a:t> from </a:t>
          </a:r>
          <a:r>
            <a:rPr lang="pl-PL" dirty="0" err="1"/>
            <a:t>last</a:t>
          </a:r>
          <a:r>
            <a:rPr lang="pl-PL" dirty="0"/>
            <a:t> 5 </a:t>
          </a:r>
          <a:r>
            <a:rPr lang="pl-PL" dirty="0" err="1"/>
            <a:t>years</a:t>
          </a:r>
          <a:r>
            <a:rPr lang="pl-PL" dirty="0"/>
            <a:t>, </a:t>
          </a:r>
          <a:r>
            <a:rPr lang="pl-PL" dirty="0" err="1"/>
            <a:t>which</a:t>
          </a:r>
          <a:r>
            <a:rPr lang="pl-PL" dirty="0"/>
            <a:t> </a:t>
          </a:r>
          <a:r>
            <a:rPr lang="pl-PL" dirty="0" err="1"/>
            <a:t>have</a:t>
          </a:r>
          <a:r>
            <a:rPr lang="pl-PL" dirty="0"/>
            <a:t> </a:t>
          </a:r>
          <a:r>
            <a:rPr lang="pl-PL" dirty="0" err="1"/>
            <a:t>been</a:t>
          </a:r>
          <a:r>
            <a:rPr lang="pl-PL" dirty="0"/>
            <a:t> </a:t>
          </a:r>
          <a:r>
            <a:rPr lang="pl-PL" dirty="0" err="1"/>
            <a:t>treated</a:t>
          </a:r>
          <a:r>
            <a:rPr lang="pl-PL" dirty="0"/>
            <a:t> in Zakład </a:t>
          </a:r>
          <a:r>
            <a:rPr lang="pl-PL" dirty="0" err="1"/>
            <a:t>Teleradioterapii</a:t>
          </a:r>
          <a:r>
            <a:rPr lang="pl-PL" dirty="0"/>
            <a:t> in Wojewódzkie Wielospecjalistyczne Centrum Onkologii i Traumatologii </a:t>
          </a:r>
          <a:r>
            <a:rPr lang="pl-PL" dirty="0" err="1"/>
            <a:t>im.M.Kopernika</a:t>
          </a:r>
          <a:r>
            <a:rPr lang="pl-PL" dirty="0"/>
            <a:t> in Łódź.</a:t>
          </a:r>
        </a:p>
      </dgm:t>
    </dgm:pt>
    <dgm:pt modelId="{F34711F1-630D-4634-BA0B-0A13AF015987}" type="parTrans" cxnId="{96D8978E-ADA3-4A69-BEDA-5B9C9060085D}">
      <dgm:prSet/>
      <dgm:spPr/>
      <dgm:t>
        <a:bodyPr/>
        <a:lstStyle/>
        <a:p>
          <a:endParaRPr lang="pl-PL"/>
        </a:p>
      </dgm:t>
    </dgm:pt>
    <dgm:pt modelId="{2999A64C-0E4D-4648-9E73-42E44519EFF6}" type="sibTrans" cxnId="{96D8978E-ADA3-4A69-BEDA-5B9C9060085D}">
      <dgm:prSet/>
      <dgm:spPr/>
      <dgm:t>
        <a:bodyPr/>
        <a:lstStyle/>
        <a:p>
          <a:endParaRPr lang="pl-PL"/>
        </a:p>
      </dgm:t>
    </dgm:pt>
    <dgm:pt modelId="{BDFD3031-0C81-4A13-BC99-D524952CE2B1}">
      <dgm:prSet phldrT="[Tekst]"/>
      <dgm:spPr/>
      <dgm:t>
        <a:bodyPr/>
        <a:lstStyle/>
        <a:p>
          <a:r>
            <a:rPr lang="pl-PL" dirty="0" err="1"/>
            <a:t>Methods</a:t>
          </a:r>
          <a:endParaRPr lang="pl-PL" dirty="0"/>
        </a:p>
      </dgm:t>
    </dgm:pt>
    <dgm:pt modelId="{F4AE6738-329C-4460-AAC6-A03958D9BA23}" type="parTrans" cxnId="{06CBAE88-6D72-4817-B40C-F616F94FCD86}">
      <dgm:prSet/>
      <dgm:spPr/>
      <dgm:t>
        <a:bodyPr/>
        <a:lstStyle/>
        <a:p>
          <a:endParaRPr lang="pl-PL"/>
        </a:p>
      </dgm:t>
    </dgm:pt>
    <dgm:pt modelId="{4CC3838F-9421-4359-A33E-52A3E765991C}" type="sibTrans" cxnId="{06CBAE88-6D72-4817-B40C-F616F94FCD86}">
      <dgm:prSet/>
      <dgm:spPr/>
      <dgm:t>
        <a:bodyPr/>
        <a:lstStyle/>
        <a:p>
          <a:endParaRPr lang="pl-PL"/>
        </a:p>
      </dgm:t>
    </dgm:pt>
    <dgm:pt modelId="{4D2D065D-0E06-4E9F-9DD5-95ACDA9506B3}">
      <dgm:prSet phldrT="[Tekst]"/>
      <dgm:spPr/>
      <dgm:t>
        <a:bodyPr/>
        <a:lstStyle/>
        <a:p>
          <a:r>
            <a:rPr lang="pl-PL" dirty="0"/>
            <a:t>Analysis of </a:t>
          </a:r>
          <a:r>
            <a:rPr lang="pl-PL" dirty="0" err="1">
              <a:solidFill>
                <a:schemeClr val="tx1"/>
              </a:solidFill>
            </a:rPr>
            <a:t>radiomic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features</a:t>
          </a:r>
          <a:r>
            <a:rPr lang="pl-PL" dirty="0">
              <a:solidFill>
                <a:schemeClr val="tx1"/>
              </a:solidFill>
            </a:rPr>
            <a:t> from </a:t>
          </a:r>
          <a:r>
            <a:rPr lang="pl-PL" dirty="0" err="1">
              <a:solidFill>
                <a:schemeClr val="tx1"/>
              </a:solidFill>
            </a:rPr>
            <a:t>gross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tumour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volume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delineated</a:t>
          </a:r>
          <a:r>
            <a:rPr lang="pl-PL" dirty="0">
              <a:solidFill>
                <a:schemeClr val="tx1"/>
              </a:solidFill>
            </a:rPr>
            <a:t> on </a:t>
          </a:r>
          <a:r>
            <a:rPr lang="pl-PL" dirty="0" err="1">
              <a:solidFill>
                <a:schemeClr val="tx1"/>
              </a:solidFill>
            </a:rPr>
            <a:t>computed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tomography</a:t>
          </a:r>
          <a:r>
            <a:rPr lang="pl-PL" dirty="0">
              <a:solidFill>
                <a:schemeClr val="tx1"/>
              </a:solidFill>
            </a:rPr>
            <a:t> and </a:t>
          </a:r>
          <a:r>
            <a:rPr lang="pl-PL" dirty="0" err="1">
              <a:solidFill>
                <a:schemeClr val="tx1"/>
              </a:solidFill>
            </a:rPr>
            <a:t>positron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emission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tomography</a:t>
          </a:r>
          <a:r>
            <a:rPr lang="pl-PL" dirty="0">
              <a:solidFill>
                <a:schemeClr val="tx1"/>
              </a:solidFill>
            </a:rPr>
            <a:t> and </a:t>
          </a:r>
          <a:r>
            <a:rPr lang="pl-PL" dirty="0" err="1">
              <a:solidFill>
                <a:schemeClr val="tx1"/>
              </a:solidFill>
            </a:rPr>
            <a:t>their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relationship</a:t>
          </a:r>
          <a:r>
            <a:rPr lang="pl-PL" dirty="0"/>
            <a:t> with </a:t>
          </a:r>
          <a:r>
            <a:rPr lang="pl-PL" dirty="0" err="1"/>
            <a:t>dosimetric</a:t>
          </a:r>
          <a:r>
            <a:rPr lang="pl-PL" dirty="0"/>
            <a:t> </a:t>
          </a:r>
          <a:r>
            <a:rPr lang="pl-PL" dirty="0" err="1">
              <a:solidFill>
                <a:schemeClr val="tx1"/>
              </a:solidFill>
            </a:rPr>
            <a:t>parameters</a:t>
          </a:r>
          <a:endParaRPr lang="pl-PL" dirty="0">
            <a:solidFill>
              <a:schemeClr val="tx1"/>
            </a:solidFill>
          </a:endParaRPr>
        </a:p>
      </dgm:t>
    </dgm:pt>
    <dgm:pt modelId="{4BBD3D6C-3F38-4D1D-82E4-9FD6B0031B5D}" type="parTrans" cxnId="{AE601332-4E96-484B-8476-03088685B311}">
      <dgm:prSet/>
      <dgm:spPr/>
      <dgm:t>
        <a:bodyPr/>
        <a:lstStyle/>
        <a:p>
          <a:endParaRPr lang="pl-PL"/>
        </a:p>
      </dgm:t>
    </dgm:pt>
    <dgm:pt modelId="{A36A0828-3F5C-4881-8A62-A4CDD1B1F368}" type="sibTrans" cxnId="{AE601332-4E96-484B-8476-03088685B311}">
      <dgm:prSet/>
      <dgm:spPr/>
      <dgm:t>
        <a:bodyPr/>
        <a:lstStyle/>
        <a:p>
          <a:endParaRPr lang="pl-PL"/>
        </a:p>
      </dgm:t>
    </dgm:pt>
    <dgm:pt modelId="{AA19099B-385B-4E76-A32A-2B7902C0AF11}" type="pres">
      <dgm:prSet presAssocID="{FB984190-E9A1-42D1-84DD-2ACE85470E72}" presName="linearFlow" presStyleCnt="0">
        <dgm:presLayoutVars>
          <dgm:dir/>
          <dgm:animLvl val="lvl"/>
          <dgm:resizeHandles val="exact"/>
        </dgm:presLayoutVars>
      </dgm:prSet>
      <dgm:spPr/>
    </dgm:pt>
    <dgm:pt modelId="{05CFE537-C196-449E-ACDA-F7A88C8CE2D2}" type="pres">
      <dgm:prSet presAssocID="{E4DE709D-A513-4207-BFA3-9FFDBD1FAC13}" presName="composite" presStyleCnt="0"/>
      <dgm:spPr/>
    </dgm:pt>
    <dgm:pt modelId="{045E2DCB-0221-4558-9DE1-92FBABA82759}" type="pres">
      <dgm:prSet presAssocID="{E4DE709D-A513-4207-BFA3-9FFDBD1FAC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D3E5CB-4C58-408D-BB47-5EB52A6C2292}" type="pres">
      <dgm:prSet presAssocID="{E4DE709D-A513-4207-BFA3-9FFDBD1FAC13}" presName="descendantText" presStyleLbl="alignAcc1" presStyleIdx="0" presStyleCnt="3" custLinFactNeighborX="1038" custLinFactNeighborY="-38098">
        <dgm:presLayoutVars>
          <dgm:bulletEnabled val="1"/>
        </dgm:presLayoutVars>
      </dgm:prSet>
      <dgm:spPr/>
    </dgm:pt>
    <dgm:pt modelId="{09B16FF1-E0A8-4F86-9AFE-475041F4590B}" type="pres">
      <dgm:prSet presAssocID="{AB811ED1-64DA-4544-BD5B-FA24C14349EC}" presName="sp" presStyleCnt="0"/>
      <dgm:spPr/>
    </dgm:pt>
    <dgm:pt modelId="{88932BAB-706A-4755-90A6-98955EEF7FAF}" type="pres">
      <dgm:prSet presAssocID="{E2B28F01-0B64-4C52-AAE5-F970C226435B}" presName="composite" presStyleCnt="0"/>
      <dgm:spPr/>
    </dgm:pt>
    <dgm:pt modelId="{4936210C-925C-4780-95C9-3810EAB5A06F}" type="pres">
      <dgm:prSet presAssocID="{E2B28F01-0B64-4C52-AAE5-F970C22643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43EDE8-DBA2-42E6-A51E-92FBD6D92D3C}" type="pres">
      <dgm:prSet presAssocID="{E2B28F01-0B64-4C52-AAE5-F970C226435B}" presName="descendantText" presStyleLbl="alignAcc1" presStyleIdx="1" presStyleCnt="3">
        <dgm:presLayoutVars>
          <dgm:bulletEnabled val="1"/>
        </dgm:presLayoutVars>
      </dgm:prSet>
      <dgm:spPr/>
    </dgm:pt>
    <dgm:pt modelId="{4E442FB1-8CE9-4F2A-94F9-DB60F4FCBD95}" type="pres">
      <dgm:prSet presAssocID="{0B38319D-08A4-46E4-8F5B-BC8904787E81}" presName="sp" presStyleCnt="0"/>
      <dgm:spPr/>
    </dgm:pt>
    <dgm:pt modelId="{A2A4F548-DD70-41EB-8180-941D14CF1B7E}" type="pres">
      <dgm:prSet presAssocID="{BDFD3031-0C81-4A13-BC99-D524952CE2B1}" presName="composite" presStyleCnt="0"/>
      <dgm:spPr/>
    </dgm:pt>
    <dgm:pt modelId="{70ABB9B3-FF7B-4551-8D35-2B29DCAFEFED}" type="pres">
      <dgm:prSet presAssocID="{BDFD3031-0C81-4A13-BC99-D524952CE2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96B07F-7764-4B69-93E3-951C340808A4}" type="pres">
      <dgm:prSet presAssocID="{BDFD3031-0C81-4A13-BC99-D524952CE2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601332-4E96-484B-8476-03088685B311}" srcId="{BDFD3031-0C81-4A13-BC99-D524952CE2B1}" destId="{4D2D065D-0E06-4E9F-9DD5-95ACDA9506B3}" srcOrd="0" destOrd="0" parTransId="{4BBD3D6C-3F38-4D1D-82E4-9FD6B0031B5D}" sibTransId="{A36A0828-3F5C-4881-8A62-A4CDD1B1F368}"/>
    <dgm:cxn modelId="{8280556D-F7B7-456D-BB15-2DCC44355397}" type="presOf" srcId="{4D2D065D-0E06-4E9F-9DD5-95ACDA9506B3}" destId="{7896B07F-7764-4B69-93E3-951C340808A4}" srcOrd="0" destOrd="0" presId="urn:microsoft.com/office/officeart/2005/8/layout/chevron2"/>
    <dgm:cxn modelId="{0274336F-5215-4FA5-B265-D17339C5A749}" type="presOf" srcId="{BDFD3031-0C81-4A13-BC99-D524952CE2B1}" destId="{70ABB9B3-FF7B-4551-8D35-2B29DCAFEFED}" srcOrd="0" destOrd="0" presId="urn:microsoft.com/office/officeart/2005/8/layout/chevron2"/>
    <dgm:cxn modelId="{DA69B67A-06F6-4D95-BF73-E8C7F9DBE17D}" type="presOf" srcId="{E4DE709D-A513-4207-BFA3-9FFDBD1FAC13}" destId="{045E2DCB-0221-4558-9DE1-92FBABA82759}" srcOrd="0" destOrd="0" presId="urn:microsoft.com/office/officeart/2005/8/layout/chevron2"/>
    <dgm:cxn modelId="{06CBAE88-6D72-4817-B40C-F616F94FCD86}" srcId="{FB984190-E9A1-42D1-84DD-2ACE85470E72}" destId="{BDFD3031-0C81-4A13-BC99-D524952CE2B1}" srcOrd="2" destOrd="0" parTransId="{F4AE6738-329C-4460-AAC6-A03958D9BA23}" sibTransId="{4CC3838F-9421-4359-A33E-52A3E765991C}"/>
    <dgm:cxn modelId="{96D8978E-ADA3-4A69-BEDA-5B9C9060085D}" srcId="{E2B28F01-0B64-4C52-AAE5-F970C226435B}" destId="{ECF20628-23DE-429B-80C2-AA8E5FD83B52}" srcOrd="0" destOrd="0" parTransId="{F34711F1-630D-4634-BA0B-0A13AF015987}" sibTransId="{2999A64C-0E4D-4648-9E73-42E44519EFF6}"/>
    <dgm:cxn modelId="{D4BAEA8F-F2C1-4C6A-B03F-43DBAB2E588F}" srcId="{FB984190-E9A1-42D1-84DD-2ACE85470E72}" destId="{E4DE709D-A513-4207-BFA3-9FFDBD1FAC13}" srcOrd="0" destOrd="0" parTransId="{5F3D79E9-42F0-4F32-8E60-4412A1378457}" sibTransId="{AB811ED1-64DA-4544-BD5B-FA24C14349EC}"/>
    <dgm:cxn modelId="{A6D2BE95-03F7-40A8-B894-9E2358C35BDC}" srcId="{E4DE709D-A513-4207-BFA3-9FFDBD1FAC13}" destId="{190F32A9-47C3-4943-9FFB-DBEE61117D1D}" srcOrd="0" destOrd="0" parTransId="{74482B37-E4C8-4511-AA03-C8F0D3586B98}" sibTransId="{9DD38253-D2B3-4793-AA4E-4BEDA08A92BC}"/>
    <dgm:cxn modelId="{201FC998-D940-4289-8670-C25FBAD660AC}" type="presOf" srcId="{190F32A9-47C3-4943-9FFB-DBEE61117D1D}" destId="{CBD3E5CB-4C58-408D-BB47-5EB52A6C2292}" srcOrd="0" destOrd="0" presId="urn:microsoft.com/office/officeart/2005/8/layout/chevron2"/>
    <dgm:cxn modelId="{64D79FA0-FA54-4F8D-92A9-C9439667AD04}" type="presOf" srcId="{FB984190-E9A1-42D1-84DD-2ACE85470E72}" destId="{AA19099B-385B-4E76-A32A-2B7902C0AF11}" srcOrd="0" destOrd="0" presId="urn:microsoft.com/office/officeart/2005/8/layout/chevron2"/>
    <dgm:cxn modelId="{EF4777BC-CC99-4008-BEB9-6E7FE697D2CE}" srcId="{FB984190-E9A1-42D1-84DD-2ACE85470E72}" destId="{E2B28F01-0B64-4C52-AAE5-F970C226435B}" srcOrd="1" destOrd="0" parTransId="{302A893C-3A48-4D6B-AFD0-72410BB7C8A0}" sibTransId="{0B38319D-08A4-46E4-8F5B-BC8904787E81}"/>
    <dgm:cxn modelId="{D72BE9D3-C602-4EA0-B6CB-8BA04E5C7094}" type="presOf" srcId="{ECF20628-23DE-429B-80C2-AA8E5FD83B52}" destId="{9B43EDE8-DBA2-42E6-A51E-92FBD6D92D3C}" srcOrd="0" destOrd="0" presId="urn:microsoft.com/office/officeart/2005/8/layout/chevron2"/>
    <dgm:cxn modelId="{408B15E5-97F5-4EFF-BEE4-7E615A3F9D6B}" type="presOf" srcId="{E2B28F01-0B64-4C52-AAE5-F970C226435B}" destId="{4936210C-925C-4780-95C9-3810EAB5A06F}" srcOrd="0" destOrd="0" presId="urn:microsoft.com/office/officeart/2005/8/layout/chevron2"/>
    <dgm:cxn modelId="{882A3BE8-9E0C-45D0-9442-D2814869617C}" type="presParOf" srcId="{AA19099B-385B-4E76-A32A-2B7902C0AF11}" destId="{05CFE537-C196-449E-ACDA-F7A88C8CE2D2}" srcOrd="0" destOrd="0" presId="urn:microsoft.com/office/officeart/2005/8/layout/chevron2"/>
    <dgm:cxn modelId="{D7D9A373-038E-40F1-B862-B3E91AE47407}" type="presParOf" srcId="{05CFE537-C196-449E-ACDA-F7A88C8CE2D2}" destId="{045E2DCB-0221-4558-9DE1-92FBABA82759}" srcOrd="0" destOrd="0" presId="urn:microsoft.com/office/officeart/2005/8/layout/chevron2"/>
    <dgm:cxn modelId="{41D8EF88-EE80-4254-85AB-0650C5A84C77}" type="presParOf" srcId="{05CFE537-C196-449E-ACDA-F7A88C8CE2D2}" destId="{CBD3E5CB-4C58-408D-BB47-5EB52A6C2292}" srcOrd="1" destOrd="0" presId="urn:microsoft.com/office/officeart/2005/8/layout/chevron2"/>
    <dgm:cxn modelId="{1FE88611-F360-4A7B-AF2D-E7B7F9C662C1}" type="presParOf" srcId="{AA19099B-385B-4E76-A32A-2B7902C0AF11}" destId="{09B16FF1-E0A8-4F86-9AFE-475041F4590B}" srcOrd="1" destOrd="0" presId="urn:microsoft.com/office/officeart/2005/8/layout/chevron2"/>
    <dgm:cxn modelId="{6207A295-97AB-44FA-8BCF-E3CCFB0BF94D}" type="presParOf" srcId="{AA19099B-385B-4E76-A32A-2B7902C0AF11}" destId="{88932BAB-706A-4755-90A6-98955EEF7FAF}" srcOrd="2" destOrd="0" presId="urn:microsoft.com/office/officeart/2005/8/layout/chevron2"/>
    <dgm:cxn modelId="{79431B71-7F39-4671-888D-1055E45703EE}" type="presParOf" srcId="{88932BAB-706A-4755-90A6-98955EEF7FAF}" destId="{4936210C-925C-4780-95C9-3810EAB5A06F}" srcOrd="0" destOrd="0" presId="urn:microsoft.com/office/officeart/2005/8/layout/chevron2"/>
    <dgm:cxn modelId="{EB023D0B-6623-4A33-A832-CBEDA47B809F}" type="presParOf" srcId="{88932BAB-706A-4755-90A6-98955EEF7FAF}" destId="{9B43EDE8-DBA2-42E6-A51E-92FBD6D92D3C}" srcOrd="1" destOrd="0" presId="urn:microsoft.com/office/officeart/2005/8/layout/chevron2"/>
    <dgm:cxn modelId="{AA3689C6-4B4E-4CC7-85FC-E40DED5419D1}" type="presParOf" srcId="{AA19099B-385B-4E76-A32A-2B7902C0AF11}" destId="{4E442FB1-8CE9-4F2A-94F9-DB60F4FCBD95}" srcOrd="3" destOrd="0" presId="urn:microsoft.com/office/officeart/2005/8/layout/chevron2"/>
    <dgm:cxn modelId="{BDF1A45B-8FD1-42A6-B997-9EE067CF5CB8}" type="presParOf" srcId="{AA19099B-385B-4E76-A32A-2B7902C0AF11}" destId="{A2A4F548-DD70-41EB-8180-941D14CF1B7E}" srcOrd="4" destOrd="0" presId="urn:microsoft.com/office/officeart/2005/8/layout/chevron2"/>
    <dgm:cxn modelId="{8B8DA321-BCF9-4A16-95D1-632EC281A0C4}" type="presParOf" srcId="{A2A4F548-DD70-41EB-8180-941D14CF1B7E}" destId="{70ABB9B3-FF7B-4551-8D35-2B29DCAFEFED}" srcOrd="0" destOrd="0" presId="urn:microsoft.com/office/officeart/2005/8/layout/chevron2"/>
    <dgm:cxn modelId="{6B75D01D-46BD-4DC0-8430-B135F1560CEB}" type="presParOf" srcId="{A2A4F548-DD70-41EB-8180-941D14CF1B7E}" destId="{7896B07F-7764-4B69-93E3-951C34080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84190-E9A1-42D1-84DD-2ACE85470E7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DE709D-A513-4207-BFA3-9FFDBD1FAC13}">
      <dgm:prSet phldrT="[Tekst]"/>
      <dgm:spPr/>
      <dgm:t>
        <a:bodyPr/>
        <a:lstStyle/>
        <a:p>
          <a:r>
            <a:rPr lang="pl-PL" dirty="0" err="1"/>
            <a:t>Aim</a:t>
          </a:r>
          <a:endParaRPr lang="pl-PL" dirty="0"/>
        </a:p>
      </dgm:t>
    </dgm:pt>
    <dgm:pt modelId="{5F3D79E9-42F0-4F32-8E60-4412A1378457}" type="parTrans" cxnId="{D4BAEA8F-F2C1-4C6A-B03F-43DBAB2E588F}">
      <dgm:prSet/>
      <dgm:spPr/>
      <dgm:t>
        <a:bodyPr/>
        <a:lstStyle/>
        <a:p>
          <a:endParaRPr lang="pl-PL"/>
        </a:p>
      </dgm:t>
    </dgm:pt>
    <dgm:pt modelId="{AB811ED1-64DA-4544-BD5B-FA24C14349EC}" type="sibTrans" cxnId="{D4BAEA8F-F2C1-4C6A-B03F-43DBAB2E588F}">
      <dgm:prSet/>
      <dgm:spPr/>
      <dgm:t>
        <a:bodyPr/>
        <a:lstStyle/>
        <a:p>
          <a:endParaRPr lang="pl-PL"/>
        </a:p>
      </dgm:t>
    </dgm:pt>
    <dgm:pt modelId="{190F32A9-47C3-4943-9FFB-DBEE61117D1D}">
      <dgm:prSet phldrT="[Tekst]"/>
      <dgm:spPr/>
      <dgm:t>
        <a:bodyPr/>
        <a:lstStyle/>
        <a:p>
          <a:r>
            <a:rPr lang="pl-PL" dirty="0"/>
            <a:t>To </a:t>
          </a:r>
          <a:r>
            <a:rPr lang="pl-PL" dirty="0" err="1"/>
            <a:t>find</a:t>
          </a:r>
          <a:r>
            <a:rPr lang="pl-PL" dirty="0"/>
            <a:t> </a:t>
          </a:r>
          <a:r>
            <a:rPr lang="pl-PL" dirty="0" err="1"/>
            <a:t>predictive</a:t>
          </a:r>
          <a:r>
            <a:rPr lang="pl-PL" dirty="0"/>
            <a:t> </a:t>
          </a:r>
          <a:r>
            <a:rPr lang="pl-PL" dirty="0" err="1"/>
            <a:t>factors</a:t>
          </a:r>
          <a:r>
            <a:rPr lang="pl-PL" dirty="0"/>
            <a:t> for </a:t>
          </a:r>
          <a:r>
            <a:rPr lang="pl-PL" dirty="0" err="1"/>
            <a:t>reccurence</a:t>
          </a:r>
          <a:r>
            <a:rPr lang="pl-PL" dirty="0"/>
            <a:t> </a:t>
          </a:r>
          <a:r>
            <a:rPr lang="pl-PL" dirty="0" err="1"/>
            <a:t>after</a:t>
          </a:r>
          <a:r>
            <a:rPr lang="pl-PL" dirty="0"/>
            <a:t> SBRT.</a:t>
          </a:r>
        </a:p>
      </dgm:t>
    </dgm:pt>
    <dgm:pt modelId="{74482B37-E4C8-4511-AA03-C8F0D3586B98}" type="parTrans" cxnId="{A6D2BE95-03F7-40A8-B894-9E2358C35BDC}">
      <dgm:prSet/>
      <dgm:spPr/>
      <dgm:t>
        <a:bodyPr/>
        <a:lstStyle/>
        <a:p>
          <a:endParaRPr lang="pl-PL"/>
        </a:p>
      </dgm:t>
    </dgm:pt>
    <dgm:pt modelId="{9DD38253-D2B3-4793-AA4E-4BEDA08A92BC}" type="sibTrans" cxnId="{A6D2BE95-03F7-40A8-B894-9E2358C35BDC}">
      <dgm:prSet/>
      <dgm:spPr/>
      <dgm:t>
        <a:bodyPr/>
        <a:lstStyle/>
        <a:p>
          <a:endParaRPr lang="pl-PL"/>
        </a:p>
      </dgm:t>
    </dgm:pt>
    <dgm:pt modelId="{E2B28F01-0B64-4C52-AAE5-F970C226435B}">
      <dgm:prSet phldrT="[Tekst]"/>
      <dgm:spPr/>
      <dgm:t>
        <a:bodyPr/>
        <a:lstStyle/>
        <a:p>
          <a:r>
            <a:rPr lang="pl-PL" dirty="0" err="1"/>
            <a:t>Study</a:t>
          </a:r>
          <a:r>
            <a:rPr lang="pl-PL" dirty="0"/>
            <a:t> </a:t>
          </a:r>
          <a:r>
            <a:rPr lang="pl-PL" dirty="0" err="1"/>
            <a:t>population</a:t>
          </a:r>
          <a:endParaRPr lang="pl-PL" dirty="0"/>
        </a:p>
      </dgm:t>
    </dgm:pt>
    <dgm:pt modelId="{302A893C-3A48-4D6B-AFD0-72410BB7C8A0}" type="parTrans" cxnId="{EF4777BC-CC99-4008-BEB9-6E7FE697D2CE}">
      <dgm:prSet/>
      <dgm:spPr/>
      <dgm:t>
        <a:bodyPr/>
        <a:lstStyle/>
        <a:p>
          <a:endParaRPr lang="pl-PL"/>
        </a:p>
      </dgm:t>
    </dgm:pt>
    <dgm:pt modelId="{0B38319D-08A4-46E4-8F5B-BC8904787E81}" type="sibTrans" cxnId="{EF4777BC-CC99-4008-BEB9-6E7FE697D2CE}">
      <dgm:prSet/>
      <dgm:spPr/>
      <dgm:t>
        <a:bodyPr/>
        <a:lstStyle/>
        <a:p>
          <a:endParaRPr lang="pl-PL"/>
        </a:p>
      </dgm:t>
    </dgm:pt>
    <dgm:pt modelId="{ECF20628-23DE-429B-80C2-AA8E5FD83B52}">
      <dgm:prSet phldrT="[Tekst]"/>
      <dgm:spPr/>
      <dgm:t>
        <a:bodyPr/>
        <a:lstStyle/>
        <a:p>
          <a:r>
            <a:rPr lang="pl-PL" dirty="0" err="1"/>
            <a:t>Patients</a:t>
          </a:r>
          <a:r>
            <a:rPr lang="pl-PL" dirty="0"/>
            <a:t> </a:t>
          </a:r>
          <a:r>
            <a:rPr lang="pl-PL" dirty="0" err="1"/>
            <a:t>which</a:t>
          </a:r>
          <a:r>
            <a:rPr lang="pl-PL" dirty="0"/>
            <a:t> </a:t>
          </a:r>
          <a:r>
            <a:rPr lang="pl-PL" dirty="0" err="1"/>
            <a:t>have</a:t>
          </a:r>
          <a:r>
            <a:rPr lang="pl-PL" dirty="0"/>
            <a:t> </a:t>
          </a:r>
          <a:r>
            <a:rPr lang="pl-PL" dirty="0" err="1"/>
            <a:t>undergone</a:t>
          </a:r>
          <a:r>
            <a:rPr lang="pl-PL" dirty="0"/>
            <a:t> SBRT of the non small </a:t>
          </a:r>
          <a:r>
            <a:rPr lang="pl-PL" dirty="0" err="1"/>
            <a:t>cell</a:t>
          </a:r>
          <a:r>
            <a:rPr lang="pl-PL" dirty="0"/>
            <a:t> </a:t>
          </a:r>
          <a:r>
            <a:rPr lang="pl-PL" dirty="0" err="1"/>
            <a:t>lung</a:t>
          </a:r>
          <a:r>
            <a:rPr lang="pl-PL" dirty="0"/>
            <a:t> </a:t>
          </a:r>
          <a:r>
            <a:rPr lang="pl-PL" dirty="0" err="1"/>
            <a:t>cancer</a:t>
          </a:r>
          <a:r>
            <a:rPr lang="pl-PL" dirty="0"/>
            <a:t> from </a:t>
          </a:r>
          <a:r>
            <a:rPr lang="pl-PL" dirty="0" err="1"/>
            <a:t>last</a:t>
          </a:r>
          <a:r>
            <a:rPr lang="pl-PL" dirty="0"/>
            <a:t>    5 </a:t>
          </a:r>
          <a:r>
            <a:rPr lang="pl-PL" dirty="0" err="1"/>
            <a:t>years</a:t>
          </a:r>
          <a:r>
            <a:rPr lang="pl-PL" dirty="0"/>
            <a:t>, </a:t>
          </a:r>
          <a:r>
            <a:rPr lang="pl-PL" dirty="0" err="1"/>
            <a:t>which</a:t>
          </a:r>
          <a:r>
            <a:rPr lang="pl-PL" dirty="0"/>
            <a:t> </a:t>
          </a:r>
          <a:r>
            <a:rPr lang="pl-PL" dirty="0" err="1"/>
            <a:t>have</a:t>
          </a:r>
          <a:r>
            <a:rPr lang="pl-PL" dirty="0"/>
            <a:t> </a:t>
          </a:r>
          <a:r>
            <a:rPr lang="pl-PL" dirty="0" err="1"/>
            <a:t>been</a:t>
          </a:r>
          <a:r>
            <a:rPr lang="pl-PL" dirty="0"/>
            <a:t> </a:t>
          </a:r>
          <a:r>
            <a:rPr lang="pl-PL" dirty="0" err="1"/>
            <a:t>treated</a:t>
          </a:r>
          <a:r>
            <a:rPr lang="pl-PL" dirty="0"/>
            <a:t> in Zakład </a:t>
          </a:r>
          <a:r>
            <a:rPr lang="pl-PL" dirty="0" err="1"/>
            <a:t>Teleradioterapii</a:t>
          </a:r>
          <a:r>
            <a:rPr lang="pl-PL" dirty="0"/>
            <a:t> in Wojewódzkie Wielospecjalistyczne Centrum Onkologii i Traumatologii </a:t>
          </a:r>
          <a:r>
            <a:rPr lang="pl-PL" dirty="0" err="1"/>
            <a:t>im.M.Kopernika</a:t>
          </a:r>
          <a:r>
            <a:rPr lang="pl-PL" dirty="0"/>
            <a:t> in Łódź.</a:t>
          </a:r>
        </a:p>
      </dgm:t>
    </dgm:pt>
    <dgm:pt modelId="{F34711F1-630D-4634-BA0B-0A13AF015987}" type="parTrans" cxnId="{96D8978E-ADA3-4A69-BEDA-5B9C9060085D}">
      <dgm:prSet/>
      <dgm:spPr/>
      <dgm:t>
        <a:bodyPr/>
        <a:lstStyle/>
        <a:p>
          <a:endParaRPr lang="pl-PL"/>
        </a:p>
      </dgm:t>
    </dgm:pt>
    <dgm:pt modelId="{2999A64C-0E4D-4648-9E73-42E44519EFF6}" type="sibTrans" cxnId="{96D8978E-ADA3-4A69-BEDA-5B9C9060085D}">
      <dgm:prSet/>
      <dgm:spPr/>
      <dgm:t>
        <a:bodyPr/>
        <a:lstStyle/>
        <a:p>
          <a:endParaRPr lang="pl-PL"/>
        </a:p>
      </dgm:t>
    </dgm:pt>
    <dgm:pt modelId="{BDFD3031-0C81-4A13-BC99-D524952CE2B1}">
      <dgm:prSet phldrT="[Tekst]"/>
      <dgm:spPr/>
      <dgm:t>
        <a:bodyPr/>
        <a:lstStyle/>
        <a:p>
          <a:r>
            <a:rPr lang="pl-PL" dirty="0" err="1"/>
            <a:t>Methods</a:t>
          </a:r>
          <a:endParaRPr lang="pl-PL" dirty="0"/>
        </a:p>
      </dgm:t>
    </dgm:pt>
    <dgm:pt modelId="{F4AE6738-329C-4460-AAC6-A03958D9BA23}" type="parTrans" cxnId="{06CBAE88-6D72-4817-B40C-F616F94FCD86}">
      <dgm:prSet/>
      <dgm:spPr/>
      <dgm:t>
        <a:bodyPr/>
        <a:lstStyle/>
        <a:p>
          <a:endParaRPr lang="pl-PL"/>
        </a:p>
      </dgm:t>
    </dgm:pt>
    <dgm:pt modelId="{4CC3838F-9421-4359-A33E-52A3E765991C}" type="sibTrans" cxnId="{06CBAE88-6D72-4817-B40C-F616F94FCD86}">
      <dgm:prSet/>
      <dgm:spPr/>
      <dgm:t>
        <a:bodyPr/>
        <a:lstStyle/>
        <a:p>
          <a:endParaRPr lang="pl-PL"/>
        </a:p>
      </dgm:t>
    </dgm:pt>
    <dgm:pt modelId="{4D2D065D-0E06-4E9F-9DD5-95ACDA9506B3}">
      <dgm:prSet phldrT="[Tekst]"/>
      <dgm:spPr/>
      <dgm:t>
        <a:bodyPr/>
        <a:lstStyle/>
        <a:p>
          <a:r>
            <a:rPr lang="pl-PL" dirty="0"/>
            <a:t>Analysis of </a:t>
          </a:r>
          <a:r>
            <a:rPr lang="pl-PL" dirty="0" err="1">
              <a:solidFill>
                <a:schemeClr val="tx1"/>
              </a:solidFill>
            </a:rPr>
            <a:t>radiomic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features</a:t>
          </a:r>
          <a:r>
            <a:rPr lang="pl-PL" dirty="0">
              <a:solidFill>
                <a:schemeClr val="tx1"/>
              </a:solidFill>
            </a:rPr>
            <a:t> from </a:t>
          </a:r>
          <a:r>
            <a:rPr lang="pl-PL" dirty="0" err="1">
              <a:solidFill>
                <a:schemeClr val="tx1"/>
              </a:solidFill>
            </a:rPr>
            <a:t>gross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tumour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volume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delineated</a:t>
          </a:r>
          <a:r>
            <a:rPr lang="pl-PL" dirty="0">
              <a:solidFill>
                <a:schemeClr val="tx1"/>
              </a:solidFill>
            </a:rPr>
            <a:t> on </a:t>
          </a:r>
          <a:r>
            <a:rPr lang="pl-PL" dirty="0" err="1">
              <a:solidFill>
                <a:schemeClr val="tx1"/>
              </a:solidFill>
            </a:rPr>
            <a:t>positive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emission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tomography</a:t>
          </a:r>
          <a:r>
            <a:rPr lang="pl-PL" dirty="0">
              <a:solidFill>
                <a:schemeClr val="tx1"/>
              </a:solidFill>
            </a:rPr>
            <a:t> and </a:t>
          </a:r>
          <a:r>
            <a:rPr lang="pl-PL" dirty="0" err="1">
              <a:solidFill>
                <a:schemeClr val="tx1"/>
              </a:solidFill>
            </a:rPr>
            <a:t>comparison</a:t>
          </a:r>
          <a:r>
            <a:rPr lang="pl-PL" dirty="0">
              <a:solidFill>
                <a:schemeClr val="tx1"/>
              </a:solidFill>
            </a:rPr>
            <a:t> of </a:t>
          </a:r>
          <a:r>
            <a:rPr lang="pl-PL" dirty="0" err="1">
              <a:solidFill>
                <a:schemeClr val="tx1"/>
              </a:solidFill>
            </a:rPr>
            <a:t>this</a:t>
          </a:r>
          <a:r>
            <a:rPr lang="pl-PL" dirty="0">
              <a:solidFill>
                <a:schemeClr val="tx1"/>
              </a:solidFill>
            </a:rPr>
            <a:t> data with </a:t>
          </a:r>
          <a:r>
            <a:rPr lang="pl-PL" dirty="0" err="1">
              <a:solidFill>
                <a:schemeClr val="tx1"/>
              </a:solidFill>
            </a:rPr>
            <a:t>positive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emission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tomography</a:t>
          </a:r>
          <a:r>
            <a:rPr lang="pl-PL" dirty="0">
              <a:solidFill>
                <a:schemeClr val="tx1"/>
              </a:solidFill>
            </a:rPr>
            <a:t> from </a:t>
          </a:r>
          <a:r>
            <a:rPr lang="pl-PL" dirty="0" err="1">
              <a:solidFill>
                <a:schemeClr val="tx1"/>
              </a:solidFill>
            </a:rPr>
            <a:t>follow-up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phase</a:t>
          </a:r>
          <a:endParaRPr lang="pl-PL" dirty="0">
            <a:solidFill>
              <a:schemeClr val="tx1"/>
            </a:solidFill>
          </a:endParaRPr>
        </a:p>
      </dgm:t>
    </dgm:pt>
    <dgm:pt modelId="{4BBD3D6C-3F38-4D1D-82E4-9FD6B0031B5D}" type="parTrans" cxnId="{AE601332-4E96-484B-8476-03088685B311}">
      <dgm:prSet/>
      <dgm:spPr/>
      <dgm:t>
        <a:bodyPr/>
        <a:lstStyle/>
        <a:p>
          <a:endParaRPr lang="pl-PL"/>
        </a:p>
      </dgm:t>
    </dgm:pt>
    <dgm:pt modelId="{A36A0828-3F5C-4881-8A62-A4CDD1B1F368}" type="sibTrans" cxnId="{AE601332-4E96-484B-8476-03088685B311}">
      <dgm:prSet/>
      <dgm:spPr/>
      <dgm:t>
        <a:bodyPr/>
        <a:lstStyle/>
        <a:p>
          <a:endParaRPr lang="pl-PL"/>
        </a:p>
      </dgm:t>
    </dgm:pt>
    <dgm:pt modelId="{AA19099B-385B-4E76-A32A-2B7902C0AF11}" type="pres">
      <dgm:prSet presAssocID="{FB984190-E9A1-42D1-84DD-2ACE85470E72}" presName="linearFlow" presStyleCnt="0">
        <dgm:presLayoutVars>
          <dgm:dir/>
          <dgm:animLvl val="lvl"/>
          <dgm:resizeHandles val="exact"/>
        </dgm:presLayoutVars>
      </dgm:prSet>
      <dgm:spPr/>
    </dgm:pt>
    <dgm:pt modelId="{05CFE537-C196-449E-ACDA-F7A88C8CE2D2}" type="pres">
      <dgm:prSet presAssocID="{E4DE709D-A513-4207-BFA3-9FFDBD1FAC13}" presName="composite" presStyleCnt="0"/>
      <dgm:spPr/>
    </dgm:pt>
    <dgm:pt modelId="{045E2DCB-0221-4558-9DE1-92FBABA82759}" type="pres">
      <dgm:prSet presAssocID="{E4DE709D-A513-4207-BFA3-9FFDBD1FAC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D3E5CB-4C58-408D-BB47-5EB52A6C2292}" type="pres">
      <dgm:prSet presAssocID="{E4DE709D-A513-4207-BFA3-9FFDBD1FAC13}" presName="descendantText" presStyleLbl="alignAcc1" presStyleIdx="0" presStyleCnt="3" custLinFactNeighborX="1038" custLinFactNeighborY="-38098">
        <dgm:presLayoutVars>
          <dgm:bulletEnabled val="1"/>
        </dgm:presLayoutVars>
      </dgm:prSet>
      <dgm:spPr/>
    </dgm:pt>
    <dgm:pt modelId="{09B16FF1-E0A8-4F86-9AFE-475041F4590B}" type="pres">
      <dgm:prSet presAssocID="{AB811ED1-64DA-4544-BD5B-FA24C14349EC}" presName="sp" presStyleCnt="0"/>
      <dgm:spPr/>
    </dgm:pt>
    <dgm:pt modelId="{88932BAB-706A-4755-90A6-98955EEF7FAF}" type="pres">
      <dgm:prSet presAssocID="{E2B28F01-0B64-4C52-AAE5-F970C226435B}" presName="composite" presStyleCnt="0"/>
      <dgm:spPr/>
    </dgm:pt>
    <dgm:pt modelId="{4936210C-925C-4780-95C9-3810EAB5A06F}" type="pres">
      <dgm:prSet presAssocID="{E2B28F01-0B64-4C52-AAE5-F970C226435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B43EDE8-DBA2-42E6-A51E-92FBD6D92D3C}" type="pres">
      <dgm:prSet presAssocID="{E2B28F01-0B64-4C52-AAE5-F970C226435B}" presName="descendantText" presStyleLbl="alignAcc1" presStyleIdx="1" presStyleCnt="3">
        <dgm:presLayoutVars>
          <dgm:bulletEnabled val="1"/>
        </dgm:presLayoutVars>
      </dgm:prSet>
      <dgm:spPr/>
    </dgm:pt>
    <dgm:pt modelId="{4E442FB1-8CE9-4F2A-94F9-DB60F4FCBD95}" type="pres">
      <dgm:prSet presAssocID="{0B38319D-08A4-46E4-8F5B-BC8904787E81}" presName="sp" presStyleCnt="0"/>
      <dgm:spPr/>
    </dgm:pt>
    <dgm:pt modelId="{A2A4F548-DD70-41EB-8180-941D14CF1B7E}" type="pres">
      <dgm:prSet presAssocID="{BDFD3031-0C81-4A13-BC99-D524952CE2B1}" presName="composite" presStyleCnt="0"/>
      <dgm:spPr/>
    </dgm:pt>
    <dgm:pt modelId="{70ABB9B3-FF7B-4551-8D35-2B29DCAFEFED}" type="pres">
      <dgm:prSet presAssocID="{BDFD3031-0C81-4A13-BC99-D524952CE2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896B07F-7764-4B69-93E3-951C340808A4}" type="pres">
      <dgm:prSet presAssocID="{BDFD3031-0C81-4A13-BC99-D524952CE2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601332-4E96-484B-8476-03088685B311}" srcId="{BDFD3031-0C81-4A13-BC99-D524952CE2B1}" destId="{4D2D065D-0E06-4E9F-9DD5-95ACDA9506B3}" srcOrd="0" destOrd="0" parTransId="{4BBD3D6C-3F38-4D1D-82E4-9FD6B0031B5D}" sibTransId="{A36A0828-3F5C-4881-8A62-A4CDD1B1F368}"/>
    <dgm:cxn modelId="{2F7B7651-FC16-450E-8058-F47EADA5BA36}" type="presOf" srcId="{FB984190-E9A1-42D1-84DD-2ACE85470E72}" destId="{AA19099B-385B-4E76-A32A-2B7902C0AF11}" srcOrd="0" destOrd="0" presId="urn:microsoft.com/office/officeart/2005/8/layout/chevron2"/>
    <dgm:cxn modelId="{67F4097D-97E8-4615-99CF-4811718FE3C6}" type="presOf" srcId="{ECF20628-23DE-429B-80C2-AA8E5FD83B52}" destId="{9B43EDE8-DBA2-42E6-A51E-92FBD6D92D3C}" srcOrd="0" destOrd="0" presId="urn:microsoft.com/office/officeart/2005/8/layout/chevron2"/>
    <dgm:cxn modelId="{5FF6A781-066C-4A33-9932-A039B008F394}" type="presOf" srcId="{E4DE709D-A513-4207-BFA3-9FFDBD1FAC13}" destId="{045E2DCB-0221-4558-9DE1-92FBABA82759}" srcOrd="0" destOrd="0" presId="urn:microsoft.com/office/officeart/2005/8/layout/chevron2"/>
    <dgm:cxn modelId="{06CBAE88-6D72-4817-B40C-F616F94FCD86}" srcId="{FB984190-E9A1-42D1-84DD-2ACE85470E72}" destId="{BDFD3031-0C81-4A13-BC99-D524952CE2B1}" srcOrd="2" destOrd="0" parTransId="{F4AE6738-329C-4460-AAC6-A03958D9BA23}" sibTransId="{4CC3838F-9421-4359-A33E-52A3E765991C}"/>
    <dgm:cxn modelId="{96D8978E-ADA3-4A69-BEDA-5B9C9060085D}" srcId="{E2B28F01-0B64-4C52-AAE5-F970C226435B}" destId="{ECF20628-23DE-429B-80C2-AA8E5FD83B52}" srcOrd="0" destOrd="0" parTransId="{F34711F1-630D-4634-BA0B-0A13AF015987}" sibTransId="{2999A64C-0E4D-4648-9E73-42E44519EFF6}"/>
    <dgm:cxn modelId="{D4BAEA8F-F2C1-4C6A-B03F-43DBAB2E588F}" srcId="{FB984190-E9A1-42D1-84DD-2ACE85470E72}" destId="{E4DE709D-A513-4207-BFA3-9FFDBD1FAC13}" srcOrd="0" destOrd="0" parTransId="{5F3D79E9-42F0-4F32-8E60-4412A1378457}" sibTransId="{AB811ED1-64DA-4544-BD5B-FA24C14349EC}"/>
    <dgm:cxn modelId="{A6D2BE95-03F7-40A8-B894-9E2358C35BDC}" srcId="{E4DE709D-A513-4207-BFA3-9FFDBD1FAC13}" destId="{190F32A9-47C3-4943-9FFB-DBEE61117D1D}" srcOrd="0" destOrd="0" parTransId="{74482B37-E4C8-4511-AA03-C8F0D3586B98}" sibTransId="{9DD38253-D2B3-4793-AA4E-4BEDA08A92BC}"/>
    <dgm:cxn modelId="{EF4777BC-CC99-4008-BEB9-6E7FE697D2CE}" srcId="{FB984190-E9A1-42D1-84DD-2ACE85470E72}" destId="{E2B28F01-0B64-4C52-AAE5-F970C226435B}" srcOrd="1" destOrd="0" parTransId="{302A893C-3A48-4D6B-AFD0-72410BB7C8A0}" sibTransId="{0B38319D-08A4-46E4-8F5B-BC8904787E81}"/>
    <dgm:cxn modelId="{E1A461C2-F1FD-4E36-8711-E85822BDCDC6}" type="presOf" srcId="{E2B28F01-0B64-4C52-AAE5-F970C226435B}" destId="{4936210C-925C-4780-95C9-3810EAB5A06F}" srcOrd="0" destOrd="0" presId="urn:microsoft.com/office/officeart/2005/8/layout/chevron2"/>
    <dgm:cxn modelId="{D501DBD5-DE83-4222-8982-D3EA3299AE20}" type="presOf" srcId="{4D2D065D-0E06-4E9F-9DD5-95ACDA9506B3}" destId="{7896B07F-7764-4B69-93E3-951C340808A4}" srcOrd="0" destOrd="0" presId="urn:microsoft.com/office/officeart/2005/8/layout/chevron2"/>
    <dgm:cxn modelId="{F2984BD7-A9A9-4214-8F60-57CEE37BFCFB}" type="presOf" srcId="{BDFD3031-0C81-4A13-BC99-D524952CE2B1}" destId="{70ABB9B3-FF7B-4551-8D35-2B29DCAFEFED}" srcOrd="0" destOrd="0" presId="urn:microsoft.com/office/officeart/2005/8/layout/chevron2"/>
    <dgm:cxn modelId="{C6BF43E5-DD5E-46FF-BA05-1A685CFDBF1C}" type="presOf" srcId="{190F32A9-47C3-4943-9FFB-DBEE61117D1D}" destId="{CBD3E5CB-4C58-408D-BB47-5EB52A6C2292}" srcOrd="0" destOrd="0" presId="urn:microsoft.com/office/officeart/2005/8/layout/chevron2"/>
    <dgm:cxn modelId="{71335F94-CF8A-460C-A97F-D1AECB2307E1}" type="presParOf" srcId="{AA19099B-385B-4E76-A32A-2B7902C0AF11}" destId="{05CFE537-C196-449E-ACDA-F7A88C8CE2D2}" srcOrd="0" destOrd="0" presId="urn:microsoft.com/office/officeart/2005/8/layout/chevron2"/>
    <dgm:cxn modelId="{E6D9C670-43C6-42B9-B5CE-415CA167551B}" type="presParOf" srcId="{05CFE537-C196-449E-ACDA-F7A88C8CE2D2}" destId="{045E2DCB-0221-4558-9DE1-92FBABA82759}" srcOrd="0" destOrd="0" presId="urn:microsoft.com/office/officeart/2005/8/layout/chevron2"/>
    <dgm:cxn modelId="{35DF11A3-805B-40C9-90C8-F644981E177C}" type="presParOf" srcId="{05CFE537-C196-449E-ACDA-F7A88C8CE2D2}" destId="{CBD3E5CB-4C58-408D-BB47-5EB52A6C2292}" srcOrd="1" destOrd="0" presId="urn:microsoft.com/office/officeart/2005/8/layout/chevron2"/>
    <dgm:cxn modelId="{500688BA-0F7E-4848-8692-3FE7CF21940C}" type="presParOf" srcId="{AA19099B-385B-4E76-A32A-2B7902C0AF11}" destId="{09B16FF1-E0A8-4F86-9AFE-475041F4590B}" srcOrd="1" destOrd="0" presId="urn:microsoft.com/office/officeart/2005/8/layout/chevron2"/>
    <dgm:cxn modelId="{049F29B2-1277-448D-BAB1-E462E4756304}" type="presParOf" srcId="{AA19099B-385B-4E76-A32A-2B7902C0AF11}" destId="{88932BAB-706A-4755-90A6-98955EEF7FAF}" srcOrd="2" destOrd="0" presId="urn:microsoft.com/office/officeart/2005/8/layout/chevron2"/>
    <dgm:cxn modelId="{FFAECD64-8BE2-43E8-A5B5-064F16A5CAC2}" type="presParOf" srcId="{88932BAB-706A-4755-90A6-98955EEF7FAF}" destId="{4936210C-925C-4780-95C9-3810EAB5A06F}" srcOrd="0" destOrd="0" presId="urn:microsoft.com/office/officeart/2005/8/layout/chevron2"/>
    <dgm:cxn modelId="{3F58A985-0DFC-4D2F-95EF-96CAF52C7695}" type="presParOf" srcId="{88932BAB-706A-4755-90A6-98955EEF7FAF}" destId="{9B43EDE8-DBA2-42E6-A51E-92FBD6D92D3C}" srcOrd="1" destOrd="0" presId="urn:microsoft.com/office/officeart/2005/8/layout/chevron2"/>
    <dgm:cxn modelId="{98087E73-9B99-48C4-9DF2-A8A5A9A01B76}" type="presParOf" srcId="{AA19099B-385B-4E76-A32A-2B7902C0AF11}" destId="{4E442FB1-8CE9-4F2A-94F9-DB60F4FCBD95}" srcOrd="3" destOrd="0" presId="urn:microsoft.com/office/officeart/2005/8/layout/chevron2"/>
    <dgm:cxn modelId="{2957068E-13DA-49FA-A207-84762BFC3D50}" type="presParOf" srcId="{AA19099B-385B-4E76-A32A-2B7902C0AF11}" destId="{A2A4F548-DD70-41EB-8180-941D14CF1B7E}" srcOrd="4" destOrd="0" presId="urn:microsoft.com/office/officeart/2005/8/layout/chevron2"/>
    <dgm:cxn modelId="{ABE67A4C-9554-42EC-BE8F-6445316F580C}" type="presParOf" srcId="{A2A4F548-DD70-41EB-8180-941D14CF1B7E}" destId="{70ABB9B3-FF7B-4551-8D35-2B29DCAFEFED}" srcOrd="0" destOrd="0" presId="urn:microsoft.com/office/officeart/2005/8/layout/chevron2"/>
    <dgm:cxn modelId="{0EB2CD5B-BFB8-44C3-817A-79AF58AF95C0}" type="presParOf" srcId="{A2A4F548-DD70-41EB-8180-941D14CF1B7E}" destId="{7896B07F-7764-4B69-93E3-951C340808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2DCB-0221-4558-9DE1-92FBABA82759}">
      <dsp:nvSpPr>
        <dsp:cNvPr id="0" name=""/>
        <dsp:cNvSpPr/>
      </dsp:nvSpPr>
      <dsp:spPr>
        <a:xfrm rot="5400000">
          <a:off x="-199621" y="201606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Aim</a:t>
          </a:r>
          <a:endParaRPr lang="pl-PL" sz="1300" kern="1200" dirty="0"/>
        </a:p>
      </dsp:txBody>
      <dsp:txXfrm rot="-5400000">
        <a:off x="1" y="467768"/>
        <a:ext cx="931568" cy="399243"/>
      </dsp:txXfrm>
    </dsp:sp>
    <dsp:sp modelId="{CBD3E5CB-4C58-408D-BB47-5EB52A6C2292}">
      <dsp:nvSpPr>
        <dsp:cNvPr id="0" name=""/>
        <dsp:cNvSpPr/>
      </dsp:nvSpPr>
      <dsp:spPr>
        <a:xfrm rot="5400000">
          <a:off x="4029714" y="-3098145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To </a:t>
          </a:r>
          <a:r>
            <a:rPr lang="pl-PL" sz="1600" kern="1200" dirty="0" err="1"/>
            <a:t>find</a:t>
          </a:r>
          <a:r>
            <a:rPr lang="pl-PL" sz="1600" kern="1200" dirty="0"/>
            <a:t> SUV </a:t>
          </a:r>
          <a:r>
            <a:rPr lang="pl-PL" sz="1600" kern="1200" dirty="0" err="1"/>
            <a:t>which</a:t>
          </a:r>
          <a:r>
            <a:rPr lang="pl-PL" sz="1600" kern="1200" dirty="0"/>
            <a:t> </a:t>
          </a:r>
          <a:r>
            <a:rPr lang="pl-PL" sz="1600" kern="1200" dirty="0" err="1"/>
            <a:t>help</a:t>
          </a:r>
          <a:r>
            <a:rPr lang="pl-PL" sz="1600" kern="1200" dirty="0"/>
            <a:t> </a:t>
          </a:r>
          <a:r>
            <a:rPr lang="pl-PL" sz="1600" kern="1200" dirty="0" err="1"/>
            <a:t>automatically</a:t>
          </a:r>
          <a:r>
            <a:rPr lang="pl-PL" sz="1600" kern="1200" dirty="0"/>
            <a:t> </a:t>
          </a:r>
          <a:r>
            <a:rPr lang="pl-PL" sz="1600" kern="1200" dirty="0" err="1"/>
            <a:t>delineate</a:t>
          </a:r>
          <a:r>
            <a:rPr lang="pl-PL" sz="1600" kern="1200" dirty="0"/>
            <a:t> GTV.</a:t>
          </a:r>
        </a:p>
      </dsp:txBody>
      <dsp:txXfrm rot="-5400000">
        <a:off x="931569" y="42227"/>
        <a:ext cx="7019092" cy="780573"/>
      </dsp:txXfrm>
    </dsp:sp>
    <dsp:sp modelId="{4936210C-925C-4780-95C9-3810EAB5A06F}">
      <dsp:nvSpPr>
        <dsp:cNvPr id="0" name=""/>
        <dsp:cNvSpPr/>
      </dsp:nvSpPr>
      <dsp:spPr>
        <a:xfrm rot="5400000">
          <a:off x="-199621" y="1334415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Study</a:t>
          </a:r>
          <a:r>
            <a:rPr lang="pl-PL" sz="1300" kern="1200" dirty="0"/>
            <a:t> </a:t>
          </a:r>
          <a:r>
            <a:rPr lang="pl-PL" sz="1300" kern="1200" dirty="0" err="1"/>
            <a:t>population</a:t>
          </a:r>
          <a:endParaRPr lang="pl-PL" sz="1300" kern="1200" dirty="0"/>
        </a:p>
      </dsp:txBody>
      <dsp:txXfrm rot="-5400000">
        <a:off x="1" y="1600577"/>
        <a:ext cx="931568" cy="399243"/>
      </dsp:txXfrm>
    </dsp:sp>
    <dsp:sp modelId="{9B43EDE8-DBA2-42E6-A51E-92FBD6D92D3C}">
      <dsp:nvSpPr>
        <dsp:cNvPr id="0" name=""/>
        <dsp:cNvSpPr/>
      </dsp:nvSpPr>
      <dsp:spPr>
        <a:xfrm rot="5400000">
          <a:off x="4029714" y="-1963351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/>
            <a:t>Patients</a:t>
          </a:r>
          <a:r>
            <a:rPr lang="pl-PL" sz="1600" kern="1200" dirty="0"/>
            <a:t> </a:t>
          </a:r>
          <a:r>
            <a:rPr lang="pl-PL" sz="1600" kern="1200" dirty="0" err="1"/>
            <a:t>which</a:t>
          </a:r>
          <a:r>
            <a:rPr lang="pl-PL" sz="1600" kern="1200" dirty="0"/>
            <a:t> </a:t>
          </a:r>
          <a:r>
            <a:rPr lang="pl-PL" sz="1600" kern="1200" dirty="0" err="1"/>
            <a:t>have</a:t>
          </a:r>
          <a:r>
            <a:rPr lang="pl-PL" sz="1600" kern="1200" dirty="0"/>
            <a:t> </a:t>
          </a:r>
          <a:r>
            <a:rPr lang="pl-PL" sz="1600" kern="1200" dirty="0" err="1"/>
            <a:t>undergone</a:t>
          </a:r>
          <a:r>
            <a:rPr lang="pl-PL" sz="1600" kern="1200" dirty="0"/>
            <a:t> SBRT of the non small </a:t>
          </a:r>
          <a:r>
            <a:rPr lang="pl-PL" sz="1600" kern="1200" dirty="0" err="1"/>
            <a:t>cell</a:t>
          </a:r>
          <a:r>
            <a:rPr lang="pl-PL" sz="1600" kern="1200" dirty="0"/>
            <a:t> </a:t>
          </a:r>
          <a:r>
            <a:rPr lang="pl-PL" sz="1600" kern="1200" dirty="0" err="1"/>
            <a:t>lung</a:t>
          </a:r>
          <a:r>
            <a:rPr lang="pl-PL" sz="1600" kern="1200" dirty="0"/>
            <a:t> </a:t>
          </a:r>
          <a:r>
            <a:rPr lang="pl-PL" sz="1600" kern="1200" dirty="0" err="1"/>
            <a:t>cancer</a:t>
          </a:r>
          <a:r>
            <a:rPr lang="pl-PL" sz="1600" kern="1200" dirty="0"/>
            <a:t> from </a:t>
          </a:r>
          <a:r>
            <a:rPr lang="pl-PL" sz="1600" kern="1200" dirty="0" err="1"/>
            <a:t>last</a:t>
          </a:r>
          <a:r>
            <a:rPr lang="pl-PL" sz="1600" kern="1200" dirty="0"/>
            <a:t> 5 </a:t>
          </a:r>
          <a:r>
            <a:rPr lang="pl-PL" sz="1600" kern="1200" dirty="0" err="1"/>
            <a:t>years</a:t>
          </a:r>
          <a:r>
            <a:rPr lang="pl-PL" sz="1600" kern="1200" dirty="0"/>
            <a:t>, </a:t>
          </a:r>
          <a:r>
            <a:rPr lang="pl-PL" sz="1600" kern="1200" dirty="0" err="1"/>
            <a:t>which</a:t>
          </a:r>
          <a:r>
            <a:rPr lang="pl-PL" sz="1600" kern="1200" dirty="0"/>
            <a:t> </a:t>
          </a:r>
          <a:r>
            <a:rPr lang="pl-PL" sz="1600" kern="1200" dirty="0" err="1"/>
            <a:t>have</a:t>
          </a:r>
          <a:r>
            <a:rPr lang="pl-PL" sz="1600" kern="1200" dirty="0"/>
            <a:t> </a:t>
          </a:r>
          <a:r>
            <a:rPr lang="pl-PL" sz="1600" kern="1200" dirty="0" err="1"/>
            <a:t>been</a:t>
          </a:r>
          <a:r>
            <a:rPr lang="pl-PL" sz="1600" kern="1200" dirty="0"/>
            <a:t> </a:t>
          </a:r>
          <a:r>
            <a:rPr lang="pl-PL" sz="1600" kern="1200" dirty="0" err="1"/>
            <a:t>treated</a:t>
          </a:r>
          <a:r>
            <a:rPr lang="pl-PL" sz="1600" kern="1200" dirty="0"/>
            <a:t> in Zakład </a:t>
          </a:r>
          <a:r>
            <a:rPr lang="pl-PL" sz="1600" kern="1200" dirty="0" err="1"/>
            <a:t>Teleradioterapii</a:t>
          </a:r>
          <a:r>
            <a:rPr lang="pl-PL" sz="1600" kern="1200" dirty="0"/>
            <a:t> in Wojewódzkie Wielospecjalistyczne Centrum Onkologii i Traumatologii </a:t>
          </a:r>
          <a:r>
            <a:rPr lang="pl-PL" sz="1600" kern="1200" dirty="0" err="1"/>
            <a:t>im.M.Kopernika</a:t>
          </a:r>
          <a:r>
            <a:rPr lang="pl-PL" sz="1600" kern="1200" dirty="0"/>
            <a:t> in Łódź.</a:t>
          </a:r>
        </a:p>
      </dsp:txBody>
      <dsp:txXfrm rot="-5400000">
        <a:off x="931569" y="1177021"/>
        <a:ext cx="7019092" cy="780573"/>
      </dsp:txXfrm>
    </dsp:sp>
    <dsp:sp modelId="{70ABB9B3-FF7B-4551-8D35-2B29DCAFEFED}">
      <dsp:nvSpPr>
        <dsp:cNvPr id="0" name=""/>
        <dsp:cNvSpPr/>
      </dsp:nvSpPr>
      <dsp:spPr>
        <a:xfrm rot="5400000">
          <a:off x="-199621" y="2467224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Methods</a:t>
          </a:r>
          <a:endParaRPr lang="pl-PL" sz="1300" kern="1200" dirty="0"/>
        </a:p>
      </dsp:txBody>
      <dsp:txXfrm rot="-5400000">
        <a:off x="1" y="2733386"/>
        <a:ext cx="931568" cy="399243"/>
      </dsp:txXfrm>
    </dsp:sp>
    <dsp:sp modelId="{7896B07F-7764-4B69-93E3-951C340808A4}">
      <dsp:nvSpPr>
        <dsp:cNvPr id="0" name=""/>
        <dsp:cNvSpPr/>
      </dsp:nvSpPr>
      <dsp:spPr>
        <a:xfrm rot="5400000">
          <a:off x="4029714" y="-830542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Analysis of </a:t>
          </a:r>
          <a:r>
            <a:rPr lang="pl-PL" sz="1600" kern="1200" dirty="0" err="1">
              <a:solidFill>
                <a:schemeClr val="tx1"/>
              </a:solidFill>
            </a:rPr>
            <a:t>radiomic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features</a:t>
          </a:r>
          <a:r>
            <a:rPr lang="pl-PL" sz="1600" kern="1200" dirty="0">
              <a:solidFill>
                <a:schemeClr val="tx1"/>
              </a:solidFill>
            </a:rPr>
            <a:t> from </a:t>
          </a:r>
          <a:r>
            <a:rPr lang="pl-PL" sz="1600" kern="1200" dirty="0" err="1">
              <a:solidFill>
                <a:schemeClr val="tx1"/>
              </a:solidFill>
            </a:rPr>
            <a:t>gross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tumour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volume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delineated</a:t>
          </a:r>
          <a:r>
            <a:rPr lang="pl-PL" sz="1600" kern="1200" dirty="0">
              <a:solidFill>
                <a:schemeClr val="tx1"/>
              </a:solidFill>
            </a:rPr>
            <a:t> on </a:t>
          </a:r>
          <a:r>
            <a:rPr lang="pl-PL" sz="1600" kern="1200" dirty="0" err="1">
              <a:solidFill>
                <a:schemeClr val="tx1"/>
              </a:solidFill>
            </a:rPr>
            <a:t>computed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tomography</a:t>
          </a:r>
          <a:r>
            <a:rPr lang="pl-PL" sz="1600" kern="1200" dirty="0">
              <a:solidFill>
                <a:schemeClr val="tx1"/>
              </a:solidFill>
            </a:rPr>
            <a:t> and </a:t>
          </a:r>
          <a:r>
            <a:rPr lang="pl-PL" sz="1600" kern="1200" dirty="0" err="1">
              <a:solidFill>
                <a:schemeClr val="tx1"/>
              </a:solidFill>
            </a:rPr>
            <a:t>positron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emission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tomography</a:t>
          </a:r>
          <a:r>
            <a:rPr lang="pl-PL" sz="1600" kern="1200" dirty="0">
              <a:solidFill>
                <a:schemeClr val="tx1"/>
              </a:solidFill>
            </a:rPr>
            <a:t> and </a:t>
          </a:r>
          <a:r>
            <a:rPr lang="pl-PL" sz="1600" kern="1200" dirty="0" err="1">
              <a:solidFill>
                <a:schemeClr val="tx1"/>
              </a:solidFill>
            </a:rPr>
            <a:t>their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relationship</a:t>
          </a:r>
          <a:r>
            <a:rPr lang="pl-PL" sz="1600" kern="1200" dirty="0"/>
            <a:t> with </a:t>
          </a:r>
          <a:r>
            <a:rPr lang="pl-PL" sz="1600" kern="1200" dirty="0" err="1"/>
            <a:t>dosimetric</a:t>
          </a:r>
          <a:r>
            <a:rPr lang="pl-PL" sz="1600" kern="1200" dirty="0"/>
            <a:t> </a:t>
          </a:r>
          <a:r>
            <a:rPr lang="pl-PL" sz="1600" kern="1200" dirty="0" err="1">
              <a:solidFill>
                <a:schemeClr val="tx1"/>
              </a:solidFill>
            </a:rPr>
            <a:t>parameters</a:t>
          </a:r>
          <a:endParaRPr lang="pl-PL" sz="1600" kern="1200" dirty="0">
            <a:solidFill>
              <a:schemeClr val="tx1"/>
            </a:solidFill>
          </a:endParaRPr>
        </a:p>
      </dsp:txBody>
      <dsp:txXfrm rot="-5400000">
        <a:off x="931569" y="2309830"/>
        <a:ext cx="7019092" cy="78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2DCB-0221-4558-9DE1-92FBABA82759}">
      <dsp:nvSpPr>
        <dsp:cNvPr id="0" name=""/>
        <dsp:cNvSpPr/>
      </dsp:nvSpPr>
      <dsp:spPr>
        <a:xfrm rot="5400000">
          <a:off x="-199621" y="201606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Aim</a:t>
          </a:r>
          <a:endParaRPr lang="pl-PL" sz="1300" kern="1200" dirty="0"/>
        </a:p>
      </dsp:txBody>
      <dsp:txXfrm rot="-5400000">
        <a:off x="1" y="467768"/>
        <a:ext cx="931568" cy="399243"/>
      </dsp:txXfrm>
    </dsp:sp>
    <dsp:sp modelId="{CBD3E5CB-4C58-408D-BB47-5EB52A6C2292}">
      <dsp:nvSpPr>
        <dsp:cNvPr id="0" name=""/>
        <dsp:cNvSpPr/>
      </dsp:nvSpPr>
      <dsp:spPr>
        <a:xfrm rot="5400000">
          <a:off x="4029714" y="-3098145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To </a:t>
          </a:r>
          <a:r>
            <a:rPr lang="pl-PL" sz="1600" kern="1200" dirty="0" err="1"/>
            <a:t>find</a:t>
          </a:r>
          <a:r>
            <a:rPr lang="pl-PL" sz="1600" kern="1200" dirty="0"/>
            <a:t> </a:t>
          </a:r>
          <a:r>
            <a:rPr lang="pl-PL" sz="1600" kern="1200" dirty="0" err="1"/>
            <a:t>predictive</a:t>
          </a:r>
          <a:r>
            <a:rPr lang="pl-PL" sz="1600" kern="1200" dirty="0"/>
            <a:t> </a:t>
          </a:r>
          <a:r>
            <a:rPr lang="pl-PL" sz="1600" kern="1200" dirty="0" err="1"/>
            <a:t>factors</a:t>
          </a:r>
          <a:r>
            <a:rPr lang="pl-PL" sz="1600" kern="1200" dirty="0"/>
            <a:t> for </a:t>
          </a:r>
          <a:r>
            <a:rPr lang="pl-PL" sz="1600" kern="1200" dirty="0" err="1"/>
            <a:t>reccurence</a:t>
          </a:r>
          <a:r>
            <a:rPr lang="pl-PL" sz="1600" kern="1200" dirty="0"/>
            <a:t> </a:t>
          </a:r>
          <a:r>
            <a:rPr lang="pl-PL" sz="1600" kern="1200" dirty="0" err="1"/>
            <a:t>after</a:t>
          </a:r>
          <a:r>
            <a:rPr lang="pl-PL" sz="1600" kern="1200" dirty="0"/>
            <a:t> SBRT.</a:t>
          </a:r>
        </a:p>
      </dsp:txBody>
      <dsp:txXfrm rot="-5400000">
        <a:off x="931569" y="42227"/>
        <a:ext cx="7019092" cy="780573"/>
      </dsp:txXfrm>
    </dsp:sp>
    <dsp:sp modelId="{4936210C-925C-4780-95C9-3810EAB5A06F}">
      <dsp:nvSpPr>
        <dsp:cNvPr id="0" name=""/>
        <dsp:cNvSpPr/>
      </dsp:nvSpPr>
      <dsp:spPr>
        <a:xfrm rot="5400000">
          <a:off x="-199621" y="1334415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Study</a:t>
          </a:r>
          <a:r>
            <a:rPr lang="pl-PL" sz="1300" kern="1200" dirty="0"/>
            <a:t> </a:t>
          </a:r>
          <a:r>
            <a:rPr lang="pl-PL" sz="1300" kern="1200" dirty="0" err="1"/>
            <a:t>population</a:t>
          </a:r>
          <a:endParaRPr lang="pl-PL" sz="1300" kern="1200" dirty="0"/>
        </a:p>
      </dsp:txBody>
      <dsp:txXfrm rot="-5400000">
        <a:off x="1" y="1600577"/>
        <a:ext cx="931568" cy="399243"/>
      </dsp:txXfrm>
    </dsp:sp>
    <dsp:sp modelId="{9B43EDE8-DBA2-42E6-A51E-92FBD6D92D3C}">
      <dsp:nvSpPr>
        <dsp:cNvPr id="0" name=""/>
        <dsp:cNvSpPr/>
      </dsp:nvSpPr>
      <dsp:spPr>
        <a:xfrm rot="5400000">
          <a:off x="4029714" y="-1963351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/>
            <a:t>Patients</a:t>
          </a:r>
          <a:r>
            <a:rPr lang="pl-PL" sz="1600" kern="1200" dirty="0"/>
            <a:t> </a:t>
          </a:r>
          <a:r>
            <a:rPr lang="pl-PL" sz="1600" kern="1200" dirty="0" err="1"/>
            <a:t>which</a:t>
          </a:r>
          <a:r>
            <a:rPr lang="pl-PL" sz="1600" kern="1200" dirty="0"/>
            <a:t> </a:t>
          </a:r>
          <a:r>
            <a:rPr lang="pl-PL" sz="1600" kern="1200" dirty="0" err="1"/>
            <a:t>have</a:t>
          </a:r>
          <a:r>
            <a:rPr lang="pl-PL" sz="1600" kern="1200" dirty="0"/>
            <a:t> </a:t>
          </a:r>
          <a:r>
            <a:rPr lang="pl-PL" sz="1600" kern="1200" dirty="0" err="1"/>
            <a:t>undergone</a:t>
          </a:r>
          <a:r>
            <a:rPr lang="pl-PL" sz="1600" kern="1200" dirty="0"/>
            <a:t> SBRT of the non small </a:t>
          </a:r>
          <a:r>
            <a:rPr lang="pl-PL" sz="1600" kern="1200" dirty="0" err="1"/>
            <a:t>cell</a:t>
          </a:r>
          <a:r>
            <a:rPr lang="pl-PL" sz="1600" kern="1200" dirty="0"/>
            <a:t> </a:t>
          </a:r>
          <a:r>
            <a:rPr lang="pl-PL" sz="1600" kern="1200" dirty="0" err="1"/>
            <a:t>lung</a:t>
          </a:r>
          <a:r>
            <a:rPr lang="pl-PL" sz="1600" kern="1200" dirty="0"/>
            <a:t> </a:t>
          </a:r>
          <a:r>
            <a:rPr lang="pl-PL" sz="1600" kern="1200" dirty="0" err="1"/>
            <a:t>cancer</a:t>
          </a:r>
          <a:r>
            <a:rPr lang="pl-PL" sz="1600" kern="1200" dirty="0"/>
            <a:t> from </a:t>
          </a:r>
          <a:r>
            <a:rPr lang="pl-PL" sz="1600" kern="1200" dirty="0" err="1"/>
            <a:t>last</a:t>
          </a:r>
          <a:r>
            <a:rPr lang="pl-PL" sz="1600" kern="1200" dirty="0"/>
            <a:t>    5 </a:t>
          </a:r>
          <a:r>
            <a:rPr lang="pl-PL" sz="1600" kern="1200" dirty="0" err="1"/>
            <a:t>years</a:t>
          </a:r>
          <a:r>
            <a:rPr lang="pl-PL" sz="1600" kern="1200" dirty="0"/>
            <a:t>, </a:t>
          </a:r>
          <a:r>
            <a:rPr lang="pl-PL" sz="1600" kern="1200" dirty="0" err="1"/>
            <a:t>which</a:t>
          </a:r>
          <a:r>
            <a:rPr lang="pl-PL" sz="1600" kern="1200" dirty="0"/>
            <a:t> </a:t>
          </a:r>
          <a:r>
            <a:rPr lang="pl-PL" sz="1600" kern="1200" dirty="0" err="1"/>
            <a:t>have</a:t>
          </a:r>
          <a:r>
            <a:rPr lang="pl-PL" sz="1600" kern="1200" dirty="0"/>
            <a:t> </a:t>
          </a:r>
          <a:r>
            <a:rPr lang="pl-PL" sz="1600" kern="1200" dirty="0" err="1"/>
            <a:t>been</a:t>
          </a:r>
          <a:r>
            <a:rPr lang="pl-PL" sz="1600" kern="1200" dirty="0"/>
            <a:t> </a:t>
          </a:r>
          <a:r>
            <a:rPr lang="pl-PL" sz="1600" kern="1200" dirty="0" err="1"/>
            <a:t>treated</a:t>
          </a:r>
          <a:r>
            <a:rPr lang="pl-PL" sz="1600" kern="1200" dirty="0"/>
            <a:t> in Zakład </a:t>
          </a:r>
          <a:r>
            <a:rPr lang="pl-PL" sz="1600" kern="1200" dirty="0" err="1"/>
            <a:t>Teleradioterapii</a:t>
          </a:r>
          <a:r>
            <a:rPr lang="pl-PL" sz="1600" kern="1200" dirty="0"/>
            <a:t> in Wojewódzkie Wielospecjalistyczne Centrum Onkologii i Traumatologii </a:t>
          </a:r>
          <a:r>
            <a:rPr lang="pl-PL" sz="1600" kern="1200" dirty="0" err="1"/>
            <a:t>im.M.Kopernika</a:t>
          </a:r>
          <a:r>
            <a:rPr lang="pl-PL" sz="1600" kern="1200" dirty="0"/>
            <a:t> in Łódź.</a:t>
          </a:r>
        </a:p>
      </dsp:txBody>
      <dsp:txXfrm rot="-5400000">
        <a:off x="931569" y="1177021"/>
        <a:ext cx="7019092" cy="780573"/>
      </dsp:txXfrm>
    </dsp:sp>
    <dsp:sp modelId="{70ABB9B3-FF7B-4551-8D35-2B29DCAFEFED}">
      <dsp:nvSpPr>
        <dsp:cNvPr id="0" name=""/>
        <dsp:cNvSpPr/>
      </dsp:nvSpPr>
      <dsp:spPr>
        <a:xfrm rot="5400000">
          <a:off x="-199621" y="2467224"/>
          <a:ext cx="1330811" cy="93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Methods</a:t>
          </a:r>
          <a:endParaRPr lang="pl-PL" sz="1300" kern="1200" dirty="0"/>
        </a:p>
      </dsp:txBody>
      <dsp:txXfrm rot="-5400000">
        <a:off x="1" y="2733386"/>
        <a:ext cx="931568" cy="399243"/>
      </dsp:txXfrm>
    </dsp:sp>
    <dsp:sp modelId="{7896B07F-7764-4B69-93E3-951C340808A4}">
      <dsp:nvSpPr>
        <dsp:cNvPr id="0" name=""/>
        <dsp:cNvSpPr/>
      </dsp:nvSpPr>
      <dsp:spPr>
        <a:xfrm rot="5400000">
          <a:off x="4029714" y="-830542"/>
          <a:ext cx="865027" cy="7061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Analysis of </a:t>
          </a:r>
          <a:r>
            <a:rPr lang="pl-PL" sz="1600" kern="1200" dirty="0" err="1">
              <a:solidFill>
                <a:schemeClr val="tx1"/>
              </a:solidFill>
            </a:rPr>
            <a:t>radiomic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features</a:t>
          </a:r>
          <a:r>
            <a:rPr lang="pl-PL" sz="1600" kern="1200" dirty="0">
              <a:solidFill>
                <a:schemeClr val="tx1"/>
              </a:solidFill>
            </a:rPr>
            <a:t> from </a:t>
          </a:r>
          <a:r>
            <a:rPr lang="pl-PL" sz="1600" kern="1200" dirty="0" err="1">
              <a:solidFill>
                <a:schemeClr val="tx1"/>
              </a:solidFill>
            </a:rPr>
            <a:t>gross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tumour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volume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delineated</a:t>
          </a:r>
          <a:r>
            <a:rPr lang="pl-PL" sz="1600" kern="1200" dirty="0">
              <a:solidFill>
                <a:schemeClr val="tx1"/>
              </a:solidFill>
            </a:rPr>
            <a:t> on </a:t>
          </a:r>
          <a:r>
            <a:rPr lang="pl-PL" sz="1600" kern="1200" dirty="0" err="1">
              <a:solidFill>
                <a:schemeClr val="tx1"/>
              </a:solidFill>
            </a:rPr>
            <a:t>positive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emission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tomography</a:t>
          </a:r>
          <a:r>
            <a:rPr lang="pl-PL" sz="1600" kern="1200" dirty="0">
              <a:solidFill>
                <a:schemeClr val="tx1"/>
              </a:solidFill>
            </a:rPr>
            <a:t> and </a:t>
          </a:r>
          <a:r>
            <a:rPr lang="pl-PL" sz="1600" kern="1200" dirty="0" err="1">
              <a:solidFill>
                <a:schemeClr val="tx1"/>
              </a:solidFill>
            </a:rPr>
            <a:t>comparison</a:t>
          </a:r>
          <a:r>
            <a:rPr lang="pl-PL" sz="1600" kern="1200" dirty="0">
              <a:solidFill>
                <a:schemeClr val="tx1"/>
              </a:solidFill>
            </a:rPr>
            <a:t> of </a:t>
          </a:r>
          <a:r>
            <a:rPr lang="pl-PL" sz="1600" kern="1200" dirty="0" err="1">
              <a:solidFill>
                <a:schemeClr val="tx1"/>
              </a:solidFill>
            </a:rPr>
            <a:t>this</a:t>
          </a:r>
          <a:r>
            <a:rPr lang="pl-PL" sz="1600" kern="1200" dirty="0">
              <a:solidFill>
                <a:schemeClr val="tx1"/>
              </a:solidFill>
            </a:rPr>
            <a:t> data with </a:t>
          </a:r>
          <a:r>
            <a:rPr lang="pl-PL" sz="1600" kern="1200" dirty="0" err="1">
              <a:solidFill>
                <a:schemeClr val="tx1"/>
              </a:solidFill>
            </a:rPr>
            <a:t>positive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emission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tomography</a:t>
          </a:r>
          <a:r>
            <a:rPr lang="pl-PL" sz="1600" kern="1200" dirty="0">
              <a:solidFill>
                <a:schemeClr val="tx1"/>
              </a:solidFill>
            </a:rPr>
            <a:t> from </a:t>
          </a:r>
          <a:r>
            <a:rPr lang="pl-PL" sz="1600" kern="1200" dirty="0" err="1">
              <a:solidFill>
                <a:schemeClr val="tx1"/>
              </a:solidFill>
            </a:rPr>
            <a:t>follow-up</a:t>
          </a:r>
          <a:r>
            <a:rPr lang="pl-PL" sz="1600" kern="1200" dirty="0">
              <a:solidFill>
                <a:schemeClr val="tx1"/>
              </a:solidFill>
            </a:rPr>
            <a:t> </a:t>
          </a:r>
          <a:r>
            <a:rPr lang="pl-PL" sz="1600" kern="1200" dirty="0" err="1">
              <a:solidFill>
                <a:schemeClr val="tx1"/>
              </a:solidFill>
            </a:rPr>
            <a:t>phase</a:t>
          </a:r>
          <a:endParaRPr lang="pl-PL" sz="1600" kern="1200" dirty="0">
            <a:solidFill>
              <a:schemeClr val="tx1"/>
            </a:solidFill>
          </a:endParaRPr>
        </a:p>
      </dsp:txBody>
      <dsp:txXfrm rot="-5400000">
        <a:off x="931569" y="2309830"/>
        <a:ext cx="7019092" cy="78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42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5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3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0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4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18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8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0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6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92EC-669A-4476-AE4F-1AA2AD75F2CA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8EA9-C130-43D2-A3C7-F36905CED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0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2_6E5933F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12_74BD79BC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81" y="-246558"/>
            <a:ext cx="9848237" cy="737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96" y="400690"/>
            <a:ext cx="3960440" cy="3861048"/>
          </a:xfrm>
        </p:spPr>
        <p:txBody>
          <a:bodyPr>
            <a:noAutofit/>
          </a:bodyPr>
          <a:lstStyle/>
          <a:p>
            <a:endParaRPr lang="pl-PL" sz="2800" dirty="0"/>
          </a:p>
          <a:p>
            <a:r>
              <a:rPr lang="pl-PL" dirty="0" err="1">
                <a:solidFill>
                  <a:schemeClr val="tx1"/>
                </a:solidFill>
              </a:rPr>
              <a:t>Radiomic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features</a:t>
            </a:r>
            <a:r>
              <a:rPr lang="pl-PL" dirty="0">
                <a:solidFill>
                  <a:schemeClr val="tx1"/>
                </a:solidFill>
              </a:rPr>
              <a:t> of </a:t>
            </a:r>
          </a:p>
          <a:p>
            <a:r>
              <a:rPr lang="pl-PL" dirty="0">
                <a:solidFill>
                  <a:schemeClr val="tx1"/>
                </a:solidFill>
              </a:rPr>
              <a:t>non small </a:t>
            </a:r>
            <a:r>
              <a:rPr lang="pl-PL" dirty="0" err="1">
                <a:solidFill>
                  <a:schemeClr val="tx1"/>
                </a:solidFill>
              </a:rPr>
              <a:t>cell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lung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cancer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after</a:t>
            </a:r>
            <a:r>
              <a:rPr lang="pl-PL" dirty="0">
                <a:solidFill>
                  <a:schemeClr val="tx1"/>
                </a:solidFill>
              </a:rPr>
              <a:t> SBRT.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5573" y="3573016"/>
            <a:ext cx="4264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MD. Mateusz </a:t>
            </a:r>
            <a:r>
              <a:rPr lang="pl-PL" sz="1600" dirty="0" err="1"/>
              <a:t>Pajdziński</a:t>
            </a:r>
            <a:endParaRPr lang="pl-PL" sz="1600" dirty="0"/>
          </a:p>
          <a:p>
            <a:endParaRPr lang="pl-PL" dirty="0"/>
          </a:p>
          <a:p>
            <a:r>
              <a:rPr lang="pl-PL" sz="1200" dirty="0" err="1"/>
              <a:t>Promoter</a:t>
            </a:r>
            <a:r>
              <a:rPr lang="pl-PL" sz="1200" dirty="0"/>
              <a:t> – </a:t>
            </a:r>
            <a:r>
              <a:rPr lang="pl-PL" sz="1200" dirty="0" err="1"/>
              <a:t>Professor</a:t>
            </a:r>
            <a:r>
              <a:rPr lang="pl-PL" sz="1200" dirty="0"/>
              <a:t> Jacek </a:t>
            </a:r>
            <a:r>
              <a:rPr lang="pl-PL" sz="1200" dirty="0" err="1"/>
              <a:t>Fijuth</a:t>
            </a:r>
            <a:r>
              <a:rPr lang="pl-PL" sz="1200" dirty="0"/>
              <a:t>, </a:t>
            </a:r>
            <a:r>
              <a:rPr lang="pl-PL" sz="1200" dirty="0" err="1"/>
              <a:t>PhD</a:t>
            </a:r>
            <a:r>
              <a:rPr lang="pl-PL" sz="1200" dirty="0"/>
              <a:t> Łukasz </a:t>
            </a:r>
            <a:r>
              <a:rPr lang="pl-PL" sz="1200" dirty="0" err="1"/>
              <a:t>Kuncman</a:t>
            </a:r>
            <a:endParaRPr lang="pl-PL" sz="1200" dirty="0"/>
          </a:p>
        </p:txBody>
      </p:sp>
      <p:pic>
        <p:nvPicPr>
          <p:cNvPr id="2" name="Picture 2" descr="https://doctoralschool.umed.pl/pliki/IDS__logo__wersja-podstawowa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3846162" cy="9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6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Evolution</a:t>
            </a:r>
            <a:r>
              <a:rPr lang="pl-PL" sz="3200" dirty="0"/>
              <a:t> of CT </a:t>
            </a:r>
            <a:r>
              <a:rPr lang="pl-PL" sz="3200" dirty="0" err="1"/>
              <a:t>images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4257" y="3140968"/>
            <a:ext cx="3394720" cy="7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2800" dirty="0"/>
              <a:t>How to </a:t>
            </a:r>
            <a:r>
              <a:rPr lang="pl-PL" sz="2800" dirty="0" err="1"/>
              <a:t>recognize</a:t>
            </a:r>
            <a:r>
              <a:rPr lang="pl-PL" sz="2800" dirty="0"/>
              <a:t> </a:t>
            </a:r>
          </a:p>
          <a:p>
            <a:pPr marL="0" indent="0" algn="ctr">
              <a:buNone/>
            </a:pPr>
            <a:r>
              <a:rPr lang="pl-PL" sz="2800" dirty="0"/>
              <a:t>a </a:t>
            </a:r>
            <a:r>
              <a:rPr lang="pl-PL" sz="2800" dirty="0" err="1"/>
              <a:t>recurrence</a:t>
            </a:r>
            <a:r>
              <a:rPr lang="pl-PL" sz="2800" dirty="0"/>
              <a:t> ?</a:t>
            </a:r>
            <a:endParaRPr lang="pl-PL" dirty="0"/>
          </a:p>
        </p:txBody>
      </p:sp>
      <p:sp>
        <p:nvSpPr>
          <p:cNvPr id="4" name="AutoShape 2" descr="Figure thumbnail g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Figure thumbnail gr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Figure thumbnail gr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6832"/>
            <a:ext cx="52006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12775" y="5805264"/>
            <a:ext cx="520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High-</a:t>
            </a:r>
            <a:r>
              <a:rPr lang="pl-PL" sz="700" dirty="0" err="1"/>
              <a:t>risk</a:t>
            </a:r>
            <a:r>
              <a:rPr lang="pl-PL" sz="700" dirty="0"/>
              <a:t> CT </a:t>
            </a:r>
            <a:r>
              <a:rPr lang="pl-PL" sz="700" dirty="0" err="1"/>
              <a:t>features</a:t>
            </a:r>
            <a:r>
              <a:rPr lang="pl-PL" sz="700" dirty="0"/>
              <a:t> for </a:t>
            </a:r>
            <a:r>
              <a:rPr lang="pl-PL" sz="700" dirty="0" err="1"/>
              <a:t>detection</a:t>
            </a:r>
            <a:r>
              <a:rPr lang="pl-PL" sz="700" dirty="0"/>
              <a:t> of </a:t>
            </a:r>
            <a:r>
              <a:rPr lang="pl-PL" sz="700" dirty="0" err="1"/>
              <a:t>local</a:t>
            </a:r>
            <a:r>
              <a:rPr lang="pl-PL" sz="700" dirty="0"/>
              <a:t> </a:t>
            </a:r>
            <a:r>
              <a:rPr lang="pl-PL" sz="700" dirty="0" err="1"/>
              <a:t>recurrence</a:t>
            </a:r>
            <a:r>
              <a:rPr lang="pl-PL" sz="700" dirty="0"/>
              <a:t> </a:t>
            </a:r>
            <a:r>
              <a:rPr lang="pl-PL" sz="700" dirty="0" err="1"/>
              <a:t>after</a:t>
            </a:r>
            <a:r>
              <a:rPr lang="pl-PL" sz="700" dirty="0"/>
              <a:t> </a:t>
            </a:r>
            <a:r>
              <a:rPr lang="pl-PL" sz="700" dirty="0" err="1"/>
              <a:t>stereotactic</a:t>
            </a:r>
            <a:r>
              <a:rPr lang="pl-PL" sz="700" dirty="0"/>
              <a:t> </a:t>
            </a:r>
            <a:r>
              <a:rPr lang="pl-PL" sz="700" dirty="0" err="1"/>
              <a:t>ablative</a:t>
            </a:r>
            <a:r>
              <a:rPr lang="pl-PL" sz="700" dirty="0"/>
              <a:t> </a:t>
            </a:r>
            <a:r>
              <a:rPr lang="pl-PL" sz="700" dirty="0" err="1"/>
              <a:t>radiotherapy</a:t>
            </a:r>
            <a:r>
              <a:rPr lang="pl-PL" sz="700" dirty="0"/>
              <a:t> for </a:t>
            </a:r>
            <a:r>
              <a:rPr lang="pl-PL" sz="700" dirty="0" err="1"/>
              <a:t>lung</a:t>
            </a:r>
            <a:r>
              <a:rPr lang="pl-PL" sz="700" dirty="0"/>
              <a:t> </a:t>
            </a:r>
            <a:r>
              <a:rPr lang="pl-PL" sz="700" dirty="0" err="1"/>
              <a:t>cancer</a:t>
            </a:r>
            <a:r>
              <a:rPr lang="pl-PL" sz="700" dirty="0"/>
              <a:t>, </a:t>
            </a:r>
            <a:r>
              <a:rPr lang="pl-PL" sz="700" dirty="0" err="1"/>
              <a:t>Radiotherapy</a:t>
            </a:r>
            <a:r>
              <a:rPr lang="pl-PL" sz="700" dirty="0"/>
              <a:t> and </a:t>
            </a:r>
            <a:r>
              <a:rPr lang="pl-PL" sz="700" dirty="0" err="1"/>
              <a:t>Oncology</a:t>
            </a:r>
            <a:r>
              <a:rPr lang="pl-PL" sz="700" dirty="0"/>
              <a:t>, Volume 109, </a:t>
            </a:r>
            <a:r>
              <a:rPr lang="pl-PL" sz="700" dirty="0" err="1"/>
              <a:t>Issue</a:t>
            </a:r>
            <a:r>
              <a:rPr lang="pl-PL" sz="700" dirty="0"/>
              <a:t> 1, 2013.</a:t>
            </a:r>
          </a:p>
          <a:p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138042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905666"/>
              </p:ext>
            </p:extLst>
          </p:nvPr>
        </p:nvGraphicFramePr>
        <p:xfrm>
          <a:off x="395536" y="1124744"/>
          <a:ext cx="79928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43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Achievements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l-PL" sz="1400" dirty="0"/>
          </a:p>
          <a:p>
            <a:pPr lvl="0"/>
            <a:r>
              <a:rPr lang="en-US" sz="1400" dirty="0" err="1"/>
              <a:t>Participaion</a:t>
            </a:r>
            <a:r>
              <a:rPr lang="en-US" sz="1400" dirty="0"/>
              <a:t> in ESTRO course: „Basic clinical radiobiology”, Porto 2023</a:t>
            </a:r>
            <a:endParaRPr lang="pl-PL" sz="1400" dirty="0"/>
          </a:p>
          <a:p>
            <a:pPr lvl="0"/>
            <a:r>
              <a:rPr lang="en-US" sz="1400" dirty="0"/>
              <a:t>Participation in ESTRO course: “Prostate cancer SBRT – FALCON course”, 2023</a:t>
            </a:r>
            <a:endParaRPr lang="pl-PL" sz="1400" dirty="0"/>
          </a:p>
          <a:p>
            <a:pPr lvl="0"/>
            <a:r>
              <a:rPr lang="en-US" sz="1400" dirty="0"/>
              <a:t>Active participation in „Lung Cancer Delineation </a:t>
            </a:r>
            <a:r>
              <a:rPr lang="pl-PL" sz="1400" dirty="0" err="1"/>
              <a:t>M</a:t>
            </a:r>
            <a:r>
              <a:rPr lang="en-US" sz="1400" dirty="0" err="1"/>
              <a:t>asterclass</a:t>
            </a:r>
            <a:r>
              <a:rPr lang="en-US" sz="1400" dirty="0"/>
              <a:t>” Warsaw 2024</a:t>
            </a:r>
            <a:endParaRPr lang="pl-PL" sz="1400" dirty="0"/>
          </a:p>
          <a:p>
            <a:pPr lvl="0"/>
            <a:r>
              <a:rPr lang="pl-PL" sz="1400" dirty="0" err="1"/>
              <a:t>Lecture</a:t>
            </a:r>
            <a:r>
              <a:rPr lang="pl-PL" sz="1400" dirty="0"/>
              <a:t> in </a:t>
            </a:r>
            <a:r>
              <a:rPr lang="pl-PL" sz="1400" dirty="0" err="1"/>
              <a:t>Łodzki</a:t>
            </a:r>
            <a:r>
              <a:rPr lang="pl-PL" sz="1400" dirty="0"/>
              <a:t> Oddział Polskiego Towarzystwa Onkologii Klinicznej, Łódź 2023</a:t>
            </a:r>
          </a:p>
          <a:p>
            <a:pPr lvl="0"/>
            <a:r>
              <a:rPr lang="en-US" sz="1400" dirty="0"/>
              <a:t>Poster presentation on ESTRO meeting: „Development of a CT-only </a:t>
            </a:r>
            <a:r>
              <a:rPr lang="en-US" sz="1400" dirty="0" err="1"/>
              <a:t>autosegmentation</a:t>
            </a:r>
            <a:r>
              <a:rPr lang="en-US" sz="1400" dirty="0"/>
              <a:t> model for hippocampal delineation in radiation therapy” Glasgow 2024.</a:t>
            </a:r>
            <a:endParaRPr lang="pl-PL" sz="1400" dirty="0"/>
          </a:p>
          <a:p>
            <a:pPr lvl="0"/>
            <a:r>
              <a:rPr lang="pl-PL" sz="1400" dirty="0" err="1"/>
              <a:t>Awaiting</a:t>
            </a:r>
            <a:r>
              <a:rPr lang="pl-PL" sz="1400" dirty="0"/>
              <a:t> for </a:t>
            </a:r>
            <a:r>
              <a:rPr lang="pl-PL" sz="1400" dirty="0" err="1"/>
              <a:t>review</a:t>
            </a:r>
            <a:r>
              <a:rPr lang="pl-PL" sz="1400" dirty="0"/>
              <a:t> of 3 </a:t>
            </a:r>
            <a:r>
              <a:rPr lang="pl-PL" sz="1400" dirty="0" err="1"/>
              <a:t>original</a:t>
            </a:r>
            <a:r>
              <a:rPr lang="pl-PL" sz="1400" dirty="0"/>
              <a:t> </a:t>
            </a:r>
            <a:r>
              <a:rPr lang="pl-PL" sz="1400" dirty="0" err="1"/>
              <a:t>papers</a:t>
            </a:r>
            <a:r>
              <a:rPr lang="pl-PL" sz="1400" dirty="0"/>
              <a:t> in </a:t>
            </a:r>
            <a:r>
              <a:rPr lang="pl-PL" sz="1400" dirty="0" err="1"/>
              <a:t>journals</a:t>
            </a:r>
            <a:r>
              <a:rPr lang="pl-PL" sz="1400" dirty="0"/>
              <a:t> with IF &gt;2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60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Refferences</a:t>
            </a:r>
            <a:r>
              <a:rPr lang="pl-PL" sz="2000" dirty="0"/>
              <a:t>: 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https://www.nccn.org/guidelines/category_1</a:t>
            </a:r>
          </a:p>
          <a:p>
            <a:r>
              <a:rPr lang="pl-PL" sz="2000" dirty="0" err="1"/>
              <a:t>Lodeweges</a:t>
            </a:r>
            <a:r>
              <a:rPr lang="pl-PL" sz="2000" dirty="0"/>
              <a:t> JE, van </a:t>
            </a:r>
            <a:r>
              <a:rPr lang="pl-PL" sz="2000" dirty="0" err="1"/>
              <a:t>Rossum</a:t>
            </a:r>
            <a:r>
              <a:rPr lang="pl-PL" sz="2000" dirty="0"/>
              <a:t> PSN, </a:t>
            </a:r>
            <a:r>
              <a:rPr lang="pl-PL" sz="2000" dirty="0" err="1"/>
              <a:t>Bartels</a:t>
            </a:r>
            <a:r>
              <a:rPr lang="pl-PL" sz="2000" dirty="0"/>
              <a:t> MMTJ, van </a:t>
            </a:r>
            <a:r>
              <a:rPr lang="pl-PL" sz="2000" dirty="0" err="1"/>
              <a:t>Lindert</a:t>
            </a:r>
            <a:r>
              <a:rPr lang="pl-PL" sz="2000" dirty="0"/>
              <a:t> ASR, Pomp J, </a:t>
            </a:r>
            <a:r>
              <a:rPr lang="pl-PL" sz="2000" dirty="0" err="1"/>
              <a:t>Peters</a:t>
            </a:r>
            <a:r>
              <a:rPr lang="pl-PL" sz="2000" dirty="0"/>
              <a:t> M, </a:t>
            </a:r>
            <a:r>
              <a:rPr lang="pl-PL" sz="2000" dirty="0" err="1"/>
              <a:t>Verhoeff</a:t>
            </a:r>
            <a:r>
              <a:rPr lang="pl-PL" sz="2000" dirty="0"/>
              <a:t> JJC. Ultra-central </a:t>
            </a:r>
            <a:r>
              <a:rPr lang="pl-PL" sz="2000" dirty="0" err="1"/>
              <a:t>lung</a:t>
            </a:r>
            <a:r>
              <a:rPr lang="pl-PL" sz="2000" dirty="0"/>
              <a:t> </a:t>
            </a:r>
            <a:r>
              <a:rPr lang="pl-PL" sz="2000" dirty="0" err="1"/>
              <a:t>tumors</a:t>
            </a:r>
            <a:r>
              <a:rPr lang="pl-PL" sz="2000" dirty="0"/>
              <a:t>: </a:t>
            </a:r>
            <a:r>
              <a:rPr lang="pl-PL" sz="2000" dirty="0" err="1"/>
              <a:t>safety</a:t>
            </a:r>
            <a:r>
              <a:rPr lang="pl-PL" sz="2000" dirty="0"/>
              <a:t> and </a:t>
            </a:r>
            <a:r>
              <a:rPr lang="pl-PL" sz="2000" dirty="0" err="1"/>
              <a:t>efficacy</a:t>
            </a:r>
            <a:r>
              <a:rPr lang="pl-PL" sz="2000" dirty="0"/>
              <a:t> of </a:t>
            </a:r>
            <a:r>
              <a:rPr lang="pl-PL" sz="2000" dirty="0" err="1"/>
              <a:t>protracted</a:t>
            </a:r>
            <a:r>
              <a:rPr lang="pl-PL" sz="2000" dirty="0"/>
              <a:t> </a:t>
            </a:r>
            <a:r>
              <a:rPr lang="pl-PL" sz="2000" dirty="0" err="1"/>
              <a:t>stereotactic</a:t>
            </a:r>
            <a:r>
              <a:rPr lang="pl-PL" sz="2000" dirty="0"/>
              <a:t> body </a:t>
            </a:r>
            <a:r>
              <a:rPr lang="pl-PL" sz="2000" dirty="0" err="1"/>
              <a:t>radiotherapy</a:t>
            </a:r>
            <a:r>
              <a:rPr lang="pl-PL" sz="2000" dirty="0"/>
              <a:t>. Acta </a:t>
            </a:r>
            <a:r>
              <a:rPr lang="pl-PL" sz="2000" dirty="0" err="1"/>
              <a:t>Oncol</a:t>
            </a:r>
            <a:r>
              <a:rPr lang="pl-PL" sz="2000" dirty="0"/>
              <a:t>. 2021 Aug;60(8):1061-1068. doi: 10.1080/0284186X.2021.1942545. </a:t>
            </a:r>
            <a:r>
              <a:rPr lang="pl-PL" sz="2000" dirty="0" err="1"/>
              <a:t>Epub</a:t>
            </a:r>
            <a:r>
              <a:rPr lang="pl-PL" sz="2000" dirty="0"/>
              <a:t> 2021 </a:t>
            </a:r>
            <a:r>
              <a:rPr lang="pl-PL" sz="2000" dirty="0" err="1"/>
              <a:t>Jun</a:t>
            </a:r>
            <a:r>
              <a:rPr lang="pl-PL" sz="2000" dirty="0"/>
              <a:t> 30. PMID: 34191670.</a:t>
            </a:r>
          </a:p>
          <a:p>
            <a:r>
              <a:rPr lang="en-US" sz="2000" dirty="0"/>
              <a:t>Baker, Sarah &amp; </a:t>
            </a:r>
            <a:r>
              <a:rPr lang="en-US" sz="2000" dirty="0" err="1"/>
              <a:t>Dahele</a:t>
            </a:r>
            <a:r>
              <a:rPr lang="en-US" sz="2000" dirty="0"/>
              <a:t>, Max &amp; </a:t>
            </a:r>
            <a:r>
              <a:rPr lang="en-US" sz="2000" dirty="0" err="1"/>
              <a:t>Lagerwaard</a:t>
            </a:r>
            <a:r>
              <a:rPr lang="en-US" sz="2000" dirty="0"/>
              <a:t>, Frank &amp; </a:t>
            </a:r>
            <a:r>
              <a:rPr lang="en-US" sz="2000" dirty="0" err="1"/>
              <a:t>Senan</a:t>
            </a:r>
            <a:r>
              <a:rPr lang="en-US" sz="2000" dirty="0"/>
              <a:t>, Suresh. (2016). A critical review of recent developments in radiotherapy for non-small cell lung cancer. Radiation Oncology. 11. 10.1186/s13014-016-0693-8.</a:t>
            </a:r>
            <a:endParaRPr lang="pl-PL" sz="2000" dirty="0"/>
          </a:p>
          <a:p>
            <a:r>
              <a:rPr lang="pl-PL" sz="2000" dirty="0" err="1"/>
              <a:t>Kinj</a:t>
            </a:r>
            <a:r>
              <a:rPr lang="pl-PL" sz="2000" dirty="0"/>
              <a:t>, </a:t>
            </a:r>
            <a:r>
              <a:rPr lang="pl-PL" sz="2000" dirty="0" err="1"/>
              <a:t>Rémy</a:t>
            </a:r>
            <a:r>
              <a:rPr lang="pl-PL" sz="2000" dirty="0"/>
              <a:t>, </a:t>
            </a:r>
            <a:r>
              <a:rPr lang="pl-PL" sz="2000" dirty="0" err="1"/>
              <a:t>Emilien</a:t>
            </a:r>
            <a:r>
              <a:rPr lang="pl-PL" sz="2000" dirty="0"/>
              <a:t> </a:t>
            </a:r>
            <a:r>
              <a:rPr lang="pl-PL" sz="2000" dirty="0" err="1"/>
              <a:t>Muggeo</a:t>
            </a:r>
            <a:r>
              <a:rPr lang="pl-PL" sz="2000" dirty="0"/>
              <a:t>, Luis </a:t>
            </a:r>
            <a:r>
              <a:rPr lang="pl-PL" sz="2000" dirty="0" err="1"/>
              <a:t>Schiappacasse</a:t>
            </a:r>
            <a:r>
              <a:rPr lang="pl-PL" sz="2000" dirty="0"/>
              <a:t>, Jean </a:t>
            </a:r>
            <a:r>
              <a:rPr lang="pl-PL" sz="2000" dirty="0" err="1"/>
              <a:t>Bourhis</a:t>
            </a:r>
            <a:r>
              <a:rPr lang="pl-PL" sz="2000" dirty="0"/>
              <a:t>, and Fernanda G. Herrera. 2022. "</a:t>
            </a:r>
            <a:r>
              <a:rPr lang="pl-PL" sz="2000" dirty="0" err="1"/>
              <a:t>Stereotactic</a:t>
            </a:r>
            <a:r>
              <a:rPr lang="pl-PL" sz="2000" dirty="0"/>
              <a:t> Body </a:t>
            </a:r>
            <a:r>
              <a:rPr lang="pl-PL" sz="2000" dirty="0" err="1"/>
              <a:t>Radiation</a:t>
            </a:r>
            <a:r>
              <a:rPr lang="pl-PL" sz="2000" dirty="0"/>
              <a:t> </a:t>
            </a:r>
            <a:r>
              <a:rPr lang="pl-PL" sz="2000" dirty="0" err="1"/>
              <a:t>Therapy</a:t>
            </a:r>
            <a:r>
              <a:rPr lang="pl-PL" sz="2000" dirty="0"/>
              <a:t> in </a:t>
            </a:r>
            <a:r>
              <a:rPr lang="pl-PL" sz="2000" dirty="0" err="1"/>
              <a:t>Patients</a:t>
            </a:r>
            <a:r>
              <a:rPr lang="pl-PL" sz="2000" dirty="0"/>
              <a:t> with </a:t>
            </a:r>
            <a:r>
              <a:rPr lang="pl-PL" sz="2000" dirty="0" err="1"/>
              <a:t>Oligometastatic</a:t>
            </a:r>
            <a:r>
              <a:rPr lang="pl-PL" sz="2000" dirty="0"/>
              <a:t> </a:t>
            </a:r>
            <a:r>
              <a:rPr lang="pl-PL" sz="2000" dirty="0" err="1"/>
              <a:t>Disease</a:t>
            </a:r>
            <a:r>
              <a:rPr lang="pl-PL" sz="2000" dirty="0"/>
              <a:t>: </a:t>
            </a:r>
            <a:r>
              <a:rPr lang="pl-PL" sz="2000" dirty="0" err="1"/>
              <a:t>Clinical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of the Art and </a:t>
            </a:r>
            <a:r>
              <a:rPr lang="pl-PL" sz="2000" dirty="0" err="1"/>
              <a:t>Perspectives</a:t>
            </a:r>
            <a:r>
              <a:rPr lang="pl-PL" sz="2000" dirty="0"/>
              <a:t>" </a:t>
            </a:r>
            <a:r>
              <a:rPr lang="pl-PL" sz="2000" i="1" dirty="0" err="1"/>
              <a:t>Cancers</a:t>
            </a:r>
            <a:r>
              <a:rPr lang="pl-PL" sz="2000" dirty="0"/>
              <a:t> 14, no. 5: 1152. https://doi.org/10.3390/cancers14051152</a:t>
            </a:r>
            <a:r>
              <a:rPr lang="en-US" sz="2000" dirty="0"/>
              <a:t> </a:t>
            </a:r>
            <a:endParaRPr lang="pl-PL" sz="2000" dirty="0"/>
          </a:p>
          <a:p>
            <a:r>
              <a:rPr lang="pl-PL" sz="2000" dirty="0" err="1"/>
              <a:t>Kinj</a:t>
            </a:r>
            <a:r>
              <a:rPr lang="pl-PL" sz="2000" dirty="0"/>
              <a:t>, </a:t>
            </a:r>
            <a:r>
              <a:rPr lang="pl-PL" sz="2000" dirty="0" err="1"/>
              <a:t>Rémy</a:t>
            </a:r>
            <a:r>
              <a:rPr lang="pl-PL" sz="2000" dirty="0"/>
              <a:t> &amp; </a:t>
            </a:r>
            <a:r>
              <a:rPr lang="pl-PL" sz="2000" dirty="0" err="1"/>
              <a:t>Muggeo</a:t>
            </a:r>
            <a:r>
              <a:rPr lang="pl-PL" sz="2000" dirty="0"/>
              <a:t>, </a:t>
            </a:r>
            <a:r>
              <a:rPr lang="pl-PL" sz="2000" dirty="0" err="1"/>
              <a:t>Emilien</a:t>
            </a:r>
            <a:r>
              <a:rPr lang="pl-PL" sz="2000" dirty="0"/>
              <a:t> &amp; </a:t>
            </a:r>
            <a:r>
              <a:rPr lang="pl-PL" sz="2000" dirty="0" err="1"/>
              <a:t>Schiappacasse</a:t>
            </a:r>
            <a:r>
              <a:rPr lang="pl-PL" sz="2000" dirty="0"/>
              <a:t>, Luis &amp; </a:t>
            </a:r>
            <a:r>
              <a:rPr lang="pl-PL" sz="2000" dirty="0" err="1"/>
              <a:t>Bourhis</a:t>
            </a:r>
            <a:r>
              <a:rPr lang="pl-PL" sz="2000" dirty="0"/>
              <a:t>, Jean &amp; Herrera, Fernanda. (2022). </a:t>
            </a:r>
            <a:r>
              <a:rPr lang="pl-PL" sz="2000" dirty="0" err="1"/>
              <a:t>Stereotactic</a:t>
            </a:r>
            <a:r>
              <a:rPr lang="pl-PL" sz="2000" dirty="0"/>
              <a:t> Body </a:t>
            </a:r>
            <a:r>
              <a:rPr lang="pl-PL" sz="2000" dirty="0" err="1"/>
              <a:t>Radiation</a:t>
            </a:r>
            <a:r>
              <a:rPr lang="pl-PL" sz="2000" dirty="0"/>
              <a:t> </a:t>
            </a:r>
            <a:r>
              <a:rPr lang="pl-PL" sz="2000" dirty="0" err="1"/>
              <a:t>Therapy</a:t>
            </a:r>
            <a:r>
              <a:rPr lang="pl-PL" sz="2000" dirty="0"/>
              <a:t> in </a:t>
            </a:r>
            <a:r>
              <a:rPr lang="pl-PL" sz="2000" dirty="0" err="1"/>
              <a:t>Patients</a:t>
            </a:r>
            <a:r>
              <a:rPr lang="pl-PL" sz="2000" dirty="0"/>
              <a:t> with </a:t>
            </a:r>
            <a:r>
              <a:rPr lang="pl-PL" sz="2000" dirty="0" err="1"/>
              <a:t>Oligometastatic</a:t>
            </a:r>
            <a:r>
              <a:rPr lang="pl-PL" sz="2000" dirty="0"/>
              <a:t> </a:t>
            </a:r>
            <a:r>
              <a:rPr lang="pl-PL" sz="2000" dirty="0" err="1"/>
              <a:t>Disease</a:t>
            </a:r>
            <a:r>
              <a:rPr lang="pl-PL" sz="2000" dirty="0"/>
              <a:t>: </a:t>
            </a:r>
            <a:r>
              <a:rPr lang="pl-PL" sz="2000" dirty="0" err="1"/>
              <a:t>Clinical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of the Art and </a:t>
            </a:r>
            <a:r>
              <a:rPr lang="pl-PL" sz="2000" dirty="0" err="1"/>
              <a:t>Perspectives</a:t>
            </a:r>
            <a:r>
              <a:rPr lang="pl-PL" sz="2000" dirty="0"/>
              <a:t>. </a:t>
            </a:r>
            <a:r>
              <a:rPr lang="pl-PL" sz="2000" dirty="0" err="1"/>
              <a:t>Cancers</a:t>
            </a:r>
            <a:r>
              <a:rPr lang="pl-PL" sz="2000" dirty="0"/>
              <a:t>. 14. 1152. 10.3390/cancers14051152. </a:t>
            </a:r>
          </a:p>
          <a:p>
            <a:r>
              <a:rPr lang="pl-PL" sz="2000" dirty="0"/>
              <a:t>Kitty Huang, </a:t>
            </a:r>
            <a:r>
              <a:rPr lang="pl-PL" sz="2000" dirty="0" err="1"/>
              <a:t>Sashendra</a:t>
            </a:r>
            <a:r>
              <a:rPr lang="pl-PL" sz="2000" dirty="0"/>
              <a:t> </a:t>
            </a:r>
            <a:r>
              <a:rPr lang="pl-PL" sz="2000" dirty="0" err="1"/>
              <a:t>Senthi</a:t>
            </a:r>
            <a:r>
              <a:rPr lang="pl-PL" sz="2000" dirty="0"/>
              <a:t>, David A. Palma, </a:t>
            </a:r>
            <a:r>
              <a:rPr lang="pl-PL" sz="2000" dirty="0" err="1"/>
              <a:t>Femke</a:t>
            </a:r>
            <a:r>
              <a:rPr lang="pl-PL" sz="2000" dirty="0"/>
              <a:t> O.B. </a:t>
            </a:r>
            <a:r>
              <a:rPr lang="pl-PL" sz="2000" dirty="0" err="1"/>
              <a:t>Spoelstra</a:t>
            </a:r>
            <a:r>
              <a:rPr lang="pl-PL" sz="2000" dirty="0"/>
              <a:t>, Andrew Warner, Ben J. </a:t>
            </a:r>
            <a:r>
              <a:rPr lang="pl-PL" sz="2000" dirty="0" err="1"/>
              <a:t>Slotman</a:t>
            </a:r>
            <a:r>
              <a:rPr lang="pl-PL" sz="2000" dirty="0"/>
              <a:t>, </a:t>
            </a:r>
            <a:r>
              <a:rPr lang="pl-PL" sz="2000" dirty="0" err="1"/>
              <a:t>Suresh</a:t>
            </a:r>
            <a:r>
              <a:rPr lang="pl-PL" sz="2000" dirty="0"/>
              <a:t> </a:t>
            </a:r>
            <a:r>
              <a:rPr lang="pl-PL" sz="2000" dirty="0" err="1"/>
              <a:t>Senan</a:t>
            </a:r>
            <a:r>
              <a:rPr lang="pl-PL" sz="2000" dirty="0"/>
              <a:t>,</a:t>
            </a:r>
          </a:p>
          <a:p>
            <a:r>
              <a:rPr lang="pl-PL" sz="2000" dirty="0"/>
              <a:t>High-</a:t>
            </a:r>
            <a:r>
              <a:rPr lang="pl-PL" sz="2000" dirty="0" err="1"/>
              <a:t>risk</a:t>
            </a:r>
            <a:r>
              <a:rPr lang="pl-PL" sz="2000" dirty="0"/>
              <a:t> CT </a:t>
            </a:r>
            <a:r>
              <a:rPr lang="pl-PL" sz="2000" dirty="0" err="1"/>
              <a:t>features</a:t>
            </a:r>
            <a:r>
              <a:rPr lang="pl-PL" sz="2000" dirty="0"/>
              <a:t> for </a:t>
            </a:r>
            <a:r>
              <a:rPr lang="pl-PL" sz="2000" dirty="0" err="1"/>
              <a:t>detection</a:t>
            </a:r>
            <a:r>
              <a:rPr lang="pl-PL" sz="2000" dirty="0"/>
              <a:t> of </a:t>
            </a:r>
            <a:r>
              <a:rPr lang="pl-PL" sz="2000" dirty="0" err="1"/>
              <a:t>local</a:t>
            </a:r>
            <a:r>
              <a:rPr lang="pl-PL" sz="2000" dirty="0"/>
              <a:t> </a:t>
            </a:r>
            <a:r>
              <a:rPr lang="pl-PL" sz="2000" dirty="0" err="1"/>
              <a:t>recurrence</a:t>
            </a:r>
            <a:r>
              <a:rPr lang="pl-PL" sz="2000" dirty="0"/>
              <a:t> </a:t>
            </a:r>
            <a:r>
              <a:rPr lang="pl-PL" sz="2000" dirty="0" err="1"/>
              <a:t>after</a:t>
            </a:r>
            <a:r>
              <a:rPr lang="pl-PL" sz="2000" dirty="0"/>
              <a:t> </a:t>
            </a:r>
            <a:r>
              <a:rPr lang="pl-PL" sz="2000" dirty="0" err="1"/>
              <a:t>stereotactic</a:t>
            </a:r>
            <a:r>
              <a:rPr lang="pl-PL" sz="2000" dirty="0"/>
              <a:t> </a:t>
            </a:r>
            <a:r>
              <a:rPr lang="pl-PL" sz="2000" dirty="0" err="1"/>
              <a:t>ablative</a:t>
            </a:r>
            <a:r>
              <a:rPr lang="pl-PL" sz="2000" dirty="0"/>
              <a:t> </a:t>
            </a:r>
            <a:r>
              <a:rPr lang="pl-PL" sz="2000" dirty="0" err="1"/>
              <a:t>radiotherapy</a:t>
            </a:r>
            <a:r>
              <a:rPr lang="pl-PL" sz="2000" dirty="0"/>
              <a:t> for </a:t>
            </a:r>
            <a:r>
              <a:rPr lang="pl-PL" sz="2000" dirty="0" err="1"/>
              <a:t>lung</a:t>
            </a:r>
            <a:r>
              <a:rPr lang="pl-PL" sz="2000" dirty="0"/>
              <a:t> </a:t>
            </a:r>
            <a:r>
              <a:rPr lang="pl-PL" sz="2000" dirty="0" err="1"/>
              <a:t>cancer</a:t>
            </a:r>
            <a:r>
              <a:rPr lang="pl-PL" sz="2000" dirty="0"/>
              <a:t>, </a:t>
            </a:r>
            <a:r>
              <a:rPr lang="pl-PL" sz="2000" dirty="0" err="1"/>
              <a:t>Radiotherapy</a:t>
            </a:r>
            <a:r>
              <a:rPr lang="pl-PL" sz="2000" dirty="0"/>
              <a:t> and </a:t>
            </a:r>
            <a:r>
              <a:rPr lang="pl-PL" sz="2000" dirty="0" err="1"/>
              <a:t>Oncology</a:t>
            </a:r>
            <a:r>
              <a:rPr lang="pl-PL" sz="2000" dirty="0"/>
              <a:t>, Volume 109, </a:t>
            </a:r>
            <a:r>
              <a:rPr lang="pl-PL" sz="2000" dirty="0" err="1"/>
              <a:t>Issue</a:t>
            </a:r>
            <a:r>
              <a:rPr lang="pl-PL" sz="2000" dirty="0"/>
              <a:t> 1, 2013.</a:t>
            </a:r>
          </a:p>
        </p:txBody>
      </p:sp>
    </p:spTree>
    <p:extLst>
      <p:ext uri="{BB962C8B-B14F-4D97-AF65-F5344CB8AC3E}">
        <p14:creationId xmlns:p14="http://schemas.microsoft.com/office/powerpoint/2010/main" val="309143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81" y="-246558"/>
            <a:ext cx="9848237" cy="737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496" y="400690"/>
            <a:ext cx="3960440" cy="3861048"/>
          </a:xfrm>
        </p:spPr>
        <p:txBody>
          <a:bodyPr>
            <a:noAutofit/>
          </a:bodyPr>
          <a:lstStyle/>
          <a:p>
            <a:endParaRPr lang="pl-PL" sz="2800" dirty="0"/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2800" dirty="0">
                <a:solidFill>
                  <a:schemeClr val="tx1"/>
                </a:solidFill>
              </a:rPr>
              <a:t>THANK YOU FOR YOUR ATTENTION</a:t>
            </a:r>
          </a:p>
        </p:txBody>
      </p:sp>
      <p:pic>
        <p:nvPicPr>
          <p:cNvPr id="6" name="Picture 2" descr="https://doctoralschool.umed.pl/pliki/IDS__logo__wersja-podstawowa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846162" cy="9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6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077946"/>
            <a:ext cx="8219256" cy="3048217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r>
              <a:rPr lang="pl-PL" sz="2000" dirty="0"/>
              <a:t>The most </a:t>
            </a:r>
            <a:r>
              <a:rPr lang="pl-PL" sz="2000" dirty="0" err="1"/>
              <a:t>common</a:t>
            </a:r>
            <a:r>
              <a:rPr lang="pl-PL" sz="2000" dirty="0"/>
              <a:t> </a:t>
            </a:r>
            <a:r>
              <a:rPr lang="pl-PL" sz="2000" dirty="0" err="1"/>
              <a:t>cancer</a:t>
            </a:r>
            <a:r>
              <a:rPr lang="pl-PL" sz="2000" dirty="0"/>
              <a:t> in Poland;</a:t>
            </a:r>
          </a:p>
          <a:p>
            <a:r>
              <a:rPr lang="pl-PL" sz="2000" dirty="0"/>
              <a:t>The </a:t>
            </a:r>
            <a:r>
              <a:rPr lang="pl-PL" sz="2000" dirty="0" err="1"/>
              <a:t>first</a:t>
            </a:r>
            <a:r>
              <a:rPr lang="pl-PL" sz="2000" dirty="0"/>
              <a:t> </a:t>
            </a:r>
            <a:r>
              <a:rPr lang="pl-PL" sz="2000" dirty="0" err="1"/>
              <a:t>cause</a:t>
            </a:r>
            <a:r>
              <a:rPr lang="pl-PL" sz="2000" dirty="0"/>
              <a:t> of </a:t>
            </a:r>
            <a:r>
              <a:rPr lang="pl-PL" sz="2000" dirty="0" err="1"/>
              <a:t>cancer</a:t>
            </a:r>
            <a:r>
              <a:rPr lang="pl-PL" sz="2000" dirty="0"/>
              <a:t> </a:t>
            </a:r>
            <a:r>
              <a:rPr lang="pl-PL" sz="2000" dirty="0" err="1"/>
              <a:t>related</a:t>
            </a:r>
            <a:r>
              <a:rPr lang="pl-PL" sz="2000" dirty="0"/>
              <a:t> </a:t>
            </a:r>
            <a:r>
              <a:rPr lang="pl-PL" sz="2000" dirty="0" err="1"/>
              <a:t>deaths</a:t>
            </a:r>
            <a:r>
              <a:rPr lang="pl-PL" sz="2000" dirty="0"/>
              <a:t> in Poland and </a:t>
            </a:r>
            <a:r>
              <a:rPr lang="pl-PL" sz="2000" dirty="0" err="1"/>
              <a:t>worldwide</a:t>
            </a:r>
            <a:r>
              <a:rPr lang="pl-PL" sz="2000" dirty="0"/>
              <a:t>;</a:t>
            </a:r>
          </a:p>
          <a:p>
            <a:r>
              <a:rPr lang="pl-PL" sz="2000" dirty="0"/>
              <a:t>Most </a:t>
            </a:r>
            <a:r>
              <a:rPr lang="pl-PL" sz="2000" dirty="0" err="1"/>
              <a:t>cases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diagnosed</a:t>
            </a:r>
            <a:r>
              <a:rPr lang="pl-PL" sz="2000" dirty="0"/>
              <a:t> in </a:t>
            </a:r>
            <a:r>
              <a:rPr lang="pl-PL" sz="2000" dirty="0" err="1"/>
              <a:t>metastatic</a:t>
            </a:r>
            <a:r>
              <a:rPr lang="pl-PL" sz="2000" dirty="0"/>
              <a:t> </a:t>
            </a:r>
            <a:r>
              <a:rPr lang="pl-PL" sz="2000" dirty="0" err="1"/>
              <a:t>stage</a:t>
            </a:r>
            <a:r>
              <a:rPr lang="pl-PL" sz="2000" dirty="0"/>
              <a:t>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688"/>
            <a:ext cx="4810861" cy="252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6021288"/>
            <a:ext cx="47388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https://lcfamerica.org/lung-cancer-info/types-lung-cancer/</a:t>
            </a:r>
          </a:p>
        </p:txBody>
      </p:sp>
    </p:spTree>
    <p:extLst>
      <p:ext uri="{BB962C8B-B14F-4D97-AF65-F5344CB8AC3E}">
        <p14:creationId xmlns:p14="http://schemas.microsoft.com/office/powerpoint/2010/main" val="18513397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Tumours</a:t>
            </a:r>
            <a:r>
              <a:rPr lang="pl-PL" sz="3200" dirty="0"/>
              <a:t> in the </a:t>
            </a:r>
            <a:r>
              <a:rPr lang="pl-PL" sz="3200" dirty="0" err="1"/>
              <a:t>lungs</a:t>
            </a: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2316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44008" y="1844824"/>
            <a:ext cx="41764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Peripheral</a:t>
            </a:r>
            <a:r>
              <a:rPr lang="pl-PL" sz="1600" dirty="0"/>
              <a:t> </a:t>
            </a:r>
            <a:r>
              <a:rPr lang="pl-PL" sz="1600" dirty="0" err="1"/>
              <a:t>tumours</a:t>
            </a:r>
            <a:r>
              <a:rPr lang="pl-PL" sz="16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/>
              <a:t>Lie</a:t>
            </a:r>
            <a:r>
              <a:rPr lang="pl-PL" sz="1600" dirty="0"/>
              <a:t> 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2 cm from </a:t>
            </a:r>
            <a:r>
              <a:rPr lang="pl-PL" sz="1600" dirty="0" err="1"/>
              <a:t>proximal</a:t>
            </a:r>
            <a:r>
              <a:rPr lang="pl-PL" sz="1600" dirty="0"/>
              <a:t> </a:t>
            </a:r>
            <a:r>
              <a:rPr lang="pl-PL" sz="1600" dirty="0" err="1"/>
              <a:t>bronchial</a:t>
            </a:r>
            <a:r>
              <a:rPr lang="pl-PL" sz="1600" dirty="0"/>
              <a:t> </a:t>
            </a:r>
            <a:r>
              <a:rPr lang="pl-PL" sz="1600" dirty="0" err="1"/>
              <a:t>tree</a:t>
            </a:r>
            <a:r>
              <a:rPr lang="pl-PL" sz="1600" dirty="0"/>
              <a:t> and do not </a:t>
            </a:r>
            <a:r>
              <a:rPr lang="pl-PL" sz="1600" dirty="0" err="1"/>
              <a:t>abut</a:t>
            </a:r>
            <a:r>
              <a:rPr lang="pl-PL" sz="1600" dirty="0"/>
              <a:t> </a:t>
            </a:r>
            <a:r>
              <a:rPr lang="pl-PL" sz="1600" dirty="0" err="1"/>
              <a:t>chest</a:t>
            </a:r>
            <a:r>
              <a:rPr lang="pl-PL" sz="1600" dirty="0"/>
              <a:t> </a:t>
            </a:r>
            <a:r>
              <a:rPr lang="pl-PL" sz="1600" dirty="0" err="1"/>
              <a:t>wall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r>
              <a:rPr lang="pl-PL" sz="1600" dirty="0"/>
              <a:t>Central </a:t>
            </a:r>
            <a:r>
              <a:rPr lang="pl-PL" sz="1600" dirty="0" err="1"/>
              <a:t>tumours</a:t>
            </a:r>
            <a:r>
              <a:rPr lang="pl-PL" sz="1600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/>
              <a:t>Abut</a:t>
            </a:r>
            <a:r>
              <a:rPr lang="pl-PL" sz="1600" dirty="0"/>
              <a:t> 2cm </a:t>
            </a:r>
            <a:r>
              <a:rPr lang="pl-PL" sz="1600" dirty="0" err="1"/>
              <a:t>expansion</a:t>
            </a:r>
            <a:r>
              <a:rPr lang="pl-PL" sz="1600" dirty="0"/>
              <a:t> from </a:t>
            </a:r>
            <a:r>
              <a:rPr lang="pl-PL" sz="1600" dirty="0" err="1"/>
              <a:t>proximal</a:t>
            </a:r>
            <a:r>
              <a:rPr lang="pl-PL" sz="1600" dirty="0"/>
              <a:t> </a:t>
            </a:r>
            <a:r>
              <a:rPr lang="pl-PL" sz="1600" dirty="0" err="1"/>
              <a:t>bronchial</a:t>
            </a:r>
            <a:r>
              <a:rPr lang="pl-PL" sz="1600" dirty="0"/>
              <a:t> </a:t>
            </a:r>
            <a:r>
              <a:rPr lang="pl-PL" sz="1600" dirty="0" err="1"/>
              <a:t>tree</a:t>
            </a:r>
            <a:r>
              <a:rPr lang="pl-PL" sz="1600" dirty="0"/>
              <a:t>;</a:t>
            </a:r>
          </a:p>
          <a:p>
            <a:endParaRPr lang="pl-PL" sz="1600" dirty="0"/>
          </a:p>
          <a:p>
            <a:r>
              <a:rPr lang="pl-PL" sz="1600" dirty="0" err="1"/>
              <a:t>Ultracentral</a:t>
            </a:r>
            <a:r>
              <a:rPr lang="pl-PL" sz="1600" dirty="0"/>
              <a:t> </a:t>
            </a:r>
            <a:r>
              <a:rPr lang="pl-PL" sz="1600" dirty="0" err="1"/>
              <a:t>tumours</a:t>
            </a:r>
            <a:r>
              <a:rPr lang="pl-PL" sz="16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/>
              <a:t>abut</a:t>
            </a:r>
            <a:r>
              <a:rPr lang="pl-PL" sz="1600" dirty="0"/>
              <a:t> </a:t>
            </a:r>
            <a:r>
              <a:rPr lang="pl-PL" sz="1600" dirty="0" err="1"/>
              <a:t>esophagus,trachea</a:t>
            </a:r>
            <a:r>
              <a:rPr lang="pl-PL" sz="1600" dirty="0"/>
              <a:t>, </a:t>
            </a:r>
            <a:r>
              <a:rPr lang="pl-PL" sz="1600" dirty="0" err="1"/>
              <a:t>proximal</a:t>
            </a:r>
            <a:r>
              <a:rPr lang="pl-PL" sz="1600" dirty="0"/>
              <a:t> </a:t>
            </a:r>
            <a:r>
              <a:rPr lang="pl-PL" sz="1600" dirty="0" err="1"/>
              <a:t>bronchial</a:t>
            </a:r>
            <a:r>
              <a:rPr lang="pl-PL" sz="1600" dirty="0"/>
              <a:t> </a:t>
            </a:r>
            <a:r>
              <a:rPr lang="pl-PL" sz="1600" dirty="0" err="1"/>
              <a:t>tree</a:t>
            </a:r>
            <a:r>
              <a:rPr lang="pl-PL" sz="1600" dirty="0"/>
              <a:t>, </a:t>
            </a:r>
            <a:r>
              <a:rPr lang="pl-PL" sz="1600" dirty="0" err="1"/>
              <a:t>heart</a:t>
            </a:r>
            <a:r>
              <a:rPr lang="pl-PL" sz="1600" dirty="0"/>
              <a:t>, </a:t>
            </a:r>
            <a:r>
              <a:rPr lang="pl-PL" sz="1600" dirty="0" err="1"/>
              <a:t>great</a:t>
            </a:r>
            <a:r>
              <a:rPr lang="pl-PL" sz="1600" dirty="0"/>
              <a:t> </a:t>
            </a:r>
            <a:r>
              <a:rPr lang="pl-PL" sz="1600" dirty="0" err="1"/>
              <a:t>vassels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5445224"/>
            <a:ext cx="3651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Baker, Sarah &amp; </a:t>
            </a:r>
            <a:r>
              <a:rPr lang="en-US" sz="700" dirty="0" err="1"/>
              <a:t>Dahele</a:t>
            </a:r>
            <a:r>
              <a:rPr lang="en-US" sz="700" dirty="0"/>
              <a:t>, Max &amp; </a:t>
            </a:r>
            <a:r>
              <a:rPr lang="en-US" sz="700" dirty="0" err="1"/>
              <a:t>Lagerwaard</a:t>
            </a:r>
            <a:r>
              <a:rPr lang="en-US" sz="700" dirty="0"/>
              <a:t>, Frank &amp; </a:t>
            </a:r>
            <a:r>
              <a:rPr lang="en-US" sz="700" dirty="0" err="1"/>
              <a:t>Senan</a:t>
            </a:r>
            <a:r>
              <a:rPr lang="en-US" sz="700" dirty="0"/>
              <a:t>, Suresh. (2016). A critical review of recent developments in radiotherapy for non-small cell lung cancer. Radiation Oncology. 11. 10.1186/s13014-016-0693-8. 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410740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SBRT for </a:t>
            </a:r>
            <a:r>
              <a:rPr lang="pl-PL" sz="3200" dirty="0" err="1"/>
              <a:t>lung</a:t>
            </a:r>
            <a:r>
              <a:rPr lang="pl-PL" sz="3200" dirty="0"/>
              <a:t> </a:t>
            </a:r>
            <a:r>
              <a:rPr lang="pl-PL" sz="3200" dirty="0" err="1"/>
              <a:t>cancer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47248" cy="3807545"/>
          </a:xfrm>
        </p:spPr>
      </p:pic>
      <p:sp>
        <p:nvSpPr>
          <p:cNvPr id="3" name="pole tekstowe 2"/>
          <p:cNvSpPr txBox="1"/>
          <p:nvPr/>
        </p:nvSpPr>
        <p:spPr>
          <a:xfrm>
            <a:off x="611560" y="5805264"/>
            <a:ext cx="45365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https://www.nccn.org/guidelines/category_1</a:t>
            </a:r>
          </a:p>
        </p:txBody>
      </p:sp>
    </p:spTree>
    <p:extLst>
      <p:ext uri="{BB962C8B-B14F-4D97-AF65-F5344CB8AC3E}">
        <p14:creationId xmlns:p14="http://schemas.microsoft.com/office/powerpoint/2010/main" val="177335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Stereotactic</a:t>
            </a:r>
            <a:r>
              <a:rPr lang="pl-PL" sz="3200" dirty="0"/>
              <a:t> </a:t>
            </a:r>
            <a:r>
              <a:rPr lang="pl-PL" sz="3200" dirty="0" err="1"/>
              <a:t>radiotherapy</a:t>
            </a:r>
            <a:r>
              <a:rPr lang="pl-PL" sz="3200" dirty="0"/>
              <a:t> –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it</a:t>
            </a:r>
            <a:r>
              <a:rPr lang="pl-PL" sz="3200" dirty="0"/>
              <a:t>?</a:t>
            </a:r>
          </a:p>
        </p:txBody>
      </p:sp>
      <p:pic>
        <p:nvPicPr>
          <p:cNvPr id="2050" name="Picture 2" descr="SRS Delivery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0" y="1822531"/>
            <a:ext cx="45016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2953"/>
            <a:ext cx="3905672" cy="149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2139037" cy="18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2576588" cy="15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SBRT </a:t>
            </a:r>
            <a:r>
              <a:rPr lang="pl-PL" sz="3200" dirty="0" err="1"/>
              <a:t>planning</a:t>
            </a:r>
            <a:r>
              <a:rPr lang="pl-PL" sz="32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Cancers 14 01152 g001 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5367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616530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err="1"/>
              <a:t>Kinj</a:t>
            </a:r>
            <a:r>
              <a:rPr lang="pl-PL" sz="700" dirty="0"/>
              <a:t>, </a:t>
            </a:r>
            <a:r>
              <a:rPr lang="pl-PL" sz="700" dirty="0" err="1"/>
              <a:t>Rémy</a:t>
            </a:r>
            <a:r>
              <a:rPr lang="pl-PL" sz="700" dirty="0"/>
              <a:t> &amp; </a:t>
            </a:r>
            <a:r>
              <a:rPr lang="pl-PL" sz="700" dirty="0" err="1"/>
              <a:t>Muggeo</a:t>
            </a:r>
            <a:r>
              <a:rPr lang="pl-PL" sz="700" dirty="0"/>
              <a:t>, </a:t>
            </a:r>
            <a:r>
              <a:rPr lang="pl-PL" sz="700" dirty="0" err="1"/>
              <a:t>Emilien</a:t>
            </a:r>
            <a:r>
              <a:rPr lang="pl-PL" sz="700" dirty="0"/>
              <a:t> &amp; </a:t>
            </a:r>
            <a:r>
              <a:rPr lang="pl-PL" sz="700" dirty="0" err="1"/>
              <a:t>Schiappacasse</a:t>
            </a:r>
            <a:r>
              <a:rPr lang="pl-PL" sz="700" dirty="0"/>
              <a:t>, Luis &amp; </a:t>
            </a:r>
            <a:r>
              <a:rPr lang="pl-PL" sz="700" dirty="0" err="1"/>
              <a:t>Bourhis</a:t>
            </a:r>
            <a:r>
              <a:rPr lang="pl-PL" sz="700" dirty="0"/>
              <a:t>, Jean &amp; Herrera, Fernanda. (2022). </a:t>
            </a:r>
            <a:r>
              <a:rPr lang="pl-PL" sz="700" dirty="0" err="1"/>
              <a:t>Stereotactic</a:t>
            </a:r>
            <a:r>
              <a:rPr lang="pl-PL" sz="700" dirty="0"/>
              <a:t> Body </a:t>
            </a:r>
            <a:r>
              <a:rPr lang="pl-PL" sz="700" dirty="0" err="1"/>
              <a:t>Radiation</a:t>
            </a:r>
            <a:r>
              <a:rPr lang="pl-PL" sz="700" dirty="0"/>
              <a:t> </a:t>
            </a:r>
            <a:r>
              <a:rPr lang="pl-PL" sz="700" dirty="0" err="1"/>
              <a:t>Therapy</a:t>
            </a:r>
            <a:r>
              <a:rPr lang="pl-PL" sz="700" dirty="0"/>
              <a:t> in </a:t>
            </a:r>
            <a:r>
              <a:rPr lang="pl-PL" sz="700" dirty="0" err="1"/>
              <a:t>Patients</a:t>
            </a:r>
            <a:r>
              <a:rPr lang="pl-PL" sz="700" dirty="0"/>
              <a:t> with </a:t>
            </a:r>
            <a:r>
              <a:rPr lang="pl-PL" sz="700" dirty="0" err="1"/>
              <a:t>Oligometastatic</a:t>
            </a:r>
            <a:r>
              <a:rPr lang="pl-PL" sz="700" dirty="0"/>
              <a:t> </a:t>
            </a:r>
            <a:r>
              <a:rPr lang="pl-PL" sz="700" dirty="0" err="1"/>
              <a:t>Disease</a:t>
            </a:r>
            <a:r>
              <a:rPr lang="pl-PL" sz="700" dirty="0"/>
              <a:t>: </a:t>
            </a:r>
            <a:r>
              <a:rPr lang="pl-PL" sz="700" dirty="0" err="1"/>
              <a:t>Clinical</a:t>
            </a:r>
            <a:r>
              <a:rPr lang="pl-PL" sz="700" dirty="0"/>
              <a:t> </a:t>
            </a:r>
            <a:r>
              <a:rPr lang="pl-PL" sz="700" dirty="0" err="1"/>
              <a:t>State</a:t>
            </a:r>
            <a:r>
              <a:rPr lang="pl-PL" sz="700" dirty="0"/>
              <a:t> of the Art and </a:t>
            </a:r>
            <a:r>
              <a:rPr lang="pl-PL" sz="700" dirty="0" err="1"/>
              <a:t>Perspectives</a:t>
            </a:r>
            <a:r>
              <a:rPr lang="pl-PL" sz="700" dirty="0"/>
              <a:t>. </a:t>
            </a:r>
            <a:r>
              <a:rPr lang="pl-PL" sz="700" dirty="0" err="1"/>
              <a:t>Cancers</a:t>
            </a:r>
            <a:r>
              <a:rPr lang="pl-PL" sz="700" dirty="0"/>
              <a:t>. 14. 1152. 10.3390/cancers14051152. </a:t>
            </a:r>
          </a:p>
        </p:txBody>
      </p:sp>
    </p:spTree>
    <p:extLst>
      <p:ext uri="{BB962C8B-B14F-4D97-AF65-F5344CB8AC3E}">
        <p14:creationId xmlns:p14="http://schemas.microsoft.com/office/powerpoint/2010/main" val="222862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060754"/>
              </p:ext>
            </p:extLst>
          </p:nvPr>
        </p:nvGraphicFramePr>
        <p:xfrm>
          <a:off x="395536" y="404664"/>
          <a:ext cx="79928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2232"/>
            <a:ext cx="1789383" cy="1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1699"/>
            <a:ext cx="1694761" cy="175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68132"/>
              </p:ext>
            </p:extLst>
          </p:nvPr>
        </p:nvGraphicFramePr>
        <p:xfrm>
          <a:off x="2699792" y="4725144"/>
          <a:ext cx="3168352" cy="180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10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SUV min 4,1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1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SUV min 1,8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5745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284984"/>
            <a:ext cx="8291264" cy="2841179"/>
          </a:xfrm>
        </p:spPr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51520" y="620688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/>
              <a:t>Patients</a:t>
            </a:r>
            <a:r>
              <a:rPr lang="pl-PL" sz="1600" dirty="0"/>
              <a:t> from 2019 to 2024 with non small </a:t>
            </a:r>
            <a:r>
              <a:rPr lang="pl-PL" sz="1600" dirty="0" err="1"/>
              <a:t>cell</a:t>
            </a:r>
            <a:r>
              <a:rPr lang="pl-PL" sz="1600" dirty="0"/>
              <a:t> </a:t>
            </a:r>
            <a:r>
              <a:rPr lang="pl-PL" sz="1600" dirty="0" err="1"/>
              <a:t>lung</a:t>
            </a:r>
            <a:r>
              <a:rPr lang="pl-PL" sz="1600" dirty="0"/>
              <a:t> </a:t>
            </a:r>
            <a:r>
              <a:rPr lang="pl-PL" sz="1600" dirty="0" err="1"/>
              <a:t>cancer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screened</a:t>
            </a:r>
            <a:r>
              <a:rPr lang="pl-PL" sz="1600" dirty="0"/>
              <a:t> </a:t>
            </a:r>
            <a:r>
              <a:rPr lang="pl-PL" sz="1600" dirty="0" err="1"/>
              <a:t>according</a:t>
            </a:r>
            <a:r>
              <a:rPr lang="pl-PL" sz="1600" dirty="0"/>
              <a:t> to </a:t>
            </a:r>
            <a:r>
              <a:rPr lang="pl-PL" sz="1600" dirty="0" err="1"/>
              <a:t>inclusion</a:t>
            </a:r>
            <a:r>
              <a:rPr lang="pl-PL" sz="1600" dirty="0"/>
              <a:t> </a:t>
            </a:r>
            <a:r>
              <a:rPr lang="pl-PL" sz="1600" dirty="0" err="1"/>
              <a:t>criteria</a:t>
            </a:r>
            <a:r>
              <a:rPr lang="pl-PL" sz="1600" dirty="0"/>
              <a:t> of </a:t>
            </a:r>
            <a:r>
              <a:rPr lang="pl-PL" sz="1600" dirty="0" err="1"/>
              <a:t>this</a:t>
            </a:r>
            <a:r>
              <a:rPr lang="pl-PL" sz="1600" dirty="0"/>
              <a:t> </a:t>
            </a:r>
            <a:r>
              <a:rPr lang="pl-PL" sz="1600" dirty="0" err="1"/>
              <a:t>trial</a:t>
            </a: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114 </a:t>
            </a:r>
            <a:r>
              <a:rPr lang="pl-PL" sz="1600" dirty="0" err="1"/>
              <a:t>patients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qualified</a:t>
            </a:r>
            <a:r>
              <a:rPr lang="pl-PL" sz="1600" dirty="0"/>
              <a:t> but 15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excluded</a:t>
            </a:r>
            <a:r>
              <a:rPr lang="pl-PL" sz="1600" dirty="0"/>
              <a:t> </a:t>
            </a:r>
            <a:r>
              <a:rPr lang="pl-PL" sz="1600" dirty="0" err="1"/>
              <a:t>due</a:t>
            </a:r>
            <a:r>
              <a:rPr lang="pl-PL" sz="1600" dirty="0"/>
              <a:t> to </a:t>
            </a:r>
            <a:r>
              <a:rPr lang="pl-PL" sz="1600" dirty="0" err="1"/>
              <a:t>technical</a:t>
            </a:r>
            <a:r>
              <a:rPr lang="pl-PL" sz="1600" dirty="0"/>
              <a:t> </a:t>
            </a:r>
            <a:r>
              <a:rPr lang="pl-PL" sz="1600" dirty="0" err="1"/>
              <a:t>issues</a:t>
            </a:r>
            <a:r>
              <a:rPr lang="pl-PL" sz="1600" dirty="0"/>
              <a:t> with </a:t>
            </a:r>
            <a:r>
              <a:rPr lang="pl-PL" sz="1600" dirty="0" err="1"/>
              <a:t>exporting</a:t>
            </a:r>
            <a:r>
              <a:rPr lang="pl-PL" sz="1600" dirty="0"/>
              <a:t> </a:t>
            </a:r>
            <a:r>
              <a:rPr lang="pl-PL" sz="1600" dirty="0" err="1"/>
              <a:t>dicom</a:t>
            </a:r>
            <a:r>
              <a:rPr lang="pl-PL" sz="1600" dirty="0"/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99 </a:t>
            </a:r>
            <a:r>
              <a:rPr lang="pl-PL" sz="1600" dirty="0" err="1"/>
              <a:t>patients</a:t>
            </a:r>
            <a:r>
              <a:rPr lang="pl-PL" sz="1600" dirty="0"/>
              <a:t> </a:t>
            </a:r>
            <a:r>
              <a:rPr lang="pl-PL" sz="1600" dirty="0" err="1"/>
              <a:t>after</a:t>
            </a:r>
            <a:r>
              <a:rPr lang="pl-PL" sz="1600" dirty="0"/>
              <a:t> </a:t>
            </a:r>
            <a:r>
              <a:rPr lang="pl-PL" sz="1600" dirty="0" err="1"/>
              <a:t>stereotactic</a:t>
            </a:r>
            <a:r>
              <a:rPr lang="pl-PL" sz="1600" dirty="0"/>
              <a:t> </a:t>
            </a:r>
            <a:r>
              <a:rPr lang="pl-PL" sz="1600" dirty="0" err="1"/>
              <a:t>radiation</a:t>
            </a:r>
            <a:r>
              <a:rPr lang="pl-PL" sz="1600" dirty="0"/>
              <a:t> </a:t>
            </a:r>
            <a:r>
              <a:rPr lang="pl-PL" sz="1600" dirty="0" err="1"/>
              <a:t>therapy</a:t>
            </a:r>
            <a:r>
              <a:rPr lang="pl-PL" sz="1600" dirty="0"/>
              <a:t> 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been</a:t>
            </a:r>
            <a:r>
              <a:rPr lang="pl-PL" sz="1600" dirty="0"/>
              <a:t> </a:t>
            </a:r>
            <a:r>
              <a:rPr lang="pl-PL" sz="1600" dirty="0" err="1"/>
              <a:t>included</a:t>
            </a:r>
            <a:r>
              <a:rPr lang="pl-PL" sz="1600" dirty="0"/>
              <a:t> in the </a:t>
            </a:r>
            <a:r>
              <a:rPr lang="pl-PL" sz="1600" dirty="0" err="1"/>
              <a:t>analysis</a:t>
            </a:r>
            <a:r>
              <a:rPr lang="pl-PL" sz="1600" dirty="0"/>
              <a:t> </a:t>
            </a:r>
            <a:r>
              <a:rPr lang="pl-PL" sz="1600" dirty="0" err="1"/>
              <a:t>so</a:t>
            </a:r>
            <a:r>
              <a:rPr lang="pl-PL" sz="1600" dirty="0"/>
              <a:t> far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T1-T2,N0, M0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Most </a:t>
            </a:r>
            <a:r>
              <a:rPr lang="pl-PL" sz="1600" dirty="0" err="1"/>
              <a:t>commonly</a:t>
            </a:r>
            <a:r>
              <a:rPr lang="pl-PL" sz="1600" dirty="0"/>
              <a:t> </a:t>
            </a:r>
            <a:r>
              <a:rPr lang="pl-PL" sz="1600" dirty="0" err="1"/>
              <a:t>used</a:t>
            </a:r>
            <a:r>
              <a:rPr lang="pl-PL" sz="1600" dirty="0"/>
              <a:t> </a:t>
            </a:r>
            <a:r>
              <a:rPr lang="pl-PL" sz="1600" dirty="0" err="1"/>
              <a:t>fractionation</a:t>
            </a:r>
            <a:r>
              <a:rPr lang="pl-PL" sz="1600" dirty="0"/>
              <a:t> </a:t>
            </a:r>
            <a:r>
              <a:rPr lang="pl-PL" sz="1600" dirty="0" err="1"/>
              <a:t>schedule</a:t>
            </a:r>
            <a:r>
              <a:rPr lang="pl-PL" sz="1600" dirty="0"/>
              <a:t> was 50 </a:t>
            </a:r>
            <a:r>
              <a:rPr lang="pl-PL" sz="1600" dirty="0" err="1"/>
              <a:t>Gy</a:t>
            </a:r>
            <a:r>
              <a:rPr lang="pl-PL" sz="1600" dirty="0"/>
              <a:t> in 5 </a:t>
            </a:r>
            <a:r>
              <a:rPr lang="pl-PL" sz="1600" dirty="0" err="1"/>
              <a:t>fraction</a:t>
            </a:r>
            <a:r>
              <a:rPr lang="pl-PL" sz="1600" dirty="0"/>
              <a:t> </a:t>
            </a:r>
            <a:r>
              <a:rPr lang="pl-PL" sz="1600" dirty="0" err="1"/>
              <a:t>during</a:t>
            </a:r>
            <a:r>
              <a:rPr lang="pl-PL" sz="1600" dirty="0"/>
              <a:t> 11 </a:t>
            </a:r>
            <a:r>
              <a:rPr lang="pl-PL" sz="1600" dirty="0" err="1"/>
              <a:t>days</a:t>
            </a:r>
            <a:r>
              <a:rPr lang="pl-PL" sz="1600" dirty="0"/>
              <a:t> of </a:t>
            </a:r>
            <a:r>
              <a:rPr lang="pl-PL" sz="1600" dirty="0" err="1"/>
              <a:t>treatment</a:t>
            </a: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9 </a:t>
            </a:r>
            <a:r>
              <a:rPr lang="pl-PL" sz="1600" dirty="0" err="1"/>
              <a:t>local</a:t>
            </a:r>
            <a:r>
              <a:rPr lang="pl-PL" sz="1600" dirty="0"/>
              <a:t>, 11 </a:t>
            </a:r>
            <a:r>
              <a:rPr lang="pl-PL" sz="1600" dirty="0" err="1"/>
              <a:t>locoregional</a:t>
            </a:r>
            <a:r>
              <a:rPr lang="pl-PL" sz="1600" dirty="0"/>
              <a:t> and 15 </a:t>
            </a:r>
            <a:r>
              <a:rPr lang="pl-PL" sz="1600" dirty="0" err="1"/>
              <a:t>distal</a:t>
            </a:r>
            <a:r>
              <a:rPr lang="pl-PL" sz="1600" dirty="0"/>
              <a:t> </a:t>
            </a:r>
            <a:r>
              <a:rPr lang="pl-PL" sz="1600" dirty="0" err="1"/>
              <a:t>reccurences</a:t>
            </a:r>
            <a:r>
              <a:rPr lang="pl-PL" sz="1600" dirty="0"/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diagnosed</a:t>
            </a: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/>
              <a:t>27 </a:t>
            </a:r>
            <a:r>
              <a:rPr lang="pl-PL" sz="1600" dirty="0" err="1"/>
              <a:t>patients</a:t>
            </a:r>
            <a:r>
              <a:rPr lang="pl-PL" sz="1600" dirty="0"/>
              <a:t> </a:t>
            </a:r>
            <a:r>
              <a:rPr lang="pl-PL" sz="1600" dirty="0" err="1"/>
              <a:t>died</a:t>
            </a:r>
            <a:r>
              <a:rPr lang="pl-PL" sz="1600" dirty="0"/>
              <a:t> </a:t>
            </a:r>
            <a:r>
              <a:rPr lang="pl-PL" sz="1600" dirty="0" err="1"/>
              <a:t>due</a:t>
            </a:r>
            <a:r>
              <a:rPr lang="pl-PL" sz="1600" dirty="0"/>
              <a:t> to </a:t>
            </a:r>
            <a:r>
              <a:rPr lang="pl-PL" sz="1600" dirty="0" err="1"/>
              <a:t>progression</a:t>
            </a:r>
            <a:r>
              <a:rPr lang="pl-PL" sz="1600" dirty="0"/>
              <a:t> of the </a:t>
            </a:r>
            <a:r>
              <a:rPr lang="pl-PL" sz="1600" dirty="0" err="1"/>
              <a:t>disease</a:t>
            </a:r>
            <a:r>
              <a:rPr lang="pl-PL" sz="1600" dirty="0"/>
              <a:t> </a:t>
            </a:r>
            <a:r>
              <a:rPr lang="pl-PL" sz="1600" dirty="0" err="1"/>
              <a:t>during</a:t>
            </a:r>
            <a:r>
              <a:rPr lang="pl-PL" sz="1600" dirty="0"/>
              <a:t> </a:t>
            </a:r>
            <a:r>
              <a:rPr lang="pl-PL" sz="1600" dirty="0" err="1"/>
              <a:t>follow-up</a:t>
            </a: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err="1"/>
              <a:t>Awaiting</a:t>
            </a:r>
            <a:r>
              <a:rPr lang="pl-PL" sz="1600" dirty="0"/>
              <a:t> for data from </a:t>
            </a:r>
            <a:r>
              <a:rPr lang="pl-PL" sz="1600" dirty="0" err="1"/>
              <a:t>other</a:t>
            </a:r>
            <a:r>
              <a:rPr lang="pl-PL" sz="1600" dirty="0"/>
              <a:t> </a:t>
            </a:r>
            <a:r>
              <a:rPr lang="pl-PL" sz="1600" dirty="0" err="1"/>
              <a:t>oncology</a:t>
            </a:r>
            <a:r>
              <a:rPr lang="pl-PL" sz="1600" dirty="0"/>
              <a:t> </a:t>
            </a:r>
            <a:r>
              <a:rPr lang="pl-PL" sz="1600" dirty="0" err="1"/>
              <a:t>centre</a:t>
            </a: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42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Evolution</a:t>
            </a:r>
            <a:r>
              <a:rPr lang="pl-PL" sz="3200" dirty="0"/>
              <a:t> of CT </a:t>
            </a:r>
            <a:r>
              <a:rPr lang="pl-PL" sz="3200" dirty="0" err="1"/>
              <a:t>images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4257" y="3140968"/>
            <a:ext cx="339472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AutoShape 2" descr="Figure thumbnail g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Figure thumbnail gr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Figure thumbnail gr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6" y="1916832"/>
            <a:ext cx="52006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12775" y="5805264"/>
            <a:ext cx="5200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High-</a:t>
            </a:r>
            <a:r>
              <a:rPr lang="pl-PL" sz="700" dirty="0" err="1"/>
              <a:t>risk</a:t>
            </a:r>
            <a:r>
              <a:rPr lang="pl-PL" sz="700" dirty="0"/>
              <a:t> CT </a:t>
            </a:r>
            <a:r>
              <a:rPr lang="pl-PL" sz="700" dirty="0" err="1"/>
              <a:t>features</a:t>
            </a:r>
            <a:r>
              <a:rPr lang="pl-PL" sz="700" dirty="0"/>
              <a:t> for </a:t>
            </a:r>
            <a:r>
              <a:rPr lang="pl-PL" sz="700" dirty="0" err="1"/>
              <a:t>detection</a:t>
            </a:r>
            <a:r>
              <a:rPr lang="pl-PL" sz="700" dirty="0"/>
              <a:t> of </a:t>
            </a:r>
            <a:r>
              <a:rPr lang="pl-PL" sz="700" dirty="0" err="1"/>
              <a:t>local</a:t>
            </a:r>
            <a:r>
              <a:rPr lang="pl-PL" sz="700" dirty="0"/>
              <a:t> </a:t>
            </a:r>
            <a:r>
              <a:rPr lang="pl-PL" sz="700" dirty="0" err="1"/>
              <a:t>recurrence</a:t>
            </a:r>
            <a:r>
              <a:rPr lang="pl-PL" sz="700" dirty="0"/>
              <a:t> </a:t>
            </a:r>
            <a:r>
              <a:rPr lang="pl-PL" sz="700" dirty="0" err="1"/>
              <a:t>after</a:t>
            </a:r>
            <a:r>
              <a:rPr lang="pl-PL" sz="700" dirty="0"/>
              <a:t> </a:t>
            </a:r>
            <a:r>
              <a:rPr lang="pl-PL" sz="700" dirty="0" err="1"/>
              <a:t>stereotactic</a:t>
            </a:r>
            <a:r>
              <a:rPr lang="pl-PL" sz="700" dirty="0"/>
              <a:t> </a:t>
            </a:r>
            <a:r>
              <a:rPr lang="pl-PL" sz="700" dirty="0" err="1"/>
              <a:t>ablative</a:t>
            </a:r>
            <a:r>
              <a:rPr lang="pl-PL" sz="700" dirty="0"/>
              <a:t> </a:t>
            </a:r>
            <a:r>
              <a:rPr lang="pl-PL" sz="700" dirty="0" err="1"/>
              <a:t>radiotherapy</a:t>
            </a:r>
            <a:r>
              <a:rPr lang="pl-PL" sz="700" dirty="0"/>
              <a:t> for </a:t>
            </a:r>
            <a:r>
              <a:rPr lang="pl-PL" sz="700" dirty="0" err="1"/>
              <a:t>lung</a:t>
            </a:r>
            <a:r>
              <a:rPr lang="pl-PL" sz="700" dirty="0"/>
              <a:t> </a:t>
            </a:r>
            <a:r>
              <a:rPr lang="pl-PL" sz="700" dirty="0" err="1"/>
              <a:t>cancer</a:t>
            </a:r>
            <a:r>
              <a:rPr lang="pl-PL" sz="700" dirty="0"/>
              <a:t>, </a:t>
            </a:r>
            <a:r>
              <a:rPr lang="pl-PL" sz="700" dirty="0" err="1"/>
              <a:t>Radiotherapy</a:t>
            </a:r>
            <a:r>
              <a:rPr lang="pl-PL" sz="700" dirty="0"/>
              <a:t> and </a:t>
            </a:r>
            <a:r>
              <a:rPr lang="pl-PL" sz="700" dirty="0" err="1"/>
              <a:t>Oncology</a:t>
            </a:r>
            <a:r>
              <a:rPr lang="pl-PL" sz="700" dirty="0"/>
              <a:t>, Volume 109, </a:t>
            </a:r>
            <a:r>
              <a:rPr lang="pl-PL" sz="700" dirty="0" err="1"/>
              <a:t>Issue</a:t>
            </a:r>
            <a:r>
              <a:rPr lang="pl-PL" sz="700" dirty="0"/>
              <a:t> 1, 2013.</a:t>
            </a:r>
          </a:p>
          <a:p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507791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933</Words>
  <Application>Microsoft Office PowerPoint</Application>
  <PresentationFormat>Pokaz na ekranie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Prezentacja programu PowerPoint</vt:lpstr>
      <vt:lpstr>Prezentacja programu PowerPoint</vt:lpstr>
      <vt:lpstr>Tumours in the lungs</vt:lpstr>
      <vt:lpstr>SBRT for lung cancer</vt:lpstr>
      <vt:lpstr>Stereotactic radiotherapy – what is it?</vt:lpstr>
      <vt:lpstr>SBRT planning </vt:lpstr>
      <vt:lpstr>Prezentacja programu PowerPoint</vt:lpstr>
      <vt:lpstr>Prezentacja programu PowerPoint</vt:lpstr>
      <vt:lpstr>Evolution of CT images</vt:lpstr>
      <vt:lpstr>Evolution of CT images</vt:lpstr>
      <vt:lpstr>Prezentacja programu PowerPoint</vt:lpstr>
      <vt:lpstr>Achievements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</dc:creator>
  <cp:lastModifiedBy>Aleksandra Czekalska</cp:lastModifiedBy>
  <cp:revision>42</cp:revision>
  <dcterms:created xsi:type="dcterms:W3CDTF">2023-04-25T18:52:02Z</dcterms:created>
  <dcterms:modified xsi:type="dcterms:W3CDTF">2024-05-06T06:34:28Z</dcterms:modified>
</cp:coreProperties>
</file>