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82" r:id="rId4"/>
    <p:sldId id="259" r:id="rId5"/>
    <p:sldId id="261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3" r:id="rId14"/>
    <p:sldId id="262" r:id="rId15"/>
    <p:sldId id="269" r:id="rId16"/>
    <p:sldId id="273" r:id="rId17"/>
    <p:sldId id="272" r:id="rId18"/>
    <p:sldId id="268" r:id="rId19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22" y="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C73E19-29A9-4CE9-88C9-8A889B75451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73F79-52DE-4146-ADFD-9DBEFBE4A43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4EC76-62F8-44E3-B900-1548599CA73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8445B-49EA-4DEC-BF09-52AA237EE182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D0A601-8C21-4AF2-8E92-73A304BC3BA4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34165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70C82-3CA8-4712-8092-AABC5CB6A8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222F9-F2EA-4DA8-8433-53144FC48E9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x-none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AC5C1CE-AD92-42F9-869B-979CDE79287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3BEA8-E11F-41A1-A2D9-F0FA08EBD1E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F0DA8-D169-4B7F-BD3A-F0CD6D34FD5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FACCA-11BC-453D-B0D4-3E8393916F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D3FDD76C-6940-4CCB-BEBB-D32EB40B6B3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6715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x-none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FCEE5C4-85CC-45F4-84A6-D28ADF06A7D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6C0EB7-1801-4A2D-AA9A-0C7846F1CC31}" type="slidenum">
              <a:t>1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F596C0E9-79D0-47E1-A8D3-A167BBA1E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F2536F91-2EB6-4E34-A1E9-60556A9D22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80F5-F72E-4C27-8E67-BF4720174A5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41378" y="2771884"/>
            <a:ext cx="7276539" cy="2494300"/>
          </a:xfrm>
        </p:spPr>
        <p:txBody>
          <a:bodyPr anchor="b"/>
          <a:lstStyle>
            <a:lvl1pPr>
              <a:defRPr sz="5952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52E9A-79C9-44A8-B9DC-EC4AED8E75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41378" y="5266175"/>
            <a:ext cx="7276539" cy="1241517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D41D5-2295-4253-AEEB-421A46B58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8E9A5-5A56-4ADD-A39D-B3EE825743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61520BE-1EF3-4B14-9849-7D876C14DE55}"/>
              </a:ext>
            </a:extLst>
          </p:cNvPr>
          <p:cNvSpPr/>
          <p:nvPr/>
        </p:nvSpPr>
        <p:spPr>
          <a:xfrm>
            <a:off x="-34966" y="4763274"/>
            <a:ext cx="1538413" cy="861767"/>
          </a:xfrm>
          <a:custGeom>
            <a:avLst/>
            <a:gdLst>
              <a:gd name="f0" fmla="val w"/>
              <a:gd name="f1" fmla="val h"/>
              <a:gd name="f2" fmla="val 0"/>
              <a:gd name="f3" fmla="val 8042"/>
              <a:gd name="f4" fmla="val 10000"/>
              <a:gd name="f5" fmla="val 5799"/>
              <a:gd name="f6" fmla="val 5880"/>
              <a:gd name="f7" fmla="val 5934"/>
              <a:gd name="f8" fmla="val 9940"/>
              <a:gd name="f9" fmla="val 5961"/>
              <a:gd name="f10" fmla="val 9880"/>
              <a:gd name="f11" fmla="val 9820"/>
              <a:gd name="f12" fmla="val 5988"/>
              <a:gd name="f13" fmla="val 5260"/>
              <a:gd name="f14" fmla="val 8096"/>
              <a:gd name="f15" fmla="val 5140"/>
              <a:gd name="f16" fmla="val 4901"/>
              <a:gd name="f17" fmla="val 4721"/>
              <a:gd name="f18" fmla="val 221"/>
              <a:gd name="f19" fmla="val 160"/>
              <a:gd name="f20" fmla="val 101"/>
              <a:gd name="f21" fmla="val 41"/>
              <a:gd name="f22" fmla="val 18"/>
              <a:gd name="f23" fmla="val 12"/>
              <a:gd name="f24" fmla="val 3330"/>
              <a:gd name="f25" fmla="val 6"/>
              <a:gd name="f26" fmla="val 6661"/>
              <a:gd name="f27" fmla="val 9991"/>
              <a:gd name="f28" fmla="*/ f0 1 8042"/>
              <a:gd name="f29" fmla="*/ f1 1 10000"/>
              <a:gd name="f30" fmla="+- f4 0 f2"/>
              <a:gd name="f31" fmla="+- f3 0 f2"/>
              <a:gd name="f32" fmla="*/ f31 1 8042"/>
              <a:gd name="f33" fmla="*/ f30 1 10000"/>
              <a:gd name="f34" fmla="*/ f2 1 f32"/>
              <a:gd name="f35" fmla="*/ f3 1 f32"/>
              <a:gd name="f36" fmla="*/ f2 1 f33"/>
              <a:gd name="f37" fmla="*/ f4 1 f33"/>
              <a:gd name="f38" fmla="*/ f34 f28 1"/>
              <a:gd name="f39" fmla="*/ f35 f28 1"/>
              <a:gd name="f40" fmla="*/ f37 f29 1"/>
              <a:gd name="f41" fmla="*/ f36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41" r="f39" b="f40"/>
            <a:pathLst>
              <a:path w="8042" h="10000">
                <a:moveTo>
                  <a:pt x="f5" y="f4"/>
                </a:moveTo>
                <a:cubicBezTo>
                  <a:pt x="f6" y="f4"/>
                  <a:pt x="f7" y="f8"/>
                  <a:pt x="f9" y="f10"/>
                </a:cubicBezTo>
                <a:cubicBezTo>
                  <a:pt x="f9" y="f11"/>
                  <a:pt x="f12" y="f11"/>
                  <a:pt x="f12" y="f11"/>
                </a:cubicBezTo>
                <a:lnTo>
                  <a:pt x="f3" y="f13"/>
                </a:lnTo>
                <a:cubicBezTo>
                  <a:pt x="f14" y="f15"/>
                  <a:pt x="f14" y="f16"/>
                  <a:pt x="f3" y="f17"/>
                </a:cubicBezTo>
                <a:lnTo>
                  <a:pt x="f12" y="f18"/>
                </a:lnTo>
                <a:cubicBezTo>
                  <a:pt x="f12" y="f19"/>
                  <a:pt x="f9" y="f19"/>
                  <a:pt x="f9" y="f19"/>
                </a:cubicBezTo>
                <a:cubicBezTo>
                  <a:pt x="f7" y="f20"/>
                  <a:pt x="f6" y="f21"/>
                  <a:pt x="f5" y="f21"/>
                </a:cubicBezTo>
                <a:lnTo>
                  <a:pt x="f22" y="f2"/>
                </a:lnTo>
                <a:cubicBezTo>
                  <a:pt x="f23" y="f24"/>
                  <a:pt x="f25" y="f26"/>
                  <a:pt x="f2" y="f27"/>
                </a:cubicBezTo>
                <a:lnTo>
                  <a:pt x="f5" y="f4"/>
                </a:ln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2A751C-2AD7-47D2-ADFA-CECA40CE09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66691" y="4992980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3AE6BAFE-4A14-406E-A426-69ABA746D5C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005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D849-BE3C-464D-B7AB-9959AE5D51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671974"/>
            <a:ext cx="7267203" cy="3435958"/>
          </a:xfrm>
        </p:spPr>
        <p:txBody>
          <a:bodyPr anchor="ctr"/>
          <a:lstStyle>
            <a:lvl1pPr>
              <a:defRPr sz="529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7BBC3-7493-4411-A983-3E126BDBBF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4799530"/>
            <a:ext cx="7267203" cy="1715048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A2F8C-53C9-43E1-A403-BD6BE46B51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5E009-8716-4DCC-8DF7-EB2898BF5D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AA253B7-46A9-4548-BA6F-F5C55B748386}"/>
              </a:ext>
            </a:extLst>
          </p:cNvPr>
          <p:cNvSpPr/>
          <p:nvPr/>
        </p:nvSpPr>
        <p:spPr>
          <a:xfrm flipV="1">
            <a:off x="64" y="3490511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B2366E-107F-4A60-9E2F-A257467A1E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3576062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61502FEB-F646-4E2E-8B21-7E34A47878A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410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2F8A-819B-4C2D-A307-BAECB4CF60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251" y="671974"/>
            <a:ext cx="6735397" cy="3191859"/>
          </a:xfrm>
        </p:spPr>
        <p:txBody>
          <a:bodyPr anchor="ctr"/>
          <a:lstStyle>
            <a:lvl1pPr>
              <a:defRPr sz="529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9738CF6-C54E-43DB-B8E1-2934DA9A05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63436" y="3863833"/>
            <a:ext cx="6233016" cy="419983"/>
          </a:xfrm>
        </p:spPr>
        <p:txBody>
          <a:bodyPr anchor="ctr">
            <a:noAutofit/>
          </a:bodyPr>
          <a:lstStyle>
            <a:lvl1pPr marL="0" indent="0">
              <a:buNone/>
              <a:defRPr sz="1764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D53D7CF-5F63-4237-A906-CE458E37D9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4799530"/>
            <a:ext cx="7267203" cy="1715048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1DC31D-0857-49D9-BA89-FB88FEF5E0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B1EE45-F472-4128-838C-AB34209260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1DAD8B8-3B23-4859-9777-84E3BAEED575}"/>
              </a:ext>
            </a:extLst>
          </p:cNvPr>
          <p:cNvSpPr/>
          <p:nvPr/>
        </p:nvSpPr>
        <p:spPr>
          <a:xfrm flipV="1">
            <a:off x="64" y="3490511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EB3E23-3E7F-489D-B7EC-AC3561D6C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3576062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52B9872C-F9D4-4218-A6C8-F6CA626881D1}" type="slidenum">
              <a:t>‹#›</a:t>
            </a:fld>
            <a:endParaRPr lang="x-none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9A572CCE-5603-4D66-8B4E-633862CCE72C}"/>
              </a:ext>
            </a:extLst>
          </p:cNvPr>
          <p:cNvSpPr txBox="1"/>
          <p:nvPr/>
        </p:nvSpPr>
        <p:spPr>
          <a:xfrm>
            <a:off x="1993547" y="714301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A53010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3AC3B0E-7A32-479B-99B3-EE11EDA214DB}"/>
              </a:ext>
            </a:extLst>
          </p:cNvPr>
          <p:cNvSpPr txBox="1"/>
          <p:nvPr/>
        </p:nvSpPr>
        <p:spPr>
          <a:xfrm>
            <a:off x="9006346" y="3202557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A53010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613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4457B-8A5B-49A7-A9E8-A7BF3DEF50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2687887"/>
            <a:ext cx="7267203" cy="3003639"/>
          </a:xfrm>
        </p:spPr>
        <p:txBody>
          <a:bodyPr anchor="b"/>
          <a:lstStyle>
            <a:lvl1pPr>
              <a:defRPr sz="529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6E102B4-91A2-4D69-81AE-8551CAB54E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5711753"/>
            <a:ext cx="7267203" cy="804269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9162FF4-7AAC-48FD-92C5-E57A8A12FB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D8B2AE-2772-40A3-ACEF-2B5755333E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79B1D1E-8BE8-4FA5-9480-B55FBFAD583A}"/>
              </a:ext>
            </a:extLst>
          </p:cNvPr>
          <p:cNvSpPr/>
          <p:nvPr/>
        </p:nvSpPr>
        <p:spPr>
          <a:xfrm flipV="1">
            <a:off x="64" y="5413092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3147E-7F17-4FCC-9091-DE8ADA2F72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5492928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D4220D68-AA0B-446E-8C82-95E39610E7B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5068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8EFC-5E8E-4729-A152-BD0D66BFEA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251" y="671974"/>
            <a:ext cx="6735397" cy="3191859"/>
          </a:xfrm>
        </p:spPr>
        <p:txBody>
          <a:bodyPr anchor="ctr"/>
          <a:lstStyle>
            <a:lvl1pPr>
              <a:defRPr sz="529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25FB245-74D4-44E4-99AA-819884CABD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4787798"/>
            <a:ext cx="7373374" cy="923955"/>
          </a:xfrm>
        </p:spPr>
        <p:txBody>
          <a:bodyPr anchor="b">
            <a:noAutofit/>
          </a:bodyPr>
          <a:lstStyle>
            <a:lvl1pPr marL="0" indent="0">
              <a:buNone/>
              <a:defRPr sz="2646">
                <a:solidFill>
                  <a:srgbClr val="A5301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41053-3554-451A-A13B-0730136B3D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5711753"/>
            <a:ext cx="7373374" cy="804269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B5B38-CBFA-4888-A07A-5CCBB1DEBB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CF240-45E2-4BB5-970D-35C79F035D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DB51606-B128-4D2B-BDE2-D1A6166B7536}"/>
              </a:ext>
            </a:extLst>
          </p:cNvPr>
          <p:cNvSpPr/>
          <p:nvPr/>
        </p:nvSpPr>
        <p:spPr>
          <a:xfrm flipV="1">
            <a:off x="64" y="5413092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662C941-8E1A-4C9D-8A5B-F0E96DA8E5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5492928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A7E37D3C-59CB-4547-8DC3-379A4CDA2EA9}" type="slidenum">
              <a:t>‹#›</a:t>
            </a:fld>
            <a:endParaRPr lang="x-none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94320C4-37A9-4CF6-9720-F13414AA0C8C}"/>
              </a:ext>
            </a:extLst>
          </p:cNvPr>
          <p:cNvSpPr txBox="1"/>
          <p:nvPr/>
        </p:nvSpPr>
        <p:spPr>
          <a:xfrm>
            <a:off x="1993547" y="714301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A53010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D390A44-15E3-4171-B4A7-271D5BA6D340}"/>
              </a:ext>
            </a:extLst>
          </p:cNvPr>
          <p:cNvSpPr txBox="1"/>
          <p:nvPr/>
        </p:nvSpPr>
        <p:spPr>
          <a:xfrm>
            <a:off x="9006346" y="3202557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A53010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0654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7F38-A5B0-4545-A1E3-5F3667786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691597"/>
            <a:ext cx="7267203" cy="3174687"/>
          </a:xfrm>
        </p:spPr>
        <p:txBody>
          <a:bodyPr anchor="ctr"/>
          <a:lstStyle>
            <a:lvl1pPr>
              <a:defRPr sz="529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A2BA9AF-1B35-4F40-ACEA-6C7F27EABB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4787798"/>
            <a:ext cx="7267203" cy="923955"/>
          </a:xfrm>
        </p:spPr>
        <p:txBody>
          <a:bodyPr anchor="b">
            <a:noAutofit/>
          </a:bodyPr>
          <a:lstStyle>
            <a:lvl1pPr marL="0" indent="0">
              <a:buNone/>
              <a:defRPr sz="2646">
                <a:solidFill>
                  <a:srgbClr val="A5301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A0C28-CE3C-40CB-BD59-7828F7069B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1378" y="5711753"/>
            <a:ext cx="7267203" cy="804269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A5C68-8B9A-462D-8727-1003806F2D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291A9-5A35-417D-9FE3-D784B39368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6BA58F4-98B8-440B-AEB5-50AB8E5D4E0A}"/>
              </a:ext>
            </a:extLst>
          </p:cNvPr>
          <p:cNvSpPr/>
          <p:nvPr/>
        </p:nvSpPr>
        <p:spPr>
          <a:xfrm flipV="1">
            <a:off x="64" y="5413092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F49790B-4205-4CAE-9676-0588F23BB3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5492928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7495AB2E-4DC6-4747-A570-658FCA51CA2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4918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AADC-25F7-42FC-9614-9B6CF9FBB21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51FF8-00A7-47CA-8BEA-AA8A736E7E8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2E90-BAE3-4061-94E2-E56900F81D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4AD43-E3FF-4E19-8194-9225325527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B842C1B2-8DB2-489D-A3C0-5983702274B8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8B6FDA-4F5D-4244-9CE5-F449648B91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682AF-5C60-4E61-95F6-9F60776C180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854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E651D-1A33-4AAC-9ADB-34B246D688C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583110" y="691597"/>
            <a:ext cx="1825773" cy="5824426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B8858-1A51-4FAB-8BA2-65E40667D6F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2141378" y="691597"/>
            <a:ext cx="5199442" cy="582442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130F-1AA7-4D03-9C18-2097BD2085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2A5C2-A445-4445-A709-948011F8DC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8A4C808-C1ED-480E-A9D6-0128B3CF0C03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BE1862-C59F-4807-9F9A-1400D2FE88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424A42-25F3-4CD4-8F8D-9F26705DADC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519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0A0F-0724-43CF-AD29-5E821318F5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F407-4145-4F1A-98BE-7A9A2A20E7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41378" y="2351900"/>
            <a:ext cx="7267203" cy="41641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0309A-873B-4639-B40B-557DBF75D6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E3DE-479C-44C8-947F-B0F8BF32D1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48AB7C04-2397-4072-871E-B6E080FA70DC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C87BF-1D1F-4EA1-B30A-8EDADB0FC8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DAF92D-923E-42C8-AAC0-E9C427B572D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91726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AEA0-7342-4326-9081-236997654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2286822"/>
            <a:ext cx="7267203" cy="1619082"/>
          </a:xfrm>
        </p:spPr>
        <p:txBody>
          <a:bodyPr anchor="b"/>
          <a:lstStyle>
            <a:lvl1pPr>
              <a:defRPr sz="4409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F5E6A-2186-4BB4-B8A3-6BB82AC773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41378" y="3947830"/>
            <a:ext cx="7267203" cy="948433"/>
          </a:xfrm>
        </p:spPr>
        <p:txBody>
          <a:bodyPr/>
          <a:lstStyle>
            <a:lvl1pPr marL="0" indent="0">
              <a:buNone/>
              <a:defRPr sz="2205"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4A34D-DF7F-4DAD-A99C-AB054C60DC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95C43-D0DF-4779-A93D-513ECF009D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4DCA41B-32C0-4336-BE7C-68101C21F6F7}"/>
              </a:ext>
            </a:extLst>
          </p:cNvPr>
          <p:cNvSpPr/>
          <p:nvPr/>
        </p:nvSpPr>
        <p:spPr>
          <a:xfrm flipV="1">
            <a:off x="64" y="3490511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3F9822-6771-47D6-B5D6-FD00C1DFFC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3576062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25B11AFD-4F41-44C9-96EF-59BF8F82649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3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F04E6292-8847-478C-8F26-876FE98C66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AF4A-BCC7-488D-A797-4E2E51379C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41378" y="2355320"/>
            <a:ext cx="3525057" cy="41528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7917B-F7EC-45DF-AF77-94D79DBA428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84008" y="2355320"/>
            <a:ext cx="3524573" cy="41528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F3AE3-BFCB-4316-872E-D46BD82BD5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716F6-2888-44E7-AE1B-C4B614C36C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B1E2B60D-03A0-4993-A999-A190CF8DD3FE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B0B73D-8FB5-4815-B0CB-1DD4B576D5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32560A-0982-4DEA-8FBF-0EC09FF33C7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46514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F9F801E3-8819-4CF7-804B-2B11625DBC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CA24A-BCC9-4456-A661-74EF6F0D4E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97390" y="2454441"/>
            <a:ext cx="3169045" cy="635224"/>
          </a:xfrm>
        </p:spPr>
        <p:txBody>
          <a:bodyPr anchor="b">
            <a:noAutofit/>
          </a:bodyPr>
          <a:lstStyle>
            <a:lvl1pPr marL="0" indent="0">
              <a:buNone/>
              <a:defRPr sz="2646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DDBD5-18AB-4E9B-A4AD-100E5C83C3A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141378" y="3089666"/>
            <a:ext cx="3525057" cy="3423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70C3C-AFF1-4867-B818-AB21E60BD93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35522" y="2450884"/>
            <a:ext cx="3167545" cy="635224"/>
          </a:xfrm>
        </p:spPr>
        <p:txBody>
          <a:bodyPr anchor="b">
            <a:noAutofit/>
          </a:bodyPr>
          <a:lstStyle>
            <a:lvl1pPr marL="0" indent="0">
              <a:buNone/>
              <a:defRPr sz="2646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A0F8B-CA5D-4DCC-9C41-8B1E11FF3C6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880049" y="3086109"/>
            <a:ext cx="3523018" cy="3423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0C7DD-0B2D-48A0-ACA2-39BEB3F015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F4332-5242-4AD8-916A-50A9FDB7C8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01080E1-DA9A-4D97-AD23-EEA0115CCF06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C8B7E6-2DFD-44B3-A785-E258F68BD1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003D03-DCF6-4DAF-B719-622124C479F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05697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AC08-1AA3-42AA-9C48-14A50ED921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8A901-13F2-4427-9A1D-18E9DCE1B8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0AB04-FFDC-455F-8364-A8759C802B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D24C8B54-2293-4ABB-8E7E-57A33CF27D48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199468F-E683-4411-8B71-09059DAC8B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C2336-0062-4A39-8D21-6459FD59AD8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17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AA5A52-BEE6-4C5E-AE7F-666A566DA1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8935F-70A1-446D-B6AF-13F4D24F84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613C3747-D6B6-4EE3-AD8E-EA29C4067211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26FC0F-2833-4CFD-834D-59CB799D4E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55EBEB-54A6-455F-9ABE-59F54C2E1CF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80841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FE1D-B220-41A7-9F52-D067312D0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491727"/>
            <a:ext cx="2898931" cy="1076203"/>
          </a:xfrm>
        </p:spPr>
        <p:txBody>
          <a:bodyPr anchor="b"/>
          <a:lstStyle>
            <a:lvl1pPr>
              <a:defRPr sz="2205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1D71E-9C1E-4C54-AEE8-C6D63C629F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29371" y="491727"/>
            <a:ext cx="4179210" cy="5968992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A9887-5A4A-49C2-B4B0-CC269538BD1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141378" y="1762176"/>
            <a:ext cx="2898931" cy="4698543"/>
          </a:xfrm>
        </p:spPr>
        <p:txBody>
          <a:bodyPr/>
          <a:lstStyle>
            <a:lvl1pPr marL="0" indent="0">
              <a:buNone/>
              <a:defRPr sz="154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E3C57-65D2-45C6-A5FB-4DFB52BCBC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B5E-A3AD-42A9-BA44-47086657FB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92B0ACAE-6411-4A28-8573-8CE7DDA2AE8C}"/>
              </a:ext>
            </a:extLst>
          </p:cNvPr>
          <p:cNvSpPr/>
          <p:nvPr/>
        </p:nvSpPr>
        <p:spPr>
          <a:xfrm flipV="1">
            <a:off x="64" y="783960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5409E62-AB20-4131-9606-60104C344F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D50239-8E87-40DD-AE86-EB480391CB1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368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702E-433E-4634-B466-897721066A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1378" y="5291769"/>
            <a:ext cx="7267203" cy="624727"/>
          </a:xfrm>
        </p:spPr>
        <p:txBody>
          <a:bodyPr anchor="b"/>
          <a:lstStyle>
            <a:lvl1pPr>
              <a:defRPr sz="2646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5C2B6-B0C8-4770-95CE-03BCFFDD722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141378" y="699927"/>
            <a:ext cx="7267203" cy="4249390"/>
          </a:xfrm>
        </p:spPr>
        <p:txBody>
          <a:bodyPr anchorCtr="1"/>
          <a:lstStyle>
            <a:lvl1pPr marL="0" indent="0" algn="ctr">
              <a:buNone/>
              <a:defRPr sz="1764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0A954-93CB-4C6C-AAEC-0633AD3F823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141378" y="5916497"/>
            <a:ext cx="7267203" cy="544223"/>
          </a:xfrm>
        </p:spPr>
        <p:txBody>
          <a:bodyPr/>
          <a:lstStyle>
            <a:lvl1pPr marL="0" indent="0">
              <a:buNone/>
              <a:defRPr sz="132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C8176-4E95-4996-8E71-15691D0EF3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23A47-003B-4FD9-9025-484E2BBA23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B303C16E-23E1-420D-8B65-721C2D4C3156}"/>
              </a:ext>
            </a:extLst>
          </p:cNvPr>
          <p:cNvSpPr/>
          <p:nvPr/>
        </p:nvSpPr>
        <p:spPr>
          <a:xfrm flipV="1">
            <a:off x="64" y="5413092"/>
            <a:ext cx="1497494" cy="559978"/>
          </a:xfrm>
          <a:custGeom>
            <a:avLst/>
            <a:gdLst>
              <a:gd name="f0" fmla="val w"/>
              <a:gd name="f1" fmla="val h"/>
              <a:gd name="f2" fmla="val 0"/>
              <a:gd name="f3" fmla="val 7908"/>
              <a:gd name="f4" fmla="val 10000"/>
              <a:gd name="f5" fmla="val 4694"/>
              <a:gd name="f6" fmla="val 6575"/>
              <a:gd name="f7" fmla="val 188"/>
              <a:gd name="f8" fmla="val 6566"/>
              <a:gd name="f9" fmla="val 157"/>
              <a:gd name="f10" fmla="val 6555"/>
              <a:gd name="f11" fmla="val 125"/>
              <a:gd name="f12" fmla="val 6546"/>
              <a:gd name="f13" fmla="val 94"/>
              <a:gd name="f14" fmla="val 6519"/>
              <a:gd name="f15" fmla="val 6491"/>
              <a:gd name="f16" fmla="val 6463"/>
              <a:gd name="f17" fmla="val 5935"/>
              <a:gd name="f18" fmla="val 62"/>
              <a:gd name="f19" fmla="val 9952"/>
              <a:gd name="f20" fmla="val 9859"/>
              <a:gd name="f21" fmla="val 9764"/>
              <a:gd name="f22" fmla="val 5258"/>
              <a:gd name="f23" fmla="val 7963"/>
              <a:gd name="f24" fmla="val 5070"/>
              <a:gd name="f25" fmla="val 4883"/>
              <a:gd name="f26" fmla="*/ f0 1 7908"/>
              <a:gd name="f27" fmla="*/ f1 1 10000"/>
              <a:gd name="f28" fmla="+- f4 0 f2"/>
              <a:gd name="f29" fmla="+- f3 0 f2"/>
              <a:gd name="f30" fmla="*/ f29 1 7908"/>
              <a:gd name="f31" fmla="*/ f28 1 10000"/>
              <a:gd name="f32" fmla="*/ f2 1 f30"/>
              <a:gd name="f33" fmla="*/ f3 1 f30"/>
              <a:gd name="f34" fmla="*/ f2 1 f31"/>
              <a:gd name="f35" fmla="*/ f4 1 f31"/>
              <a:gd name="f36" fmla="*/ f32 f26 1"/>
              <a:gd name="f37" fmla="*/ f33 f26 1"/>
              <a:gd name="f38" fmla="*/ f35 f27 1"/>
              <a:gd name="f39" fmla="*/ f34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790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lnTo>
                  <a:pt x="f2" y="f4"/>
                </a:lnTo>
                <a:lnTo>
                  <a:pt x="f17" y="f19"/>
                </a:lnTo>
                <a:lnTo>
                  <a:pt x="f16" y="f19"/>
                </a:lnTo>
                <a:cubicBezTo>
                  <a:pt x="f15" y="f19"/>
                  <a:pt x="f14" y="f20"/>
                  <a:pt x="f12" y="f20"/>
                </a:cubicBezTo>
                <a:cubicBezTo>
                  <a:pt x="f12" y="f21"/>
                  <a:pt x="f6" y="f21"/>
                  <a:pt x="f6" y="f21"/>
                </a:cubicBezTo>
                <a:lnTo>
                  <a:pt x="f3" y="f22"/>
                </a:lnTo>
                <a:cubicBezTo>
                  <a:pt x="f23" y="f24"/>
                  <a:pt x="f23" y="f25"/>
                  <a:pt x="f3" y="f5"/>
                </a:cubicBezTo>
                <a:close/>
              </a:path>
            </a:pathLst>
          </a:custGeom>
          <a:solidFill>
            <a:srgbClr val="A53010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92B8552-051B-44EA-B51B-AC98337567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63590" y="5492928"/>
            <a:ext cx="644898" cy="402482"/>
          </a:xfrm>
        </p:spPr>
        <p:txBody>
          <a:bodyPr/>
          <a:lstStyle>
            <a:lvl1pPr>
              <a:defRPr/>
            </a:lvl1pPr>
          </a:lstStyle>
          <a:p>
            <a:pPr lvl="0"/>
            <a:fld id="{BECBF493-BBAA-46C1-9B9C-55116189676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802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FE8C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F6729CA6-30E9-4658-B39D-021ECD2657C7}"/>
              </a:ext>
            </a:extLst>
          </p:cNvPr>
          <p:cNvGrpSpPr/>
          <p:nvPr/>
        </p:nvGrpSpPr>
        <p:grpSpPr>
          <a:xfrm>
            <a:off x="0" y="251990"/>
            <a:ext cx="2184135" cy="7317860"/>
            <a:chOff x="0" y="251990"/>
            <a:chExt cx="2184135" cy="731786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22BDA7C1-2628-48E7-AEE2-38E552AF70C8}"/>
                </a:ext>
              </a:extLst>
            </p:cNvPr>
            <p:cNvSpPr/>
            <p:nvPr/>
          </p:nvSpPr>
          <p:spPr>
            <a:xfrm>
              <a:off x="0" y="2838507"/>
              <a:ext cx="77083" cy="6902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"/>
                <a:gd name="f4" fmla="val 136"/>
                <a:gd name="f5" fmla="val 20"/>
                <a:gd name="f6" fmla="val 117"/>
                <a:gd name="f7" fmla="val 19"/>
                <a:gd name="f8" fmla="val 99"/>
                <a:gd name="f9" fmla="val 17"/>
                <a:gd name="f10" fmla="val 80"/>
                <a:gd name="f11" fmla="val 11"/>
                <a:gd name="f12" fmla="val 54"/>
                <a:gd name="f13" fmla="val 6"/>
                <a:gd name="f14" fmla="val 27"/>
                <a:gd name="f15" fmla="val 35"/>
                <a:gd name="f16" fmla="val 64"/>
                <a:gd name="f17" fmla="val 13"/>
                <a:gd name="f18" fmla="val 94"/>
                <a:gd name="f19" fmla="val 124"/>
                <a:gd name="f20" fmla="val 128"/>
                <a:gd name="f21" fmla="val 21"/>
                <a:gd name="f22" fmla="val 132"/>
                <a:gd name="f23" fmla="*/ f0 1 22"/>
                <a:gd name="f24" fmla="*/ f1 1 136"/>
                <a:gd name="f25" fmla="+- f4 0 f2"/>
                <a:gd name="f26" fmla="+- f3 0 f2"/>
                <a:gd name="f27" fmla="*/ f26 1 22"/>
                <a:gd name="f28" fmla="*/ f25 1 136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2" h="136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2" y="f2"/>
                  </a:cubicBezTo>
                  <a:cubicBezTo>
                    <a:pt x="f2" y="f15"/>
                    <a:pt x="f2" y="f15"/>
                    <a:pt x="f2" y="f15"/>
                  </a:cubicBezTo>
                  <a:cubicBezTo>
                    <a:pt x="f13" y="f16"/>
                    <a:pt x="f17" y="f18"/>
                    <a:pt x="f5" y="f19"/>
                  </a:cubicBezTo>
                  <a:cubicBezTo>
                    <a:pt x="f5" y="f20"/>
                    <a:pt x="f21" y="f22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70CEF7F9-5F1B-40BF-B267-E43F09C8987A}"/>
                </a:ext>
              </a:extLst>
            </p:cNvPr>
            <p:cNvSpPr/>
            <p:nvPr/>
          </p:nvSpPr>
          <p:spPr>
            <a:xfrm>
              <a:off x="98499" y="3479493"/>
              <a:ext cx="495357" cy="2559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0"/>
                <a:gd name="f4" fmla="val 504"/>
                <a:gd name="f5" fmla="val 86"/>
                <a:gd name="f6" fmla="val 350"/>
                <a:gd name="f7" fmla="val 103"/>
                <a:gd name="f8" fmla="val 402"/>
                <a:gd name="f9" fmla="val 120"/>
                <a:gd name="f10" fmla="val 453"/>
                <a:gd name="f11" fmla="val 139"/>
                <a:gd name="f12" fmla="val 495"/>
                <a:gd name="f13" fmla="val 487"/>
                <a:gd name="f14" fmla="val 478"/>
                <a:gd name="f15" fmla="val 124"/>
                <a:gd name="f16" fmla="val 435"/>
                <a:gd name="f17" fmla="val 109"/>
                <a:gd name="f18" fmla="val 391"/>
                <a:gd name="f19" fmla="val 95"/>
                <a:gd name="f20" fmla="val 347"/>
                <a:gd name="f21" fmla="val 58"/>
                <a:gd name="f22" fmla="val 233"/>
                <a:gd name="f23" fmla="val 27"/>
                <a:gd name="f24" fmla="val 117"/>
                <a:gd name="f25" fmla="val 2"/>
                <a:gd name="f26" fmla="val 20"/>
                <a:gd name="f27" fmla="val 4"/>
                <a:gd name="f28" fmla="val 41"/>
                <a:gd name="f29" fmla="val 6"/>
                <a:gd name="f30" fmla="val 61"/>
                <a:gd name="f31" fmla="val 30"/>
                <a:gd name="f32" fmla="val 158"/>
                <a:gd name="f33" fmla="val 56"/>
                <a:gd name="f34" fmla="val 255"/>
                <a:gd name="f35" fmla="*/ f0 1 140"/>
                <a:gd name="f36" fmla="*/ f1 1 504"/>
                <a:gd name="f37" fmla="+- f4 0 f2"/>
                <a:gd name="f38" fmla="+- f3 0 f2"/>
                <a:gd name="f39" fmla="*/ f38 1 140"/>
                <a:gd name="f40" fmla="*/ f37 1 504"/>
                <a:gd name="f41" fmla="*/ 0 1 f39"/>
                <a:gd name="f42" fmla="*/ f3 1 f39"/>
                <a:gd name="f43" fmla="*/ 0 1 f40"/>
                <a:gd name="f44" fmla="*/ f4 1 f40"/>
                <a:gd name="f45" fmla="*/ f41 f35 1"/>
                <a:gd name="f46" fmla="*/ f42 f35 1"/>
                <a:gd name="f47" fmla="*/ f44 f36 1"/>
                <a:gd name="f48" fmla="*/ f4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0" h="504">
                  <a:moveTo>
                    <a:pt x="f5" y="f6"/>
                  </a:moveTo>
                  <a:cubicBezTo>
                    <a:pt x="f7" y="f8"/>
                    <a:pt x="f9" y="f10"/>
                    <a:pt x="f11" y="f4"/>
                  </a:cubicBezTo>
                  <a:cubicBezTo>
                    <a:pt x="f11" y="f12"/>
                    <a:pt x="f11" y="f13"/>
                    <a:pt x="f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B8D4637-3C27-4CD6-AC0B-0904E2085122}"/>
                </a:ext>
              </a:extLst>
            </p:cNvPr>
            <p:cNvSpPr/>
            <p:nvPr/>
          </p:nvSpPr>
          <p:spPr>
            <a:xfrm>
              <a:off x="618125" y="6004371"/>
              <a:ext cx="466810" cy="156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"/>
                <a:gd name="f4" fmla="val 308"/>
                <a:gd name="f5" fmla="val 8"/>
                <a:gd name="f6" fmla="val 22"/>
                <a:gd name="f7" fmla="val 5"/>
                <a:gd name="f8" fmla="val 15"/>
                <a:gd name="f9" fmla="val 2"/>
                <a:gd name="f10" fmla="val 10"/>
                <a:gd name="f11" fmla="val 19"/>
                <a:gd name="f12" fmla="val 29"/>
                <a:gd name="f13" fmla="val 21"/>
                <a:gd name="f14" fmla="val 85"/>
                <a:gd name="f15" fmla="val 44"/>
                <a:gd name="f16" fmla="val 140"/>
                <a:gd name="f17" fmla="val 68"/>
                <a:gd name="f18" fmla="val 194"/>
                <a:gd name="f19" fmla="val 232"/>
                <a:gd name="f20" fmla="val 104"/>
                <a:gd name="f21" fmla="val 270"/>
                <a:gd name="f22" fmla="val 123"/>
                <a:gd name="f23" fmla="val 113"/>
                <a:gd name="f24" fmla="val 269"/>
                <a:gd name="f25" fmla="val 94"/>
                <a:gd name="f26" fmla="val 230"/>
                <a:gd name="f27" fmla="val 77"/>
                <a:gd name="f28" fmla="val 190"/>
                <a:gd name="f29" fmla="val 52"/>
                <a:gd name="f30" fmla="val 135"/>
                <a:gd name="f31" fmla="val 79"/>
                <a:gd name="f32" fmla="*/ f0 1 132"/>
                <a:gd name="f33" fmla="*/ f1 1 308"/>
                <a:gd name="f34" fmla="+- f4 0 f2"/>
                <a:gd name="f35" fmla="+- f3 0 f2"/>
                <a:gd name="f36" fmla="*/ f35 1 132"/>
                <a:gd name="f37" fmla="*/ f34 1 308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32" h="308">
                  <a:moveTo>
                    <a:pt x="f5" y="f6"/>
                  </a:moveTo>
                  <a:cubicBezTo>
                    <a:pt x="f7" y="f8"/>
                    <a:pt x="f9" y="f5"/>
                    <a:pt x="f2" y="f2"/>
                  </a:cubicBezTo>
                  <a:cubicBezTo>
                    <a:pt x="f2" y="f10"/>
                    <a:pt x="f2" y="f11"/>
                    <a:pt x="f2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4" y="f19"/>
                    <a:pt x="f20" y="f21"/>
                    <a:pt x="f22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12" y="f31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423B11CD-2F2A-4F93-808F-322F304AEB2D}"/>
                </a:ext>
              </a:extLst>
            </p:cNvPr>
            <p:cNvSpPr/>
            <p:nvPr/>
          </p:nvSpPr>
          <p:spPr>
            <a:xfrm>
              <a:off x="735186" y="7169234"/>
              <a:ext cx="131335" cy="4006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"/>
                <a:gd name="f4" fmla="val 79"/>
                <a:gd name="f5" fmla="val 28"/>
                <a:gd name="f6" fmla="val 24"/>
                <a:gd name="f7" fmla="val 53"/>
                <a:gd name="f8" fmla="val 12"/>
                <a:gd name="f9" fmla="val 27"/>
                <a:gd name="f10" fmla="val 8"/>
                <a:gd name="f11" fmla="val 17"/>
                <a:gd name="f12" fmla="*/ f0 1 37"/>
                <a:gd name="f13" fmla="*/ f1 1 79"/>
                <a:gd name="f14" fmla="+- f4 0 f2"/>
                <a:gd name="f15" fmla="+- f3 0 f2"/>
                <a:gd name="f16" fmla="*/ f15 1 37"/>
                <a:gd name="f17" fmla="*/ f14 1 7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7" h="7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965CC24B-243F-4F0A-9EB2-EA622A1EA7BA}"/>
                </a:ext>
              </a:extLst>
            </p:cNvPr>
            <p:cNvSpPr/>
            <p:nvPr/>
          </p:nvSpPr>
          <p:spPr>
            <a:xfrm>
              <a:off x="77083" y="3528797"/>
              <a:ext cx="629546" cy="36692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8"/>
                <a:gd name="f4" fmla="val 722"/>
                <a:gd name="f5" fmla="val 162"/>
                <a:gd name="f6" fmla="val 660"/>
                <a:gd name="f7" fmla="val 145"/>
                <a:gd name="f8" fmla="val 618"/>
                <a:gd name="f9" fmla="val 130"/>
                <a:gd name="f10" fmla="val 576"/>
                <a:gd name="f11" fmla="val 116"/>
                <a:gd name="f12" fmla="val 534"/>
                <a:gd name="f13" fmla="val 84"/>
                <a:gd name="f14" fmla="val 437"/>
                <a:gd name="f15" fmla="val 59"/>
                <a:gd name="f16" fmla="val 337"/>
                <a:gd name="f17" fmla="val 40"/>
                <a:gd name="f18" fmla="val 236"/>
                <a:gd name="f19" fmla="val 29"/>
                <a:gd name="f20" fmla="val 175"/>
                <a:gd name="f21" fmla="val 20"/>
                <a:gd name="f22" fmla="val 113"/>
                <a:gd name="f23" fmla="val 12"/>
                <a:gd name="f24" fmla="val 51"/>
                <a:gd name="f25" fmla="val 8"/>
                <a:gd name="f26" fmla="val 34"/>
                <a:gd name="f27" fmla="val 4"/>
                <a:gd name="f28" fmla="val 17"/>
                <a:gd name="f29" fmla="val 79"/>
                <a:gd name="f30" fmla="val 19"/>
                <a:gd name="f31" fmla="val 159"/>
                <a:gd name="f32" fmla="val 33"/>
                <a:gd name="f33" fmla="val 237"/>
                <a:gd name="f34" fmla="val 339"/>
                <a:gd name="f35" fmla="val 76"/>
                <a:gd name="f36" fmla="val 439"/>
                <a:gd name="f37" fmla="val 107"/>
                <a:gd name="f38" fmla="val 537"/>
                <a:gd name="f39" fmla="val 123"/>
                <a:gd name="f40" fmla="val 586"/>
                <a:gd name="f41" fmla="val 141"/>
                <a:gd name="f42" fmla="val 634"/>
                <a:gd name="f43" fmla="val 160"/>
                <a:gd name="f44" fmla="val 681"/>
                <a:gd name="f45" fmla="val 166"/>
                <a:gd name="f46" fmla="val 695"/>
                <a:gd name="f47" fmla="val 172"/>
                <a:gd name="f48" fmla="val 708"/>
                <a:gd name="f49" fmla="val 176"/>
                <a:gd name="f50" fmla="val 717"/>
                <a:gd name="f51" fmla="val 713"/>
                <a:gd name="f52" fmla="val 174"/>
                <a:gd name="f53" fmla="val 169"/>
                <a:gd name="f54" fmla="val 692"/>
                <a:gd name="f55" fmla="val 165"/>
                <a:gd name="f56" fmla="val 676"/>
                <a:gd name="f57" fmla="*/ f0 1 178"/>
                <a:gd name="f58" fmla="*/ f1 1 722"/>
                <a:gd name="f59" fmla="+- f4 0 f2"/>
                <a:gd name="f60" fmla="+- f3 0 f2"/>
                <a:gd name="f61" fmla="*/ f60 1 178"/>
                <a:gd name="f62" fmla="*/ f59 1 722"/>
                <a:gd name="f63" fmla="*/ 0 1 f61"/>
                <a:gd name="f64" fmla="*/ f3 1 f61"/>
                <a:gd name="f65" fmla="*/ 0 1 f62"/>
                <a:gd name="f66" fmla="*/ f4 1 f62"/>
                <a:gd name="f67" fmla="*/ f63 f57 1"/>
                <a:gd name="f68" fmla="*/ f64 f57 1"/>
                <a:gd name="f69" fmla="*/ f66 f58 1"/>
                <a:gd name="f70" fmla="*/ f65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178" h="722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5" y="f29"/>
                    <a:pt x="f30" y="f31"/>
                    <a:pt x="f32" y="f33"/>
                  </a:cubicBezTo>
                  <a:cubicBezTo>
                    <a:pt x="f24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3" y="f4"/>
                  </a:cubicBezTo>
                  <a:cubicBezTo>
                    <a:pt x="f49" y="f50"/>
                    <a:pt x="f20" y="f51"/>
                    <a:pt x="f52" y="f48"/>
                  </a:cubicBezTo>
                  <a:cubicBezTo>
                    <a:pt x="f53" y="f54"/>
                    <a:pt x="f55" y="f56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13DDC486-A1C0-445F-9448-CB3668C943BC}"/>
                </a:ext>
              </a:extLst>
            </p:cNvPr>
            <p:cNvSpPr/>
            <p:nvPr/>
          </p:nvSpPr>
          <p:spPr>
            <a:xfrm>
              <a:off x="17126" y="251990"/>
              <a:ext cx="81372" cy="32275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635"/>
                <a:gd name="f5" fmla="val 11"/>
                <a:gd name="f6" fmla="val 577"/>
                <a:gd name="f7" fmla="val 12"/>
                <a:gd name="f8" fmla="val 581"/>
                <a:gd name="f9" fmla="val 585"/>
                <a:gd name="f10" fmla="val 589"/>
                <a:gd name="f11" fmla="val 15"/>
                <a:gd name="f12" fmla="val 603"/>
                <a:gd name="f13" fmla="val 19"/>
                <a:gd name="f14" fmla="val 617"/>
                <a:gd name="f15" fmla="val 22"/>
                <a:gd name="f16" fmla="val 632"/>
                <a:gd name="f17" fmla="val 633"/>
                <a:gd name="f18" fmla="val 634"/>
                <a:gd name="f19" fmla="val 21"/>
                <a:gd name="f20" fmla="val 615"/>
                <a:gd name="f21" fmla="val 596"/>
                <a:gd name="f22" fmla="val 17"/>
                <a:gd name="f23" fmla="val 576"/>
                <a:gd name="f24" fmla="val 9"/>
                <a:gd name="f25" fmla="val 474"/>
                <a:gd name="f26" fmla="val 5"/>
                <a:gd name="f27" fmla="val 372"/>
                <a:gd name="f28" fmla="val 269"/>
                <a:gd name="f29" fmla="val 6"/>
                <a:gd name="f30" fmla="val 179"/>
                <a:gd name="f31" fmla="val 90"/>
                <a:gd name="f32" fmla="val 89"/>
                <a:gd name="f33" fmla="val 2"/>
                <a:gd name="f34" fmla="val 1"/>
                <a:gd name="f35" fmla="val 3"/>
                <a:gd name="f36" fmla="*/ f0 1 23"/>
                <a:gd name="f37" fmla="*/ f1 1 635"/>
                <a:gd name="f38" fmla="+- f4 0 f2"/>
                <a:gd name="f39" fmla="+- f3 0 f2"/>
                <a:gd name="f40" fmla="*/ f39 1 23"/>
                <a:gd name="f41" fmla="*/ f38 1 635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23" h="635">
                  <a:moveTo>
                    <a:pt x="f5" y="f6"/>
                  </a:moveTo>
                  <a:cubicBezTo>
                    <a:pt x="f7" y="f8"/>
                    <a:pt x="f7" y="f9"/>
                    <a:pt x="f7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7"/>
                    <a:pt x="f15" y="f18"/>
                    <a:pt x="f3" y="f4"/>
                  </a:cubicBezTo>
                  <a:cubicBezTo>
                    <a:pt x="f19" y="f20"/>
                    <a:pt x="f13" y="f21"/>
                    <a:pt x="f22" y="f23"/>
                  </a:cubicBezTo>
                  <a:cubicBezTo>
                    <a:pt x="f24" y="f25"/>
                    <a:pt x="f26" y="f27"/>
                    <a:pt x="f26" y="f28"/>
                  </a:cubicBezTo>
                  <a:cubicBezTo>
                    <a:pt x="f29" y="f30"/>
                    <a:pt x="f24" y="f31"/>
                    <a:pt x="f11" y="f2"/>
                  </a:cubicBezTo>
                  <a:cubicBezTo>
                    <a:pt x="f7" y="f2"/>
                    <a:pt x="f7" y="f2"/>
                    <a:pt x="f7" y="f2"/>
                  </a:cubicBezTo>
                  <a:cubicBezTo>
                    <a:pt x="f26" y="f32"/>
                    <a:pt x="f33" y="f30"/>
                    <a:pt x="f34" y="f28"/>
                  </a:cubicBezTo>
                  <a:cubicBezTo>
                    <a:pt x="f2" y="f27"/>
                    <a:pt x="f35" y="f25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9AB7FA46-D2E7-452E-BED1-7EBF187B77FC}"/>
                </a:ext>
              </a:extLst>
            </p:cNvPr>
            <p:cNvSpPr/>
            <p:nvPr/>
          </p:nvSpPr>
          <p:spPr>
            <a:xfrm>
              <a:off x="59957" y="3245287"/>
              <a:ext cx="59957" cy="5444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2"/>
                <a:gd name="f6" fmla="val 19"/>
                <a:gd name="f7" fmla="val 3"/>
                <a:gd name="f8" fmla="val 37"/>
                <a:gd name="f9" fmla="val 5"/>
                <a:gd name="f10" fmla="val 56"/>
                <a:gd name="f11" fmla="val 9"/>
                <a:gd name="f12" fmla="val 73"/>
                <a:gd name="f13" fmla="val 13"/>
                <a:gd name="f14" fmla="val 90"/>
                <a:gd name="f15" fmla="val 15"/>
                <a:gd name="f16" fmla="val 87"/>
                <a:gd name="f17" fmla="val 66"/>
                <a:gd name="f18" fmla="val 11"/>
                <a:gd name="f19" fmla="val 46"/>
                <a:gd name="f20" fmla="val 10"/>
                <a:gd name="f21" fmla="val 45"/>
                <a:gd name="f22" fmla="val 44"/>
                <a:gd name="f23" fmla="val 43"/>
                <a:gd name="f24" fmla="val 7"/>
                <a:gd name="f25" fmla="val 28"/>
                <a:gd name="f26" fmla="val 14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3" y="f4"/>
                  </a:cubicBezTo>
                  <a:cubicBezTo>
                    <a:pt x="f15" y="f16"/>
                    <a:pt x="f13" y="f17"/>
                    <a:pt x="f18" y="f19"/>
                  </a:cubicBezTo>
                  <a:cubicBezTo>
                    <a:pt x="f20" y="f21"/>
                    <a:pt x="f20" y="f22"/>
                    <a:pt x="f20" y="f23"/>
                  </a:cubicBezTo>
                  <a:cubicBezTo>
                    <a:pt x="f24" y="f25"/>
                    <a:pt x="f7" y="f26"/>
                    <a:pt x="f2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3F1CDF33-6CB7-407B-B25D-A98BB1AB8C0F}"/>
                </a:ext>
              </a:extLst>
            </p:cNvPr>
            <p:cNvSpPr/>
            <p:nvPr/>
          </p:nvSpPr>
          <p:spPr>
            <a:xfrm>
              <a:off x="589577" y="6039301"/>
              <a:ext cx="145609" cy="11299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"/>
                <a:gd name="f4" fmla="val 222"/>
                <a:gd name="f5" fmla="val 31"/>
                <a:gd name="f6" fmla="val 2"/>
                <a:gd name="f7" fmla="val 62"/>
                <a:gd name="f8" fmla="val 5"/>
                <a:gd name="f9" fmla="val 93"/>
                <a:gd name="f10" fmla="val 8"/>
                <a:gd name="f11" fmla="val 117"/>
                <a:gd name="f12" fmla="val 12"/>
                <a:gd name="f13" fmla="val 142"/>
                <a:gd name="f14" fmla="val 17"/>
                <a:gd name="f15" fmla="val 166"/>
                <a:gd name="f16" fmla="val 19"/>
                <a:gd name="f17" fmla="val 172"/>
                <a:gd name="f18" fmla="val 22"/>
                <a:gd name="f19" fmla="val 178"/>
                <a:gd name="f20" fmla="val 24"/>
                <a:gd name="f21" fmla="val 184"/>
                <a:gd name="f22" fmla="val 30"/>
                <a:gd name="f23" fmla="val 197"/>
                <a:gd name="f24" fmla="val 35"/>
                <a:gd name="f25" fmla="val 209"/>
                <a:gd name="f26" fmla="val 40"/>
                <a:gd name="f27" fmla="val 219"/>
                <a:gd name="f28" fmla="val 39"/>
                <a:gd name="f29" fmla="val 215"/>
                <a:gd name="f30" fmla="val 38"/>
                <a:gd name="f31" fmla="val 212"/>
                <a:gd name="f32" fmla="val 26"/>
                <a:gd name="f33" fmla="val 18"/>
                <a:gd name="f34" fmla="val 132"/>
                <a:gd name="f35" fmla="val 13"/>
                <a:gd name="f36" fmla="val 92"/>
                <a:gd name="f37" fmla="val 11"/>
                <a:gd name="f38" fmla="val 68"/>
                <a:gd name="f39" fmla="val 9"/>
                <a:gd name="f40" fmla="val 45"/>
                <a:gd name="f41" fmla="val 21"/>
                <a:gd name="f42" fmla="val 7"/>
                <a:gd name="f43" fmla="val 20"/>
                <a:gd name="f44" fmla="val 6"/>
                <a:gd name="f45" fmla="*/ f0 1 41"/>
                <a:gd name="f46" fmla="*/ f1 1 222"/>
                <a:gd name="f47" fmla="+- f4 0 f2"/>
                <a:gd name="f48" fmla="+- f3 0 f2"/>
                <a:gd name="f49" fmla="*/ f48 1 41"/>
                <a:gd name="f50" fmla="*/ f47 1 222"/>
                <a:gd name="f51" fmla="*/ 0 1 f49"/>
                <a:gd name="f52" fmla="*/ f3 1 f49"/>
                <a:gd name="f53" fmla="*/ 0 1 f50"/>
                <a:gd name="f54" fmla="*/ f4 1 f50"/>
                <a:gd name="f55" fmla="*/ f51 f45 1"/>
                <a:gd name="f56" fmla="*/ f52 f45 1"/>
                <a:gd name="f57" fmla="*/ f54 f46 1"/>
                <a:gd name="f58" fmla="*/ f53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41" h="222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3" y="f4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17"/>
                    <a:pt x="f33" y="f34"/>
                    <a:pt x="f35" y="f36"/>
                  </a:cubicBezTo>
                  <a:cubicBezTo>
                    <a:pt x="f37" y="f38"/>
                    <a:pt x="f39" y="f40"/>
                    <a:pt x="f10" y="f18"/>
                  </a:cubicBezTo>
                  <a:cubicBezTo>
                    <a:pt x="f10" y="f41"/>
                    <a:pt x="f42" y="f43"/>
                    <a:pt x="f42" y="f33"/>
                  </a:cubicBezTo>
                  <a:cubicBezTo>
                    <a:pt x="f8" y="f12"/>
                    <a:pt x="f6" y="f44"/>
                    <a:pt x="f2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43FA2142-BFD1-40D5-8DDE-FB67D0482584}"/>
                </a:ext>
              </a:extLst>
            </p:cNvPr>
            <p:cNvSpPr/>
            <p:nvPr/>
          </p:nvSpPr>
          <p:spPr>
            <a:xfrm>
              <a:off x="593857" y="1542163"/>
              <a:ext cx="1590278" cy="44622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0"/>
                <a:gd name="f4" fmla="val 878"/>
                <a:gd name="f5" fmla="val 7"/>
                <a:gd name="f6" fmla="val 854"/>
                <a:gd name="f7" fmla="val 10"/>
                <a:gd name="f8" fmla="val 772"/>
                <a:gd name="f9" fmla="val 26"/>
                <a:gd name="f10" fmla="val 691"/>
                <a:gd name="f11" fmla="val 50"/>
                <a:gd name="f12" fmla="val 613"/>
                <a:gd name="f13" fmla="val 75"/>
                <a:gd name="f14" fmla="val 535"/>
                <a:gd name="f15" fmla="val 109"/>
                <a:gd name="f16" fmla="val 460"/>
                <a:gd name="f17" fmla="val 149"/>
                <a:gd name="f18" fmla="val 388"/>
                <a:gd name="f19" fmla="val 189"/>
                <a:gd name="f20" fmla="val 316"/>
                <a:gd name="f21" fmla="val 235"/>
                <a:gd name="f22" fmla="val 248"/>
                <a:gd name="f23" fmla="val 285"/>
                <a:gd name="f24" fmla="val 183"/>
                <a:gd name="f25" fmla="val 310"/>
                <a:gd name="f26" fmla="val 151"/>
                <a:gd name="f27" fmla="val 337"/>
                <a:gd name="f28" fmla="val 119"/>
                <a:gd name="f29" fmla="val 364"/>
                <a:gd name="f30" fmla="val 89"/>
                <a:gd name="f31" fmla="val 378"/>
                <a:gd name="f32" fmla="val 74"/>
                <a:gd name="f33" fmla="val 392"/>
                <a:gd name="f34" fmla="val 58"/>
                <a:gd name="f35" fmla="val 406"/>
                <a:gd name="f36" fmla="val 44"/>
                <a:gd name="f37" fmla="val 421"/>
                <a:gd name="f38" fmla="val 29"/>
                <a:gd name="f39" fmla="val 435"/>
                <a:gd name="f40" fmla="val 15"/>
                <a:gd name="f41" fmla="val 1"/>
                <a:gd name="f42" fmla="val 434"/>
                <a:gd name="f43" fmla="val 14"/>
                <a:gd name="f44" fmla="val 420"/>
                <a:gd name="f45" fmla="val 28"/>
                <a:gd name="f46" fmla="val 405"/>
                <a:gd name="f47" fmla="val 43"/>
                <a:gd name="f48" fmla="val 391"/>
                <a:gd name="f49" fmla="val 57"/>
                <a:gd name="f50" fmla="val 377"/>
                <a:gd name="f51" fmla="val 72"/>
                <a:gd name="f52" fmla="val 363"/>
                <a:gd name="f53" fmla="val 88"/>
                <a:gd name="f54" fmla="val 335"/>
                <a:gd name="f55" fmla="val 118"/>
                <a:gd name="f56" fmla="val 308"/>
                <a:gd name="f57" fmla="val 283"/>
                <a:gd name="f58" fmla="val 181"/>
                <a:gd name="f59" fmla="val 232"/>
                <a:gd name="f60" fmla="val 246"/>
                <a:gd name="f61" fmla="val 185"/>
                <a:gd name="f62" fmla="val 314"/>
                <a:gd name="f63" fmla="val 145"/>
                <a:gd name="f64" fmla="val 386"/>
                <a:gd name="f65" fmla="val 104"/>
                <a:gd name="f66" fmla="val 457"/>
                <a:gd name="f67" fmla="val 70"/>
                <a:gd name="f68" fmla="val 533"/>
                <a:gd name="f69" fmla="val 45"/>
                <a:gd name="f70" fmla="val 611"/>
                <a:gd name="f71" fmla="val 19"/>
                <a:gd name="f72" fmla="val 690"/>
                <a:gd name="f73" fmla="val 3"/>
                <a:gd name="f74" fmla="val 771"/>
                <a:gd name="f75" fmla="val 856"/>
                <a:gd name="f76" fmla="val 857"/>
                <a:gd name="f77" fmla="val 859"/>
                <a:gd name="f78" fmla="val 2"/>
                <a:gd name="f79" fmla="val 865"/>
                <a:gd name="f80" fmla="val 4"/>
                <a:gd name="f81" fmla="val 872"/>
                <a:gd name="f82" fmla="val 870"/>
                <a:gd name="f83" fmla="val 862"/>
                <a:gd name="f84" fmla="*/ f0 1 450"/>
                <a:gd name="f85" fmla="*/ f1 1 878"/>
                <a:gd name="f86" fmla="+- f4 0 f2"/>
                <a:gd name="f87" fmla="+- f3 0 f2"/>
                <a:gd name="f88" fmla="*/ f87 1 450"/>
                <a:gd name="f89" fmla="*/ f86 1 878"/>
                <a:gd name="f90" fmla="*/ 0 1 f88"/>
                <a:gd name="f91" fmla="*/ f3 1 f88"/>
                <a:gd name="f92" fmla="*/ 0 1 f89"/>
                <a:gd name="f93" fmla="*/ f4 1 f89"/>
                <a:gd name="f94" fmla="*/ f90 f84 1"/>
                <a:gd name="f95" fmla="*/ f91 f84 1"/>
                <a:gd name="f96" fmla="*/ f93 f85 1"/>
                <a:gd name="f97" fmla="*/ f92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450" h="87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3" y="f41"/>
                  </a:cubicBezTo>
                  <a:cubicBezTo>
                    <a:pt x="f3" y="f2"/>
                    <a:pt x="f3" y="f2"/>
                    <a:pt x="f3" y="f2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17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2" y="f6"/>
                  </a:cubicBezTo>
                  <a:cubicBezTo>
                    <a:pt x="f2" y="f75"/>
                    <a:pt x="f2" y="f76"/>
                    <a:pt x="f2" y="f77"/>
                  </a:cubicBezTo>
                  <a:cubicBezTo>
                    <a:pt x="f78" y="f79"/>
                    <a:pt x="f80" y="f81"/>
                    <a:pt x="f5" y="f4"/>
                  </a:cubicBezTo>
                  <a:cubicBezTo>
                    <a:pt x="f5" y="f82"/>
                    <a:pt x="f5" y="f83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D4493410-94CB-48FB-A169-7ADCDC4FE015}"/>
                </a:ext>
              </a:extLst>
            </p:cNvPr>
            <p:cNvSpPr/>
            <p:nvPr/>
          </p:nvSpPr>
          <p:spPr>
            <a:xfrm>
              <a:off x="706630" y="7197992"/>
              <a:ext cx="124193" cy="3718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73"/>
                <a:gd name="f5" fmla="val 7"/>
                <a:gd name="f6" fmla="val 24"/>
                <a:gd name="f7" fmla="val 16"/>
                <a:gd name="f8" fmla="val 49"/>
                <a:gd name="f9" fmla="val 26"/>
                <a:gd name="f10" fmla="val 23"/>
                <a:gd name="f11" fmla="val 11"/>
                <a:gd name="f12" fmla="*/ f0 1 35"/>
                <a:gd name="f13" fmla="*/ f1 1 73"/>
                <a:gd name="f14" fmla="+- f4 0 f2"/>
                <a:gd name="f15" fmla="+- f3 0 f2"/>
                <a:gd name="f16" fmla="*/ f15 1 35"/>
                <a:gd name="f17" fmla="*/ f14 1 7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5" h="7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A0095E9B-23DF-4574-907E-6E23398841F8}"/>
                </a:ext>
              </a:extLst>
            </p:cNvPr>
            <p:cNvSpPr/>
            <p:nvPr/>
          </p:nvSpPr>
          <p:spPr>
            <a:xfrm>
              <a:off x="589577" y="5907819"/>
              <a:ext cx="28547" cy="244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7"/>
                <a:gd name="f6" fmla="val 44"/>
                <a:gd name="f7" fmla="val 46"/>
                <a:gd name="f8" fmla="val 47"/>
                <a:gd name="f9" fmla="val 38"/>
                <a:gd name="f10" fmla="val 29"/>
                <a:gd name="f11" fmla="val 19"/>
                <a:gd name="f12" fmla="val 5"/>
                <a:gd name="f13" fmla="val 13"/>
                <a:gd name="f14" fmla="val 3"/>
                <a:gd name="f15" fmla="val 6"/>
                <a:gd name="f16" fmla="val 1"/>
                <a:gd name="f17" fmla="val 9"/>
                <a:gd name="f18" fmla="val 17"/>
                <a:gd name="f19" fmla="val 26"/>
                <a:gd name="f20" fmla="val 2"/>
                <a:gd name="f21" fmla="val 32"/>
                <a:gd name="f22" fmla="*/ f0 1 8"/>
                <a:gd name="f23" fmla="*/ f1 1 48"/>
                <a:gd name="f24" fmla="+- f4 0 f2"/>
                <a:gd name="f25" fmla="+- f3 0 f2"/>
                <a:gd name="f26" fmla="*/ f25 1 8"/>
                <a:gd name="f27" fmla="*/ f24 1 48"/>
                <a:gd name="f28" fmla="*/ 0 1 f26"/>
                <a:gd name="f29" fmla="*/ f3 1 f26"/>
                <a:gd name="f30" fmla="*/ 0 1 f27"/>
                <a:gd name="f31" fmla="*/ f4 1 f27"/>
                <a:gd name="f32" fmla="*/ f28 f22 1"/>
                <a:gd name="f33" fmla="*/ f29 f22 1"/>
                <a:gd name="f34" fmla="*/ f31 f23 1"/>
                <a:gd name="f35" fmla="*/ f30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8" h="48">
                  <a:moveTo>
                    <a:pt x="f5" y="f6"/>
                  </a:moveTo>
                  <a:cubicBezTo>
                    <a:pt x="f5" y="f7"/>
                    <a:pt x="f3" y="f8"/>
                    <a:pt x="f3" y="f4"/>
                  </a:cubicBezTo>
                  <a:cubicBezTo>
                    <a:pt x="f3" y="f9"/>
                    <a:pt x="f3" y="f10"/>
                    <a:pt x="f3" y="f11"/>
                  </a:cubicBezTo>
                  <a:cubicBezTo>
                    <a:pt x="f12" y="f13"/>
                    <a:pt x="f14" y="f15"/>
                    <a:pt x="f16" y="f2"/>
                  </a:cubicBezTo>
                  <a:cubicBezTo>
                    <a:pt x="f2" y="f17"/>
                    <a:pt x="f2" y="f18"/>
                    <a:pt x="f2" y="f19"/>
                  </a:cubicBezTo>
                  <a:cubicBezTo>
                    <a:pt x="f20" y="f21"/>
                    <a:pt x="f12" y="f9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D86D7EC6-69DE-469D-8893-5D3AC89660B6}"/>
                </a:ext>
              </a:extLst>
            </p:cNvPr>
            <p:cNvSpPr/>
            <p:nvPr/>
          </p:nvSpPr>
          <p:spPr>
            <a:xfrm>
              <a:off x="650961" y="6883667"/>
              <a:ext cx="182724" cy="686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"/>
                <a:gd name="f4" fmla="val 135"/>
                <a:gd name="f5" fmla="val 7"/>
                <a:gd name="f6" fmla="val 18"/>
                <a:gd name="f7" fmla="val 5"/>
                <a:gd name="f8" fmla="val 12"/>
                <a:gd name="f9" fmla="val 2"/>
                <a:gd name="f10" fmla="val 6"/>
                <a:gd name="f11" fmla="val 3"/>
                <a:gd name="f12" fmla="val 16"/>
                <a:gd name="f13" fmla="val 32"/>
                <a:gd name="f14" fmla="val 48"/>
                <a:gd name="f15" fmla="val 13"/>
                <a:gd name="f16" fmla="val 53"/>
                <a:gd name="f17" fmla="val 14"/>
                <a:gd name="f18" fmla="val 57"/>
                <a:gd name="f19" fmla="val 62"/>
                <a:gd name="f20" fmla="val 27"/>
                <a:gd name="f21" fmla="val 86"/>
                <a:gd name="f22" fmla="val 39"/>
                <a:gd name="f23" fmla="val 111"/>
                <a:gd name="f24" fmla="val 51"/>
                <a:gd name="f25" fmla="val 41"/>
                <a:gd name="f26" fmla="val 109"/>
                <a:gd name="f27" fmla="val 83"/>
                <a:gd name="f28" fmla="val 24"/>
                <a:gd name="f29" fmla="val 56"/>
                <a:gd name="f30" fmla="val 43"/>
                <a:gd name="f31" fmla="val 31"/>
                <a:gd name="f32" fmla="*/ f0 1 52"/>
                <a:gd name="f33" fmla="*/ f1 1 135"/>
                <a:gd name="f34" fmla="+- f4 0 f2"/>
                <a:gd name="f35" fmla="+- f3 0 f2"/>
                <a:gd name="f36" fmla="*/ f35 1 52"/>
                <a:gd name="f37" fmla="*/ f34 1 135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2" h="135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5" y="f13"/>
                    <a:pt x="f8" y="f14"/>
                  </a:cubicBezTo>
                  <a:cubicBezTo>
                    <a:pt x="f15" y="f16"/>
                    <a:pt x="f17" y="f18"/>
                    <a:pt x="f12" y="f19"/>
                  </a:cubicBezTo>
                  <a:cubicBezTo>
                    <a:pt x="f20" y="f21"/>
                    <a:pt x="f22" y="f23"/>
                    <a:pt x="f24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5" y="f26"/>
                    <a:pt x="f13" y="f27"/>
                    <a:pt x="f28" y="f29"/>
                  </a:cubicBezTo>
                  <a:cubicBezTo>
                    <a:pt x="f6" y="f30"/>
                    <a:pt x="f15" y="f31"/>
                    <a:pt x="f5" y="f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5" name="Group 48">
            <a:extLst>
              <a:ext uri="{FF2B5EF4-FFF2-40B4-BE49-F238E27FC236}">
                <a16:creationId xmlns:a16="http://schemas.microsoft.com/office/drawing/2014/main" id="{00150824-A7E0-4BA0-B22A-9BE84FF5CDCF}"/>
              </a:ext>
            </a:extLst>
          </p:cNvPr>
          <p:cNvGrpSpPr/>
          <p:nvPr/>
        </p:nvGrpSpPr>
        <p:grpSpPr>
          <a:xfrm>
            <a:off x="22512" y="310"/>
            <a:ext cx="2152251" cy="7554133"/>
            <a:chOff x="22512" y="310"/>
            <a:chExt cx="2152251" cy="7554133"/>
          </a:xfrm>
        </p:grpSpPr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74DA8447-96AB-41EE-BB6E-7FD48C5EB092}"/>
                </a:ext>
              </a:extLst>
            </p:cNvPr>
            <p:cNvSpPr/>
            <p:nvPr/>
          </p:nvSpPr>
          <p:spPr>
            <a:xfrm>
              <a:off x="22512" y="310"/>
              <a:ext cx="451448" cy="4851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"/>
                <a:gd name="f4" fmla="val 920"/>
                <a:gd name="f5" fmla="val 7"/>
                <a:gd name="f6" fmla="val 210"/>
                <a:gd name="f7" fmla="val 11"/>
                <a:gd name="f8" fmla="val 288"/>
                <a:gd name="f9" fmla="val 17"/>
                <a:gd name="f10" fmla="val 367"/>
                <a:gd name="f11" fmla="val 26"/>
                <a:gd name="f12" fmla="val 445"/>
                <a:gd name="f13" fmla="val 34"/>
                <a:gd name="f14" fmla="val 523"/>
                <a:gd name="f15" fmla="val 44"/>
                <a:gd name="f16" fmla="val 601"/>
                <a:gd name="f17" fmla="val 57"/>
                <a:gd name="f18" fmla="val 679"/>
                <a:gd name="f19" fmla="val 69"/>
                <a:gd name="f20" fmla="val 757"/>
                <a:gd name="f21" fmla="val 84"/>
                <a:gd name="f22" fmla="val 834"/>
                <a:gd name="f23" fmla="val 101"/>
                <a:gd name="f24" fmla="val 911"/>
                <a:gd name="f25" fmla="val 102"/>
                <a:gd name="f26" fmla="val 914"/>
                <a:gd name="f27" fmla="val 917"/>
                <a:gd name="f28" fmla="val 905"/>
                <a:gd name="f29" fmla="val 100"/>
                <a:gd name="f30" fmla="val 889"/>
                <a:gd name="f31" fmla="val 99"/>
                <a:gd name="f32" fmla="val 874"/>
                <a:gd name="f33" fmla="val 871"/>
                <a:gd name="f34" fmla="val 868"/>
                <a:gd name="f35" fmla="val 866"/>
                <a:gd name="f36" fmla="val 85"/>
                <a:gd name="f37" fmla="val 803"/>
                <a:gd name="f38" fmla="val 73"/>
                <a:gd name="f39" fmla="val 741"/>
                <a:gd name="f40" fmla="val 63"/>
                <a:gd name="f41" fmla="val 678"/>
                <a:gd name="f42" fmla="val 50"/>
                <a:gd name="f43" fmla="val 600"/>
                <a:gd name="f44" fmla="val 39"/>
                <a:gd name="f45" fmla="val 30"/>
                <a:gd name="f46" fmla="val 444"/>
                <a:gd name="f47" fmla="val 21"/>
                <a:gd name="f48" fmla="val 366"/>
                <a:gd name="f49" fmla="val 14"/>
                <a:gd name="f50" fmla="val 9"/>
                <a:gd name="f51" fmla="val 209"/>
                <a:gd name="f52" fmla="val 170"/>
                <a:gd name="f53" fmla="val 5"/>
                <a:gd name="f54" fmla="val 131"/>
                <a:gd name="f55" fmla="val 3"/>
                <a:gd name="f56" fmla="val 92"/>
                <a:gd name="f57" fmla="val 2"/>
                <a:gd name="f58" fmla="val 61"/>
                <a:gd name="f59" fmla="val 1"/>
                <a:gd name="f60" fmla="val 31"/>
                <a:gd name="f61" fmla="val 4"/>
                <a:gd name="f62" fmla="*/ f0 1 103"/>
                <a:gd name="f63" fmla="*/ f1 1 920"/>
                <a:gd name="f64" fmla="+- f4 0 f2"/>
                <a:gd name="f65" fmla="+- f3 0 f2"/>
                <a:gd name="f66" fmla="*/ f65 1 103"/>
                <a:gd name="f67" fmla="*/ f64 1 920"/>
                <a:gd name="f68" fmla="*/ 0 1 f66"/>
                <a:gd name="f69" fmla="*/ f3 1 f66"/>
                <a:gd name="f70" fmla="*/ 0 1 f67"/>
                <a:gd name="f71" fmla="*/ f4 1 f67"/>
                <a:gd name="f72" fmla="*/ f68 f62 1"/>
                <a:gd name="f73" fmla="*/ f69 f62 1"/>
                <a:gd name="f74" fmla="*/ f71 f63 1"/>
                <a:gd name="f75" fmla="*/ f70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03" h="920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3" y="f27"/>
                    <a:pt x="f3" y="f4"/>
                  </a:cubicBezTo>
                  <a:cubicBezTo>
                    <a:pt x="f25" y="f28"/>
                    <a:pt x="f29" y="f30"/>
                    <a:pt x="f31" y="f32"/>
                  </a:cubicBezTo>
                  <a:cubicBezTo>
                    <a:pt x="f31" y="f33"/>
                    <a:pt x="f31" y="f34"/>
                    <a:pt x="f31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14"/>
                    <a:pt x="f45" y="f46"/>
                  </a:cubicBezTo>
                  <a:cubicBezTo>
                    <a:pt x="f47" y="f48"/>
                    <a:pt x="f49" y="f8"/>
                    <a:pt x="f50" y="f51"/>
                  </a:cubicBezTo>
                  <a:cubicBezTo>
                    <a:pt x="f5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59" y="f2"/>
                  </a:cubicBezTo>
                  <a:cubicBezTo>
                    <a:pt x="f2" y="f2"/>
                    <a:pt x="f2" y="f2"/>
                    <a:pt x="f2" y="f2"/>
                  </a:cubicBezTo>
                  <a:cubicBezTo>
                    <a:pt x="f2" y="f60"/>
                    <a:pt x="f59" y="f58"/>
                    <a:pt x="f59" y="f56"/>
                  </a:cubicBezTo>
                  <a:cubicBezTo>
                    <a:pt x="f55" y="f54"/>
                    <a:pt x="f61" y="f52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221B8A45-7E7A-4F09-8A8B-3EB15A5F4661}"/>
                </a:ext>
              </a:extLst>
            </p:cNvPr>
            <p:cNvSpPr/>
            <p:nvPr/>
          </p:nvSpPr>
          <p:spPr>
            <a:xfrm>
              <a:off x="500204" y="4758116"/>
              <a:ext cx="386708" cy="17424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"/>
                <a:gd name="f4" fmla="val 330"/>
                <a:gd name="f5" fmla="val 53"/>
                <a:gd name="f6" fmla="val 229"/>
                <a:gd name="f7" fmla="val 64"/>
                <a:gd name="f8" fmla="val 263"/>
                <a:gd name="f9" fmla="val 75"/>
                <a:gd name="f10" fmla="val 297"/>
                <a:gd name="f11" fmla="val 323"/>
                <a:gd name="f12" fmla="val 315"/>
                <a:gd name="f13" fmla="val 308"/>
                <a:gd name="f14" fmla="val 307"/>
                <a:gd name="f15" fmla="val 305"/>
                <a:gd name="f16" fmla="val 304"/>
                <a:gd name="f17" fmla="val 79"/>
                <a:gd name="f18" fmla="val 278"/>
                <a:gd name="f19" fmla="val 70"/>
                <a:gd name="f20" fmla="val 252"/>
                <a:gd name="f21" fmla="val 62"/>
                <a:gd name="f22" fmla="val 226"/>
                <a:gd name="f23" fmla="val 38"/>
                <a:gd name="f24" fmla="val 152"/>
                <a:gd name="f25" fmla="val 17"/>
                <a:gd name="f26" fmla="val 76"/>
                <a:gd name="f27" fmla="val 2"/>
                <a:gd name="f28" fmla="val 21"/>
                <a:gd name="f29" fmla="val 4"/>
                <a:gd name="f30" fmla="val 42"/>
                <a:gd name="f31" fmla="val 7"/>
                <a:gd name="f32" fmla="val 63"/>
                <a:gd name="f33" fmla="val 119"/>
                <a:gd name="f34" fmla="val 36"/>
                <a:gd name="f35" fmla="val 174"/>
                <a:gd name="f36" fmla="*/ f0 1 88"/>
                <a:gd name="f37" fmla="*/ f1 1 330"/>
                <a:gd name="f38" fmla="+- f4 0 f2"/>
                <a:gd name="f39" fmla="+- f3 0 f2"/>
                <a:gd name="f40" fmla="*/ f39 1 88"/>
                <a:gd name="f41" fmla="*/ f38 1 330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88" h="330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3" y="f11"/>
                    <a:pt x="f3" y="f12"/>
                    <a:pt x="f3" y="f13"/>
                  </a:cubicBezTo>
                  <a:cubicBezTo>
                    <a:pt x="f3" y="f14"/>
                    <a:pt x="f3" y="f15"/>
                    <a:pt x="f3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" y="f2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28" y="f33"/>
                    <a:pt x="f34" y="f35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C812195F-8654-46FA-9EDC-0EA0B483DA82}"/>
                </a:ext>
              </a:extLst>
            </p:cNvPr>
            <p:cNvSpPr/>
            <p:nvPr/>
          </p:nvSpPr>
          <p:spPr>
            <a:xfrm>
              <a:off x="916658" y="6462521"/>
              <a:ext cx="393704" cy="1091921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90"/>
                <a:gd name="f5" fmla="val 207"/>
                <a:gd name="f6" fmla="val 6"/>
                <a:gd name="f7" fmla="val 15"/>
                <a:gd name="f8" fmla="val 4"/>
                <a:gd name="f9" fmla="val 10"/>
                <a:gd name="f10" fmla="val 2"/>
                <a:gd name="f11" fmla="val 5"/>
                <a:gd name="f12" fmla="val 9"/>
                <a:gd name="f13" fmla="val 19"/>
                <a:gd name="f14" fmla="val 1"/>
                <a:gd name="f15" fmla="val 29"/>
                <a:gd name="f16" fmla="val 14"/>
                <a:gd name="f17" fmla="val 62"/>
                <a:gd name="f18" fmla="val 27"/>
                <a:gd name="f19" fmla="val 95"/>
                <a:gd name="f20" fmla="val 42"/>
                <a:gd name="f21" fmla="val 127"/>
                <a:gd name="f22" fmla="val 54"/>
                <a:gd name="f23" fmla="val 154"/>
                <a:gd name="f24" fmla="val 67"/>
                <a:gd name="f25" fmla="val 181"/>
                <a:gd name="f26" fmla="val 80"/>
                <a:gd name="f27" fmla="val 76"/>
                <a:gd name="f28" fmla="val 63"/>
                <a:gd name="f29" fmla="val 152"/>
                <a:gd name="f30" fmla="val 50"/>
                <a:gd name="f31" fmla="val 123"/>
                <a:gd name="f32" fmla="val 34"/>
                <a:gd name="f33" fmla="val 88"/>
                <a:gd name="f34" fmla="val 20"/>
                <a:gd name="f35" fmla="val 51"/>
                <a:gd name="f36" fmla="*/ f1 1 90"/>
                <a:gd name="f37" fmla="*/ f2 1 207"/>
                <a:gd name="f38" fmla="+- f5 0 f3"/>
                <a:gd name="f39" fmla="+- f4 0 f3"/>
                <a:gd name="f40" fmla="*/ f39 1 90"/>
                <a:gd name="f41" fmla="*/ f38 1 207"/>
                <a:gd name="f42" fmla="*/ 0 1 f40"/>
                <a:gd name="f43" fmla="*/ f4 1 f40"/>
                <a:gd name="f44" fmla="*/ 0 1 f41"/>
                <a:gd name="f45" fmla="*/ f5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90" h="207">
                  <a:moveTo>
                    <a:pt x="f6" y="f7"/>
                  </a:moveTo>
                  <a:cubicBezTo>
                    <a:pt x="f8" y="f9"/>
                    <a:pt x="f10" y="f11"/>
                    <a:pt x="f3" y="f3"/>
                  </a:cubicBezTo>
                  <a:cubicBezTo>
                    <a:pt x="f3" y="f12"/>
                    <a:pt x="f3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5"/>
                  </a:cubicBezTo>
                  <a:cubicBezTo>
                    <a:pt x="f4" y="f5"/>
                    <a:pt x="f4" y="f5"/>
                    <a:pt x="f4" y="f5"/>
                  </a:cubicBezTo>
                  <a:cubicBezTo>
                    <a:pt x="f27" y="f0"/>
                    <a:pt x="f28" y="f29"/>
                    <a:pt x="f30" y="f31"/>
                  </a:cubicBezTo>
                  <a:cubicBezTo>
                    <a:pt x="f32" y="f33"/>
                    <a:pt x="f34" y="f35"/>
                    <a:pt x="f6" y="f7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06D1881D-9B69-4805-AC2B-469B16D7323C}"/>
                </a:ext>
              </a:extLst>
            </p:cNvPr>
            <p:cNvSpPr/>
            <p:nvPr/>
          </p:nvSpPr>
          <p:spPr>
            <a:xfrm>
              <a:off x="473960" y="4810914"/>
              <a:ext cx="503944" cy="24647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"/>
                <a:gd name="f4" fmla="val 467"/>
                <a:gd name="f5" fmla="val 101"/>
                <a:gd name="f6" fmla="val 409"/>
                <a:gd name="f7" fmla="val 93"/>
                <a:gd name="f8" fmla="val 388"/>
                <a:gd name="f9" fmla="val 85"/>
                <a:gd name="f10" fmla="val 366"/>
                <a:gd name="f11" fmla="val 78"/>
                <a:gd name="f12" fmla="val 344"/>
                <a:gd name="f13" fmla="val 57"/>
                <a:gd name="f14" fmla="val 281"/>
                <a:gd name="f15" fmla="val 41"/>
                <a:gd name="f16" fmla="val 216"/>
                <a:gd name="f17" fmla="val 29"/>
                <a:gd name="f18" fmla="val 151"/>
                <a:gd name="f19" fmla="val 22"/>
                <a:gd name="f20" fmla="val 119"/>
                <a:gd name="f21" fmla="val 17"/>
                <a:gd name="f22" fmla="val 86"/>
                <a:gd name="f23" fmla="val 13"/>
                <a:gd name="f24" fmla="val 53"/>
                <a:gd name="f25" fmla="val 9"/>
                <a:gd name="f26" fmla="val 35"/>
                <a:gd name="f27" fmla="val 4"/>
                <a:gd name="f28" fmla="val 18"/>
                <a:gd name="f29" fmla="val 5"/>
                <a:gd name="f30" fmla="val 51"/>
                <a:gd name="f31" fmla="val 12"/>
                <a:gd name="f32" fmla="val 102"/>
                <a:gd name="f33" fmla="val 21"/>
                <a:gd name="f34" fmla="val 152"/>
                <a:gd name="f35" fmla="val 33"/>
                <a:gd name="f36" fmla="val 218"/>
                <a:gd name="f37" fmla="val 49"/>
                <a:gd name="f38" fmla="val 283"/>
                <a:gd name="f39" fmla="val 69"/>
                <a:gd name="f40" fmla="val 347"/>
                <a:gd name="f41" fmla="val 79"/>
                <a:gd name="f42" fmla="val 378"/>
                <a:gd name="f43" fmla="val 90"/>
                <a:gd name="f44" fmla="val 410"/>
                <a:gd name="f45" fmla="val 103"/>
                <a:gd name="f46" fmla="val 441"/>
                <a:gd name="f47" fmla="val 107"/>
                <a:gd name="f48" fmla="val 449"/>
                <a:gd name="f49" fmla="val 111"/>
                <a:gd name="f50" fmla="val 458"/>
                <a:gd name="f51" fmla="val 114"/>
                <a:gd name="f52" fmla="val 464"/>
                <a:gd name="f53" fmla="val 113"/>
                <a:gd name="f54" fmla="val 461"/>
                <a:gd name="f55" fmla="val 112"/>
                <a:gd name="f56" fmla="val 108"/>
                <a:gd name="f57" fmla="val 442"/>
                <a:gd name="f58" fmla="val 104"/>
                <a:gd name="f59" fmla="val 425"/>
                <a:gd name="f60" fmla="*/ f0 1 115"/>
                <a:gd name="f61" fmla="*/ f1 1 467"/>
                <a:gd name="f62" fmla="+- f4 0 f2"/>
                <a:gd name="f63" fmla="+- f3 0 f2"/>
                <a:gd name="f64" fmla="*/ f63 1 115"/>
                <a:gd name="f65" fmla="*/ f62 1 467"/>
                <a:gd name="f66" fmla="*/ 0 1 f64"/>
                <a:gd name="f67" fmla="*/ f3 1 f64"/>
                <a:gd name="f68" fmla="*/ 0 1 f65"/>
                <a:gd name="f69" fmla="*/ f4 1 f65"/>
                <a:gd name="f70" fmla="*/ f66 f60 1"/>
                <a:gd name="f71" fmla="*/ f67 f60 1"/>
                <a:gd name="f72" fmla="*/ f69 f61 1"/>
                <a:gd name="f73" fmla="*/ f68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0" t="f73" r="f71" b="f72"/>
              <a:pathLst>
                <a:path w="115" h="467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3" y="f4"/>
                  </a:cubicBezTo>
                  <a:cubicBezTo>
                    <a:pt x="f51" y="f52"/>
                    <a:pt x="f53" y="f54"/>
                    <a:pt x="f55" y="f50"/>
                  </a:cubicBezTo>
                  <a:cubicBezTo>
                    <a:pt x="f56" y="f57"/>
                    <a:pt x="f58" y="f59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62D290B6-700B-4A5C-9854-267218D55A9A}"/>
                </a:ext>
              </a:extLst>
            </p:cNvPr>
            <p:cNvSpPr/>
            <p:nvPr/>
          </p:nvSpPr>
          <p:spPr>
            <a:xfrm>
              <a:off x="424967" y="1421105"/>
              <a:ext cx="159233" cy="3337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"/>
                <a:gd name="f4" fmla="val 633"/>
                <a:gd name="f5" fmla="val 17"/>
                <a:gd name="f6" fmla="val 15"/>
                <a:gd name="f7" fmla="val 621"/>
                <a:gd name="f8" fmla="val 14"/>
                <a:gd name="f9" fmla="val 609"/>
                <a:gd name="f10" fmla="val 13"/>
                <a:gd name="f11" fmla="val 597"/>
                <a:gd name="f12" fmla="val 8"/>
                <a:gd name="f13" fmla="val 530"/>
                <a:gd name="f14" fmla="val 5"/>
                <a:gd name="f15" fmla="val 464"/>
                <a:gd name="f16" fmla="val 398"/>
                <a:gd name="f17" fmla="val 331"/>
                <a:gd name="f18" fmla="val 265"/>
                <a:gd name="f19" fmla="val 198"/>
                <a:gd name="f20" fmla="val 165"/>
                <a:gd name="f21" fmla="val 18"/>
                <a:gd name="f22" fmla="val 132"/>
                <a:gd name="f23" fmla="val 22"/>
                <a:gd name="f24" fmla="val 99"/>
                <a:gd name="f25" fmla="val 26"/>
                <a:gd name="f26" fmla="val 66"/>
                <a:gd name="f27" fmla="val 30"/>
                <a:gd name="f28" fmla="val 33"/>
                <a:gd name="f29" fmla="val 35"/>
                <a:gd name="f30" fmla="val 29"/>
                <a:gd name="f31" fmla="val 24"/>
                <a:gd name="f32" fmla="val 20"/>
                <a:gd name="f33" fmla="val 16"/>
                <a:gd name="f34" fmla="val 10"/>
                <a:gd name="f35" fmla="val 4"/>
                <a:gd name="f36" fmla="val 264"/>
                <a:gd name="f37" fmla="val 1"/>
                <a:gd name="f38" fmla="val 461"/>
                <a:gd name="f39" fmla="val 2"/>
                <a:gd name="f40" fmla="val 525"/>
                <a:gd name="f41" fmla="val 7"/>
                <a:gd name="f42" fmla="val 589"/>
                <a:gd name="f43" fmla="val 603"/>
                <a:gd name="f44" fmla="val 618"/>
                <a:gd name="f45" fmla="val 632"/>
                <a:gd name="f46" fmla="*/ f0 1 36"/>
                <a:gd name="f47" fmla="*/ f1 1 633"/>
                <a:gd name="f48" fmla="+- f4 0 f2"/>
                <a:gd name="f49" fmla="+- f3 0 f2"/>
                <a:gd name="f50" fmla="*/ f49 1 36"/>
                <a:gd name="f51" fmla="*/ f48 1 633"/>
                <a:gd name="f52" fmla="*/ 0 1 f50"/>
                <a:gd name="f53" fmla="*/ f3 1 f50"/>
                <a:gd name="f54" fmla="*/ 0 1 f51"/>
                <a:gd name="f55" fmla="*/ f4 1 f51"/>
                <a:gd name="f56" fmla="*/ f52 f46 1"/>
                <a:gd name="f57" fmla="*/ f53 f46 1"/>
                <a:gd name="f58" fmla="*/ f55 f47 1"/>
                <a:gd name="f59" fmla="*/ f54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36" h="633">
                  <a:moveTo>
                    <a:pt x="f5" y="f4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6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3" y="f2"/>
                  </a:cubicBezTo>
                  <a:cubicBezTo>
                    <a:pt x="f29" y="f2"/>
                    <a:pt x="f29" y="f2"/>
                    <a:pt x="f29" y="f2"/>
                  </a:cubicBezTo>
                  <a:cubicBezTo>
                    <a:pt x="f30" y="f28"/>
                    <a:pt x="f31" y="f26"/>
                    <a:pt x="f32" y="f24"/>
                  </a:cubicBezTo>
                  <a:cubicBezTo>
                    <a:pt x="f33" y="f22"/>
                    <a:pt x="f10" y="f20"/>
                    <a:pt x="f34" y="f19"/>
                  </a:cubicBezTo>
                  <a:cubicBezTo>
                    <a:pt x="f35" y="f36"/>
                    <a:pt x="f37" y="f17"/>
                    <a:pt x="f37" y="f16"/>
                  </a:cubicBezTo>
                  <a:cubicBezTo>
                    <a:pt x="f2" y="f38"/>
                    <a:pt x="f39" y="f40"/>
                    <a:pt x="f41" y="f42"/>
                  </a:cubicBezTo>
                  <a:cubicBezTo>
                    <a:pt x="f34" y="f43"/>
                    <a:pt x="f10" y="f44"/>
                    <a:pt x="f33" y="f45"/>
                  </a:cubicBezTo>
                  <a:cubicBezTo>
                    <a:pt x="f33" y="f45"/>
                    <a:pt x="f5" y="f4"/>
                    <a:pt x="f5" y="f4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1E109DB4-5D76-41FA-A76B-8916A1A2AB05}"/>
                </a:ext>
              </a:extLst>
            </p:cNvPr>
            <p:cNvSpPr/>
            <p:nvPr/>
          </p:nvSpPr>
          <p:spPr>
            <a:xfrm>
              <a:off x="1012899" y="7243977"/>
              <a:ext cx="122483" cy="310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"/>
                <a:gd name="f4" fmla="val 59"/>
                <a:gd name="f5" fmla="val 22"/>
                <a:gd name="f6" fmla="val 18"/>
                <a:gd name="f7" fmla="val 40"/>
                <a:gd name="f8" fmla="val 9"/>
                <a:gd name="f9" fmla="val 20"/>
                <a:gd name="f10" fmla="val 6"/>
                <a:gd name="f11" fmla="val 13"/>
                <a:gd name="f12" fmla="*/ f0 1 28"/>
                <a:gd name="f13" fmla="*/ f1 1 59"/>
                <a:gd name="f14" fmla="+- f4 0 f2"/>
                <a:gd name="f15" fmla="+- f3 0 f2"/>
                <a:gd name="f16" fmla="*/ f15 1 28"/>
                <a:gd name="f17" fmla="*/ f14 1 5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" h="5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EA014EFB-DC49-41B0-B7F5-92F7E3C58FC8}"/>
                </a:ext>
              </a:extLst>
            </p:cNvPr>
            <p:cNvSpPr/>
            <p:nvPr/>
          </p:nvSpPr>
          <p:spPr>
            <a:xfrm>
              <a:off x="456459" y="4527898"/>
              <a:ext cx="75245" cy="5639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4"/>
                <a:gd name="f6" fmla="val 54"/>
                <a:gd name="f7" fmla="val 8"/>
                <a:gd name="f8" fmla="val 72"/>
                <a:gd name="f9" fmla="val 13"/>
                <a:gd name="f10" fmla="val 89"/>
                <a:gd name="f11" fmla="val 14"/>
                <a:gd name="f12" fmla="val 86"/>
                <a:gd name="f13" fmla="val 12"/>
                <a:gd name="f14" fmla="val 65"/>
                <a:gd name="f15" fmla="val 10"/>
                <a:gd name="f16" fmla="val 44"/>
                <a:gd name="f17" fmla="val 9"/>
                <a:gd name="f18" fmla="val 43"/>
                <a:gd name="f19" fmla="val 6"/>
                <a:gd name="f20" fmla="val 29"/>
                <a:gd name="f21" fmla="val 3"/>
                <a:gd name="f22" fmla="val 2"/>
                <a:gd name="f23" fmla="val 5"/>
                <a:gd name="f24" fmla="val 1"/>
                <a:gd name="f25" fmla="val 23"/>
                <a:gd name="f26" fmla="val 39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6"/>
                    <a:pt x="f17" y="f18"/>
                    <a:pt x="f17" y="f18"/>
                  </a:cubicBezTo>
                  <a:cubicBezTo>
                    <a:pt x="f19" y="f20"/>
                    <a:pt x="f21" y="f11"/>
                    <a:pt x="f2" y="f2"/>
                  </a:cubicBezTo>
                  <a:cubicBezTo>
                    <a:pt x="f2" y="f22"/>
                    <a:pt x="f2" y="f23"/>
                    <a:pt x="f2" y="f7"/>
                  </a:cubicBezTo>
                  <a:cubicBezTo>
                    <a:pt x="f24" y="f25"/>
                    <a:pt x="f21" y="f26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188793D2-C1FC-48E4-8186-F0BCF0A35586}"/>
                </a:ext>
              </a:extLst>
            </p:cNvPr>
            <p:cNvSpPr/>
            <p:nvPr/>
          </p:nvSpPr>
          <p:spPr>
            <a:xfrm>
              <a:off x="886913" y="3467660"/>
              <a:ext cx="1287850" cy="29948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4"/>
                <a:gd name="f4" fmla="val 568"/>
                <a:gd name="f5" fmla="val 8"/>
                <a:gd name="f6" fmla="val 553"/>
                <a:gd name="f7" fmla="val 9"/>
                <a:gd name="f8" fmla="val 501"/>
                <a:gd name="f9" fmla="val 19"/>
                <a:gd name="f10" fmla="val 448"/>
                <a:gd name="f11" fmla="val 35"/>
                <a:gd name="f12" fmla="val 397"/>
                <a:gd name="f13" fmla="val 51"/>
                <a:gd name="f14" fmla="val 347"/>
                <a:gd name="f15" fmla="val 73"/>
                <a:gd name="f16" fmla="val 298"/>
                <a:gd name="f17" fmla="val 99"/>
                <a:gd name="f18" fmla="val 252"/>
                <a:gd name="f19" fmla="val 124"/>
                <a:gd name="f20" fmla="val 205"/>
                <a:gd name="f21" fmla="val 154"/>
                <a:gd name="f22" fmla="val 161"/>
                <a:gd name="f23" fmla="val 187"/>
                <a:gd name="f24" fmla="val 119"/>
                <a:gd name="f25" fmla="val 203"/>
                <a:gd name="f26" fmla="val 98"/>
                <a:gd name="f27" fmla="val 220"/>
                <a:gd name="f28" fmla="val 77"/>
                <a:gd name="f29" fmla="val 238"/>
                <a:gd name="f30" fmla="val 58"/>
                <a:gd name="f31" fmla="val 247"/>
                <a:gd name="f32" fmla="val 48"/>
                <a:gd name="f33" fmla="val 256"/>
                <a:gd name="f34" fmla="val 38"/>
                <a:gd name="f35" fmla="val 265"/>
                <a:gd name="f36" fmla="val 28"/>
                <a:gd name="f37" fmla="val 274"/>
                <a:gd name="f38" fmla="val 284"/>
                <a:gd name="f39" fmla="val 293"/>
                <a:gd name="f40" fmla="val 283"/>
                <a:gd name="f41" fmla="val 273"/>
                <a:gd name="f42" fmla="val 18"/>
                <a:gd name="f43" fmla="val 264"/>
                <a:gd name="f44" fmla="val 27"/>
                <a:gd name="f45" fmla="val 255"/>
                <a:gd name="f46" fmla="val 37"/>
                <a:gd name="f47" fmla="val 246"/>
                <a:gd name="f48" fmla="val 47"/>
                <a:gd name="f49" fmla="val 237"/>
                <a:gd name="f50" fmla="val 56"/>
                <a:gd name="f51" fmla="val 218"/>
                <a:gd name="f52" fmla="val 76"/>
                <a:gd name="f53" fmla="val 201"/>
                <a:gd name="f54" fmla="val 96"/>
                <a:gd name="f55" fmla="val 185"/>
                <a:gd name="f56" fmla="val 117"/>
                <a:gd name="f57" fmla="val 151"/>
                <a:gd name="f58" fmla="val 159"/>
                <a:gd name="f59" fmla="val 121"/>
                <a:gd name="f60" fmla="val 95"/>
                <a:gd name="f61" fmla="val 249"/>
                <a:gd name="f62" fmla="val 68"/>
                <a:gd name="f63" fmla="val 296"/>
                <a:gd name="f64" fmla="val 46"/>
                <a:gd name="f65" fmla="val 345"/>
                <a:gd name="f66" fmla="val 30"/>
                <a:gd name="f67" fmla="val 396"/>
                <a:gd name="f68" fmla="val 13"/>
                <a:gd name="f69" fmla="val 445"/>
                <a:gd name="f70" fmla="val 3"/>
                <a:gd name="f71" fmla="val 497"/>
                <a:gd name="f72" fmla="val 549"/>
                <a:gd name="f73" fmla="val 555"/>
                <a:gd name="f74" fmla="val 5"/>
                <a:gd name="f75" fmla="val 561"/>
                <a:gd name="f76" fmla="val 7"/>
                <a:gd name="f77" fmla="val 563"/>
                <a:gd name="f78" fmla="val 558"/>
                <a:gd name="f79" fmla="*/ f0 1 294"/>
                <a:gd name="f80" fmla="*/ f1 1 568"/>
                <a:gd name="f81" fmla="+- f4 0 f2"/>
                <a:gd name="f82" fmla="+- f3 0 f2"/>
                <a:gd name="f83" fmla="*/ f82 1 294"/>
                <a:gd name="f84" fmla="*/ f81 1 568"/>
                <a:gd name="f85" fmla="*/ 0 1 f83"/>
                <a:gd name="f86" fmla="*/ f3 1 f83"/>
                <a:gd name="f87" fmla="*/ 0 1 f84"/>
                <a:gd name="f88" fmla="*/ f4 1 f84"/>
                <a:gd name="f89" fmla="*/ f85 f79 1"/>
                <a:gd name="f90" fmla="*/ f86 f79 1"/>
                <a:gd name="f91" fmla="*/ f88 f80 1"/>
                <a:gd name="f92" fmla="*/ f87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294" h="56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9"/>
                    <a:pt x="f38" y="f7"/>
                    <a:pt x="f3" y="f2"/>
                  </a:cubicBezTo>
                  <a:cubicBezTo>
                    <a:pt x="f39" y="f2"/>
                    <a:pt x="f39" y="f2"/>
                    <a:pt x="f39" y="f2"/>
                  </a:cubicBezTo>
                  <a:cubicBezTo>
                    <a:pt x="f40" y="f7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25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2" y="f72"/>
                  </a:cubicBezTo>
                  <a:cubicBezTo>
                    <a:pt x="f70" y="f73"/>
                    <a:pt x="f74" y="f75"/>
                    <a:pt x="f76" y="f4"/>
                  </a:cubicBezTo>
                  <a:cubicBezTo>
                    <a:pt x="f76" y="f77"/>
                    <a:pt x="f76" y="f78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33871906-70F8-412D-9BC2-E3F4CE810768}"/>
                </a:ext>
              </a:extLst>
            </p:cNvPr>
            <p:cNvSpPr/>
            <p:nvPr/>
          </p:nvSpPr>
          <p:spPr>
            <a:xfrm>
              <a:off x="977895" y="7275652"/>
              <a:ext cx="110240" cy="278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"/>
                <a:gd name="f4" fmla="val 53"/>
                <a:gd name="f5" fmla="val 5"/>
                <a:gd name="f6" fmla="val 18"/>
                <a:gd name="f7" fmla="val 12"/>
                <a:gd name="f8" fmla="val 36"/>
                <a:gd name="f9" fmla="val 19"/>
                <a:gd name="f10" fmla="val 16"/>
                <a:gd name="f11" fmla="val 8"/>
                <a:gd name="f12" fmla="*/ f0 1 25"/>
                <a:gd name="f13" fmla="*/ f1 1 53"/>
                <a:gd name="f14" fmla="+- f4 0 f2"/>
                <a:gd name="f15" fmla="+- f3 0 f2"/>
                <a:gd name="f16" fmla="*/ f15 1 25"/>
                <a:gd name="f17" fmla="*/ f14 1 5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5" h="5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D5C4CFBC-EF86-419C-8AC0-C57094A34B60}"/>
                </a:ext>
              </a:extLst>
            </p:cNvPr>
            <p:cNvSpPr/>
            <p:nvPr/>
          </p:nvSpPr>
          <p:spPr>
            <a:xfrm>
              <a:off x="886913" y="6500533"/>
              <a:ext cx="125986" cy="743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"/>
                <a:gd name="f4" fmla="val 141"/>
                <a:gd name="f5" fmla="val 30"/>
                <a:gd name="f6" fmla="val 2"/>
                <a:gd name="f7" fmla="val 60"/>
                <a:gd name="f8" fmla="val 7"/>
                <a:gd name="f9" fmla="val 89"/>
                <a:gd name="f10" fmla="val 11"/>
                <a:gd name="f11" fmla="val 98"/>
                <a:gd name="f12" fmla="val 14"/>
                <a:gd name="f13" fmla="val 108"/>
                <a:gd name="f14" fmla="val 18"/>
                <a:gd name="f15" fmla="val 117"/>
                <a:gd name="f16" fmla="val 22"/>
                <a:gd name="f17" fmla="val 125"/>
                <a:gd name="f18" fmla="val 25"/>
                <a:gd name="f19" fmla="val 133"/>
                <a:gd name="f20" fmla="val 28"/>
                <a:gd name="f21" fmla="val 139"/>
                <a:gd name="f22" fmla="val 137"/>
                <a:gd name="f23" fmla="val 27"/>
                <a:gd name="f24" fmla="val 135"/>
                <a:gd name="f25" fmla="val 16"/>
                <a:gd name="f26" fmla="val 10"/>
                <a:gd name="f27" fmla="val 8"/>
                <a:gd name="f28" fmla="val 5"/>
                <a:gd name="f29" fmla="val 15"/>
                <a:gd name="f30" fmla="val 4"/>
                <a:gd name="f31" fmla="val 1"/>
                <a:gd name="f32" fmla="val 3"/>
                <a:gd name="f33" fmla="*/ f0 1 29"/>
                <a:gd name="f34" fmla="*/ f1 1 141"/>
                <a:gd name="f35" fmla="+- f4 0 f2"/>
                <a:gd name="f36" fmla="+- f3 0 f2"/>
                <a:gd name="f37" fmla="*/ f36 1 29"/>
                <a:gd name="f38" fmla="*/ f35 1 141"/>
                <a:gd name="f39" fmla="*/ 0 1 f37"/>
                <a:gd name="f40" fmla="*/ f3 1 f37"/>
                <a:gd name="f41" fmla="*/ 0 1 f38"/>
                <a:gd name="f42" fmla="*/ f4 1 f38"/>
                <a:gd name="f43" fmla="*/ f39 f33 1"/>
                <a:gd name="f44" fmla="*/ f40 f33 1"/>
                <a:gd name="f45" fmla="*/ f42 f34 1"/>
                <a:gd name="f46" fmla="*/ f4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29" h="141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3" y="f4"/>
                  </a:cubicBezTo>
                  <a:cubicBezTo>
                    <a:pt x="f20" y="f21"/>
                    <a:pt x="f20" y="f22"/>
                    <a:pt x="f23" y="f24"/>
                  </a:cubicBezTo>
                  <a:cubicBezTo>
                    <a:pt x="f25" y="f11"/>
                    <a:pt x="f26" y="f7"/>
                    <a:pt x="f27" y="f16"/>
                  </a:cubicBezTo>
                  <a:cubicBezTo>
                    <a:pt x="f8" y="f14"/>
                    <a:pt x="f28" y="f29"/>
                    <a:pt x="f30" y="f10"/>
                  </a:cubicBezTo>
                  <a:cubicBezTo>
                    <a:pt x="f6" y="f8"/>
                    <a:pt x="f31" y="f32"/>
                    <a:pt x="f2" y="f2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8E31805F-7134-467C-A243-D98583E2F1E9}"/>
                </a:ext>
              </a:extLst>
            </p:cNvPr>
            <p:cNvSpPr/>
            <p:nvPr/>
          </p:nvSpPr>
          <p:spPr>
            <a:xfrm>
              <a:off x="886913" y="6363254"/>
              <a:ext cx="34994" cy="2513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26"/>
                <a:gd name="f6" fmla="val 1"/>
                <a:gd name="f7" fmla="val 29"/>
                <a:gd name="f8" fmla="val 2"/>
                <a:gd name="f9" fmla="val 33"/>
                <a:gd name="f10" fmla="val 4"/>
                <a:gd name="f11" fmla="val 37"/>
                <a:gd name="f12" fmla="val 5"/>
                <a:gd name="f13" fmla="val 41"/>
                <a:gd name="f14" fmla="val 7"/>
                <a:gd name="f15" fmla="val 44"/>
                <a:gd name="f16" fmla="val 38"/>
                <a:gd name="f17" fmla="val 28"/>
                <a:gd name="f18" fmla="val 19"/>
                <a:gd name="f19" fmla="val 12"/>
                <a:gd name="f20" fmla="val 3"/>
                <a:gd name="f21" fmla="val 6"/>
                <a:gd name="f22" fmla="val 11"/>
                <a:gd name="f23" fmla="*/ f0 1 8"/>
                <a:gd name="f24" fmla="*/ f1 1 48"/>
                <a:gd name="f25" fmla="+- f4 0 f2"/>
                <a:gd name="f26" fmla="+- f3 0 f2"/>
                <a:gd name="f27" fmla="*/ f26 1 8"/>
                <a:gd name="f28" fmla="*/ f25 1 48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8" h="48">
                  <a:moveTo>
                    <a:pt x="f2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3" y="f4"/>
                  </a:cubicBezTo>
                  <a:cubicBezTo>
                    <a:pt x="f14" y="f16"/>
                    <a:pt x="f14" y="f17"/>
                    <a:pt x="f14" y="f18"/>
                  </a:cubicBezTo>
                  <a:cubicBezTo>
                    <a:pt x="f12" y="f19"/>
                    <a:pt x="f20" y="f21"/>
                    <a:pt x="f2" y="f2"/>
                  </a:cubicBezTo>
                  <a:cubicBezTo>
                    <a:pt x="f2" y="f6"/>
                    <a:pt x="f2" y="f20"/>
                    <a:pt x="f2" y="f10"/>
                  </a:cubicBezTo>
                  <a:cubicBezTo>
                    <a:pt x="f2" y="f22"/>
                    <a:pt x="f2" y="f18"/>
                    <a:pt x="f2" y="f5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BE3F5EDA-AA06-4A6C-8E07-FFC37EB32FCB}"/>
                </a:ext>
              </a:extLst>
            </p:cNvPr>
            <p:cNvSpPr/>
            <p:nvPr/>
          </p:nvSpPr>
          <p:spPr>
            <a:xfrm>
              <a:off x="916658" y="6969410"/>
              <a:ext cx="192481" cy="5850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"/>
                <a:gd name="f4" fmla="val 111"/>
                <a:gd name="f5" fmla="val 11"/>
                <a:gd name="f6" fmla="val 28"/>
                <a:gd name="f7" fmla="val 7"/>
                <a:gd name="f8" fmla="val 19"/>
                <a:gd name="f9" fmla="val 4"/>
                <a:gd name="f10" fmla="val 9"/>
                <a:gd name="f11" fmla="val 3"/>
                <a:gd name="f12" fmla="val 16"/>
                <a:gd name="f13" fmla="val 33"/>
                <a:gd name="f14" fmla="val 49"/>
                <a:gd name="f15" fmla="val 12"/>
                <a:gd name="f16" fmla="val 52"/>
                <a:gd name="f17" fmla="val 13"/>
                <a:gd name="f18" fmla="val 55"/>
                <a:gd name="f19" fmla="val 14"/>
                <a:gd name="f20" fmla="val 58"/>
                <a:gd name="f21" fmla="val 22"/>
                <a:gd name="f22" fmla="val 76"/>
                <a:gd name="f23" fmla="val 30"/>
                <a:gd name="f24" fmla="val 94"/>
                <a:gd name="f25" fmla="val 39"/>
                <a:gd name="f26" fmla="val 35"/>
                <a:gd name="f27" fmla="val 92"/>
                <a:gd name="f28" fmla="val 72"/>
                <a:gd name="f29" fmla="val 18"/>
                <a:gd name="f30" fmla="val 15"/>
                <a:gd name="f31" fmla="val 36"/>
                <a:gd name="f32" fmla="*/ f0 1 44"/>
                <a:gd name="f33" fmla="*/ f1 1 111"/>
                <a:gd name="f34" fmla="+- f4 0 f2"/>
                <a:gd name="f35" fmla="+- f3 0 f2"/>
                <a:gd name="f36" fmla="*/ f35 1 44"/>
                <a:gd name="f37" fmla="*/ f34 1 111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44" h="111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7" y="f13"/>
                    <a:pt x="f5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6" y="f27"/>
                    <a:pt x="f6" y="f28"/>
                    <a:pt x="f21" y="f16"/>
                  </a:cubicBezTo>
                  <a:cubicBezTo>
                    <a:pt x="f29" y="f3"/>
                    <a:pt x="f30" y="f31"/>
                    <a:pt x="f5" y="f6"/>
                  </a:cubicBezTo>
                  <a:close/>
                </a:path>
              </a:pathLst>
            </a:custGeom>
            <a:solidFill>
              <a:srgbClr val="766F5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8" name="Rectangle 61">
            <a:extLst>
              <a:ext uri="{FF2B5EF4-FFF2-40B4-BE49-F238E27FC236}">
                <a16:creationId xmlns:a16="http://schemas.microsoft.com/office/drawing/2014/main" id="{A34832D0-4810-4E62-BAC5-819DE2857B31}"/>
              </a:ext>
            </a:extLst>
          </p:cNvPr>
          <p:cNvSpPr/>
          <p:nvPr/>
        </p:nvSpPr>
        <p:spPr>
          <a:xfrm>
            <a:off x="0" y="0"/>
            <a:ext cx="201616" cy="7559673"/>
          </a:xfrm>
          <a:prstGeom prst="rect">
            <a:avLst/>
          </a:prstGeom>
          <a:solidFill>
            <a:srgbClr val="766F5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D938B68-507C-4EAD-80C2-5B27DD2591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4450" y="687967"/>
            <a:ext cx="7264130" cy="1411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A709ADA-8C04-486C-B8C1-377C86192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41378" y="2351900"/>
            <a:ext cx="7267203" cy="42838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EECD030F-3CB7-475F-991E-3C3DC1C54CD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568531" y="6762801"/>
            <a:ext cx="844878" cy="408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992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endParaRPr lang="x-none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730CFA3-3274-40E0-9909-E9A86FA2CCB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141378" y="6763597"/>
            <a:ext cx="6302026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992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endParaRPr lang="x-none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1B3F65-BBF8-449F-ABEA-585F5DD061D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563590" y="868387"/>
            <a:ext cx="644898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2205" b="0" i="0" u="none" strike="noStrike" kern="1200" cap="none" spc="0" baseline="0">
                <a:solidFill>
                  <a:srgbClr val="FEFFFF"/>
                </a:solidFill>
                <a:uFillTx/>
                <a:latin typeface="Century Gothic"/>
              </a:defRPr>
            </a:lvl1pPr>
          </a:lstStyle>
          <a:p>
            <a:pPr lvl="0"/>
            <a:fld id="{0574765F-CBAA-4B0A-961B-DEE12369A03B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503971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968" b="0" i="0" u="none" strike="noStrike" kern="1200" cap="none" spc="0" baseline="0">
          <a:solidFill>
            <a:srgbClr val="262626"/>
          </a:solidFill>
          <a:uFillTx/>
          <a:latin typeface="Century Gothic"/>
        </a:defRPr>
      </a:lvl1pPr>
    </p:titleStyle>
    <p:bodyStyle>
      <a:lvl1pPr marL="377976" marR="0" lvl="0" indent="-377976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A53010"/>
        </a:buClr>
        <a:buSzPct val="100000"/>
        <a:buFont typeface="Wingdings 3"/>
        <a:buChar char=""/>
        <a:tabLst/>
        <a:defRPr lang="en-US" sz="1984" b="0" i="0" u="none" strike="noStrike" kern="1200" cap="none" spc="0" baseline="0">
          <a:solidFill>
            <a:srgbClr val="404040"/>
          </a:solidFill>
          <a:uFillTx/>
          <a:latin typeface="Century Gothic"/>
        </a:defRPr>
      </a:lvl1pPr>
      <a:lvl2pPr marL="818954" marR="0" lvl="1" indent="-314983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A53010"/>
        </a:buClr>
        <a:buSzPct val="100000"/>
        <a:buFont typeface="Wingdings 3"/>
        <a:buChar char=""/>
        <a:tabLst/>
        <a:defRPr lang="en-US" sz="1764" b="0" i="0" u="none" strike="noStrike" kern="1200" cap="none" spc="0" baseline="0">
          <a:solidFill>
            <a:srgbClr val="404040"/>
          </a:solidFill>
          <a:uFillTx/>
          <a:latin typeface="Century Gothic"/>
        </a:defRPr>
      </a:lvl2pPr>
      <a:lvl3pPr marL="1259933" marR="0" lvl="2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A53010"/>
        </a:buClr>
        <a:buSzPct val="100000"/>
        <a:buFont typeface="Wingdings 3"/>
        <a:buChar char=""/>
        <a:tabLst/>
        <a:defRPr lang="en-US" sz="1543" b="0" i="0" u="none" strike="noStrike" kern="1200" cap="none" spc="0" baseline="0">
          <a:solidFill>
            <a:srgbClr val="404040"/>
          </a:solidFill>
          <a:uFillTx/>
          <a:latin typeface="Century Gothic"/>
        </a:defRPr>
      </a:lvl3pPr>
      <a:lvl4pPr marL="1763895" marR="0" lvl="3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A53010"/>
        </a:buClr>
        <a:buSzPct val="100000"/>
        <a:buFont typeface="Wingdings 3"/>
        <a:buChar char=""/>
        <a:tabLst/>
        <a:defRPr lang="en-US" sz="1323" b="0" i="0" u="none" strike="noStrike" kern="1200" cap="none" spc="0" baseline="0">
          <a:solidFill>
            <a:srgbClr val="404040"/>
          </a:solidFill>
          <a:uFillTx/>
          <a:latin typeface="Century Gothic"/>
        </a:defRPr>
      </a:lvl4pPr>
      <a:lvl5pPr marL="2267867" marR="0" lvl="4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A53010"/>
        </a:buClr>
        <a:buSzPct val="100000"/>
        <a:buFont typeface="Wingdings 3"/>
        <a:buChar char=""/>
        <a:tabLst/>
        <a:defRPr lang="en-US" sz="1323" b="0" i="0" u="none" strike="noStrike" kern="1200" cap="none" spc="0" baseline="0">
          <a:solidFill>
            <a:srgbClr val="404040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E763C36-9ED8-4FA6-BDD8-DAB3A0DC064A}"/>
              </a:ext>
            </a:extLst>
          </p:cNvPr>
          <p:cNvSpPr txBox="1"/>
          <p:nvPr/>
        </p:nvSpPr>
        <p:spPr>
          <a:xfrm>
            <a:off x="1619753" y="655520"/>
            <a:ext cx="7413168" cy="10879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970" b="1" i="0" u="none" strike="noStrike" kern="1200" cap="none" spc="0" baseline="0" dirty="0" err="1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Times New Roman" pitchFamily="18"/>
              </a:rPr>
              <a:t>Academic</a:t>
            </a:r>
            <a:r>
              <a:rPr lang="pl-PL" sz="397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Times New Roman" pitchFamily="18"/>
              </a:rPr>
              <a:t> </a:t>
            </a:r>
            <a:r>
              <a:rPr lang="pl-PL" sz="3970" b="1" i="0" u="none" strike="noStrike" kern="1200" cap="none" spc="0" baseline="0" dirty="0" err="1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Times New Roman" pitchFamily="18"/>
              </a:rPr>
              <a:t>year</a:t>
            </a:r>
            <a:r>
              <a:rPr lang="pl-PL" sz="397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Times New Roman" pitchFamily="18"/>
              </a:rPr>
              <a:t> 202</a:t>
            </a:r>
            <a:r>
              <a:rPr lang="pl-PL" sz="397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itchFamily="18"/>
              </a:rPr>
              <a:t>3</a:t>
            </a:r>
            <a:r>
              <a:rPr lang="pl-PL" sz="397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Times New Roman" pitchFamily="18"/>
              </a:rPr>
              <a:t>/2024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500" b="1" i="0" u="none" strike="noStrike" kern="1200" cap="none" spc="0" baseline="0" dirty="0">
              <a:solidFill>
                <a:srgbClr val="000000"/>
              </a:solidFill>
              <a:uFillTx/>
              <a:latin typeface="Century Gothic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47A6D6FB-1474-48B6-855C-31D9A144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46" y="1608004"/>
            <a:ext cx="4503334" cy="13667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4DF9550-D036-65B8-533D-48AC4C08C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2665174"/>
            <a:ext cx="4790616" cy="16531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AFB94A-B42D-3AEF-E22C-3CF803849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53" y="4584900"/>
            <a:ext cx="3592328" cy="17752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72568" y="155455"/>
            <a:ext cx="483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Century Gothic" panose="020B0502020202020204" pitchFamily="34" charset="0"/>
              </a:rPr>
              <a:t>CYP27B1</a:t>
            </a:r>
            <a:r>
              <a:rPr lang="pl-PL" sz="2400" dirty="0"/>
              <a:t> in </a:t>
            </a:r>
            <a:r>
              <a:rPr lang="pl-PL" sz="2400" dirty="0" err="1">
                <a:latin typeface="Centaur gothic"/>
              </a:rPr>
              <a:t>bladder</a:t>
            </a:r>
            <a:r>
              <a:rPr lang="pl-PL" sz="2400" dirty="0"/>
              <a:t> </a:t>
            </a:r>
            <a:r>
              <a:rPr lang="pl-PL" sz="2400" dirty="0" err="1"/>
              <a:t>cancer</a:t>
            </a:r>
            <a:endParaRPr lang="pl-PL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271819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323975" y="6352044"/>
            <a:ext cx="773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CYP27B1 protein </a:t>
            </a:r>
            <a:r>
              <a:rPr lang="pl-PL" sz="2400" dirty="0" err="1"/>
              <a:t>level</a:t>
            </a:r>
            <a:r>
              <a:rPr lang="pl-PL" sz="2400" dirty="0"/>
              <a:t> </a:t>
            </a:r>
            <a:r>
              <a:rPr lang="pl-PL" sz="2400" dirty="0" err="1"/>
              <a:t>did</a:t>
            </a:r>
            <a:r>
              <a:rPr lang="pl-PL" sz="2400" dirty="0"/>
              <a:t> not </a:t>
            </a:r>
            <a:r>
              <a:rPr lang="pl-PL" sz="2400" dirty="0" err="1"/>
              <a:t>correlates</a:t>
            </a:r>
            <a:r>
              <a:rPr lang="pl-PL" sz="2400" dirty="0"/>
              <a:t> with LG vs HG </a:t>
            </a:r>
            <a:r>
              <a:rPr lang="pl-PL" sz="2400" dirty="0" err="1"/>
              <a:t>tumors</a:t>
            </a:r>
            <a:r>
              <a:rPr lang="pl-PL" sz="2400" dirty="0"/>
              <a:t> as </a:t>
            </a:r>
            <a:r>
              <a:rPr lang="pl-PL" sz="2400" dirty="0" err="1"/>
              <a:t>well</a:t>
            </a:r>
            <a:r>
              <a:rPr lang="pl-PL" sz="2400" dirty="0"/>
              <a:t> as with </a:t>
            </a:r>
            <a:r>
              <a:rPr lang="pl-PL" sz="2400" dirty="0" err="1"/>
              <a:t>staging</a:t>
            </a:r>
            <a:r>
              <a:rPr lang="pl-PL" sz="2400" dirty="0"/>
              <a:t> </a:t>
            </a:r>
            <a:r>
              <a:rPr lang="pl-PL" sz="2400" dirty="0" err="1"/>
              <a:t>according</a:t>
            </a:r>
            <a:r>
              <a:rPr lang="pl-PL" sz="2400"/>
              <a:t> to TNM.</a:t>
            </a:r>
            <a:endParaRPr lang="pl-PL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1" y="721499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0" y="3271817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0" y="721499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72927" y="5982712"/>
            <a:ext cx="543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CYP27B1 </a:t>
            </a:r>
            <a:r>
              <a:rPr lang="pl-PL" dirty="0" err="1"/>
              <a:t>staining</a:t>
            </a:r>
            <a:r>
              <a:rPr lang="pl-PL" dirty="0"/>
              <a:t> in BC </a:t>
            </a:r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samples</a:t>
            </a:r>
            <a:r>
              <a:rPr lang="pl-PL" dirty="0"/>
              <a:t> P-</a:t>
            </a:r>
            <a:r>
              <a:rPr lang="pl-PL" dirty="0" err="1"/>
              <a:t>patient</a:t>
            </a:r>
            <a:r>
              <a:rPr lang="pl-PL" dirty="0"/>
              <a:t>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402805" y="2904849"/>
            <a:ext cx="5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P1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663924" y="2892149"/>
            <a:ext cx="5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P2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868610" y="5619234"/>
            <a:ext cx="5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P3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396827" y="5613380"/>
            <a:ext cx="5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P4</a:t>
            </a:r>
          </a:p>
        </p:txBody>
      </p:sp>
    </p:spTree>
    <p:extLst>
      <p:ext uri="{BB962C8B-B14F-4D97-AF65-F5344CB8AC3E}">
        <p14:creationId xmlns:p14="http://schemas.microsoft.com/office/powerpoint/2010/main" val="388233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24" y="841248"/>
            <a:ext cx="6743218" cy="478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307938" y="6053559"/>
            <a:ext cx="827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According</a:t>
            </a:r>
            <a:r>
              <a:rPr lang="pl-PL" dirty="0"/>
              <a:t> to TCGA </a:t>
            </a:r>
            <a:r>
              <a:rPr lang="pl-PL" dirty="0" err="1"/>
              <a:t>databse</a:t>
            </a:r>
            <a:r>
              <a:rPr lang="pl-PL" dirty="0"/>
              <a:t> the </a:t>
            </a:r>
            <a:r>
              <a:rPr lang="pl-PL" dirty="0" err="1"/>
              <a:t>low</a:t>
            </a:r>
            <a:r>
              <a:rPr lang="pl-PL" dirty="0"/>
              <a:t> </a:t>
            </a:r>
            <a:r>
              <a:rPr lang="pl-PL" dirty="0" err="1"/>
              <a:t>level</a:t>
            </a:r>
            <a:r>
              <a:rPr lang="pl-PL" dirty="0"/>
              <a:t> of CYP27B1 </a:t>
            </a:r>
            <a:r>
              <a:rPr lang="pl-PL" dirty="0" err="1"/>
              <a:t>expression</a:t>
            </a:r>
            <a:r>
              <a:rPr lang="pl-PL" dirty="0"/>
              <a:t> </a:t>
            </a:r>
            <a:r>
              <a:rPr lang="pl-PL" dirty="0" err="1"/>
              <a:t>correlates</a:t>
            </a:r>
            <a:r>
              <a:rPr lang="pl-PL" dirty="0"/>
              <a:t> with </a:t>
            </a:r>
            <a:r>
              <a:rPr lang="pl-PL" dirty="0" err="1"/>
              <a:t>worst</a:t>
            </a:r>
            <a:r>
              <a:rPr lang="pl-PL" dirty="0"/>
              <a:t> </a:t>
            </a:r>
            <a:r>
              <a:rPr lang="pl-PL" dirty="0" err="1"/>
              <a:t>prognosis</a:t>
            </a:r>
            <a:r>
              <a:rPr lang="pl-PL" dirty="0"/>
              <a:t> </a:t>
            </a:r>
            <a:r>
              <a:rPr lang="pl-PL" dirty="0" err="1"/>
              <a:t>although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not </a:t>
            </a:r>
            <a:r>
              <a:rPr lang="pl-PL" dirty="0" err="1"/>
              <a:t>highly</a:t>
            </a:r>
            <a:r>
              <a:rPr lang="pl-PL" dirty="0"/>
              <a:t> </a:t>
            </a:r>
            <a:r>
              <a:rPr lang="pl-PL" dirty="0" err="1"/>
              <a:t>significant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71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gene-expression-correl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04" y="56352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898743" y="1627476"/>
            <a:ext cx="36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Pearson </a:t>
            </a:r>
            <a:r>
              <a:rPr lang="pl-PL" dirty="0" err="1"/>
              <a:t>Correlation</a:t>
            </a:r>
            <a:r>
              <a:rPr lang="pl-PL" dirty="0"/>
              <a:t> </a:t>
            </a:r>
            <a:r>
              <a:rPr lang="pl-PL" dirty="0" err="1"/>
              <a:t>coefficient</a:t>
            </a:r>
            <a:r>
              <a:rPr lang="pl-PL" dirty="0"/>
              <a:t>: 0.44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226917" y="6540226"/>
            <a:ext cx="840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CYP27B1 </a:t>
            </a:r>
            <a:r>
              <a:rPr lang="pl-PL" dirty="0" err="1"/>
              <a:t>positively</a:t>
            </a:r>
            <a:r>
              <a:rPr lang="pl-PL" dirty="0"/>
              <a:t> </a:t>
            </a:r>
            <a:r>
              <a:rPr lang="pl-PL" dirty="0" err="1"/>
              <a:t>correlates</a:t>
            </a:r>
            <a:r>
              <a:rPr lang="pl-PL" dirty="0"/>
              <a:t> with CD274 </a:t>
            </a:r>
            <a:r>
              <a:rPr lang="pl-PL" dirty="0" err="1"/>
              <a:t>expression</a:t>
            </a:r>
            <a:r>
              <a:rPr lang="pl-PL" dirty="0"/>
              <a:t> – CD274 </a:t>
            </a:r>
            <a:r>
              <a:rPr lang="pl-PL" dirty="0" err="1"/>
              <a:t>encodes</a:t>
            </a:r>
            <a:r>
              <a:rPr lang="pl-PL" dirty="0"/>
              <a:t> PD-L1 protein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important</a:t>
            </a:r>
            <a:r>
              <a:rPr lang="pl-PL" dirty="0"/>
              <a:t> in </a:t>
            </a:r>
            <a:r>
              <a:rPr lang="pl-PL" dirty="0" err="1"/>
              <a:t>immunotherapy</a:t>
            </a:r>
            <a:r>
              <a:rPr lang="pl-PL" dirty="0"/>
              <a:t> </a:t>
            </a:r>
            <a:r>
              <a:rPr lang="pl-PL" dirty="0" err="1"/>
              <a:t>response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290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89C85E-B4F8-4582-97CE-DAD3654DB9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247" y="467621"/>
            <a:ext cx="7264130" cy="1411943"/>
          </a:xfrm>
        </p:spPr>
        <p:txBody>
          <a:bodyPr/>
          <a:lstStyle/>
          <a:p>
            <a:pPr lvl="0" algn="ctr"/>
            <a:r>
              <a:rPr lang="pl-PL" dirty="0" err="1"/>
              <a:t>Conclusions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E6D1C6-4F60-475D-BAE4-3D85F2F533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4113" y="1879564"/>
            <a:ext cx="8672398" cy="4152857"/>
          </a:xfrm>
        </p:spPr>
        <p:txBody>
          <a:bodyPr>
            <a:noAutofit/>
          </a:bodyPr>
          <a:lstStyle/>
          <a:p>
            <a:pPr lvl="0"/>
            <a:r>
              <a:rPr lang="en-US" sz="2500" i="1" dirty="0">
                <a:latin typeface="Arial Narrow" pitchFamily="34"/>
                <a:cs typeface="Times New Roman" pitchFamily="18"/>
              </a:rPr>
              <a:t>The amount of VDR decreases with increasing malignancy of the tumor </a:t>
            </a:r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marL="0" lvl="0" indent="0">
              <a:buNone/>
            </a:pPr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lvl="0"/>
            <a:r>
              <a:rPr lang="pl-PL" sz="2500" i="1" dirty="0">
                <a:latin typeface="Arial Narrow" pitchFamily="34"/>
                <a:cs typeface="Times New Roman" pitchFamily="18"/>
              </a:rPr>
              <a:t>T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he VDR receptor in cancer cells is located mainly in the cytoplasm, which proves that this receptor is inactive</a:t>
            </a:r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marL="0" lvl="0" indent="0">
              <a:buNone/>
            </a:pPr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lvl="0"/>
            <a:r>
              <a:rPr lang="en-US" sz="2500" i="1" dirty="0">
                <a:latin typeface="Arial Narrow" pitchFamily="34"/>
                <a:cs typeface="Times New Roman" pitchFamily="18"/>
              </a:rPr>
              <a:t>In cell lines </a:t>
            </a:r>
            <a:r>
              <a:rPr lang="pl-PL" sz="2500" i="1" dirty="0">
                <a:latin typeface="Arial Narrow" pitchFamily="34"/>
                <a:cs typeface="Times New Roman" pitchFamily="18"/>
              </a:rPr>
              <a:t>t</a:t>
            </a:r>
            <a:r>
              <a:rPr lang="en-US" sz="2500" i="1" dirty="0" err="1">
                <a:latin typeface="Arial Narrow" pitchFamily="34"/>
                <a:cs typeface="Times New Roman" pitchFamily="18"/>
              </a:rPr>
              <a:t>reated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 with various concentrations of Vit D3 (0.1, 0.2, 0.3 </a:t>
            </a:r>
            <a:r>
              <a:rPr lang="en-US" sz="2500" i="1" dirty="0" err="1">
                <a:latin typeface="Arial Narrow" pitchFamily="34"/>
                <a:cs typeface="Times New Roman" pitchFamily="18"/>
              </a:rPr>
              <a:t>nM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) VDR translocations to the cell nucleus were observed, which indicates activation of the receptor, which may affect the expression of many genes. </a:t>
            </a:r>
            <a:endParaRPr lang="pl-PL" sz="2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7BC399-76CD-4080-99A6-127AEAAFF2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247" y="598644"/>
            <a:ext cx="7264130" cy="1411943"/>
          </a:xfrm>
        </p:spPr>
        <p:txBody>
          <a:bodyPr/>
          <a:lstStyle/>
          <a:p>
            <a:pPr lvl="0" algn="ctr"/>
            <a:r>
              <a:rPr lang="pl-PL"/>
              <a:t>Conclusions vol.2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1357DE-442A-49E8-97A9-63C147AE85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01073" y="2315562"/>
            <a:ext cx="7678481" cy="4152857"/>
          </a:xfrm>
        </p:spPr>
        <p:txBody>
          <a:bodyPr>
            <a:noAutofit/>
          </a:bodyPr>
          <a:lstStyle/>
          <a:p>
            <a:pPr lvl="0"/>
            <a:r>
              <a:rPr lang="pl-PL" sz="2500" i="1" dirty="0">
                <a:latin typeface="Arial Narrow" pitchFamily="34"/>
                <a:cs typeface="Times New Roman" pitchFamily="18"/>
              </a:rPr>
              <a:t>T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he level of </a:t>
            </a:r>
            <a:r>
              <a:rPr lang="pl-PL" sz="2500" i="1" dirty="0">
                <a:latin typeface="Arial Narrow" pitchFamily="34"/>
                <a:cs typeface="Times New Roman" pitchFamily="18"/>
              </a:rPr>
              <a:t>VDR 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protein</a:t>
            </a:r>
            <a:r>
              <a:rPr lang="pl-PL" sz="2500" i="1" dirty="0">
                <a:latin typeface="Arial Narrow" pitchFamily="34"/>
                <a:cs typeface="Times New Roman" pitchFamily="18"/>
              </a:rPr>
              <a:t> 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can help determine the severity of the disease and its malignancy.</a:t>
            </a:r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lvl="0"/>
            <a:endParaRPr lang="pl-PL" sz="2500" i="1" dirty="0">
              <a:latin typeface="Arial Narrow" pitchFamily="34"/>
              <a:cs typeface="Times New Roman" pitchFamily="18"/>
            </a:endParaRPr>
          </a:p>
          <a:p>
            <a:pPr lvl="0"/>
            <a:r>
              <a:rPr lang="pl-PL" sz="2500" i="1" dirty="0">
                <a:latin typeface="Arial Narrow" pitchFamily="34"/>
                <a:cs typeface="Times New Roman" pitchFamily="18"/>
              </a:rPr>
              <a:t>T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he level of the VDR receptor could be used in the future as a marker of </a:t>
            </a:r>
            <a:r>
              <a:rPr lang="pl-PL" sz="2500" i="1" dirty="0" err="1">
                <a:latin typeface="Arial Narrow" pitchFamily="34"/>
                <a:cs typeface="Times New Roman" pitchFamily="18"/>
              </a:rPr>
              <a:t>malignant</a:t>
            </a:r>
            <a:r>
              <a:rPr lang="pl-PL" sz="2500" i="1" dirty="0">
                <a:latin typeface="Arial Narrow" pitchFamily="34"/>
                <a:cs typeface="Times New Roman" pitchFamily="18"/>
              </a:rPr>
              <a:t> and </a:t>
            </a:r>
            <a:r>
              <a:rPr lang="pl-PL" sz="2500" i="1" dirty="0" err="1">
                <a:latin typeface="Arial Narrow" pitchFamily="34"/>
                <a:cs typeface="Times New Roman" pitchFamily="18"/>
              </a:rPr>
              <a:t>invasive</a:t>
            </a:r>
            <a:r>
              <a:rPr lang="en-US" sz="2500" i="1" dirty="0">
                <a:latin typeface="Arial Narrow" pitchFamily="34"/>
                <a:cs typeface="Times New Roman" pitchFamily="18"/>
              </a:rPr>
              <a:t> lesion in the urinary bladder</a:t>
            </a:r>
            <a:r>
              <a:rPr lang="pl-PL" sz="2500" i="1" dirty="0">
                <a:latin typeface="Arial Narrow" pitchFamily="34"/>
                <a:cs typeface="Times New Roman" pitchFamily="18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7BC399-76CD-4080-99A6-127AEAAFF2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1577" y="776471"/>
            <a:ext cx="7264130" cy="1411943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dirty="0" err="1"/>
              <a:t>Scientific</a:t>
            </a:r>
            <a:r>
              <a:rPr lang="pl-PL" dirty="0"/>
              <a:t> </a:t>
            </a:r>
            <a:r>
              <a:rPr lang="pl-PL" dirty="0" err="1"/>
              <a:t>achievements</a:t>
            </a:r>
            <a:r>
              <a:rPr lang="pl-PL" dirty="0"/>
              <a:t> 2023/2024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1357DE-442A-49E8-97A9-63C147AE85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01073" y="2422094"/>
            <a:ext cx="7678481" cy="41528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Publication as second author- "Response to letter to the editor: are there anatomical limiting factors to foreskin reconstruction at the time of single-stage hypospadias repair?" Journal of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Pediatric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Urology, 2024, ISSN 1477-5131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doi.org/10.1016/j.jpurol.2024.02.025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Publication as co-author "Management of chronic obstructive pulmonary disease-news in the GOLD 2024 Report." Therapy 4/2024 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pl-PL" sz="2000" i="1" dirty="0">
              <a:latin typeface="Ariel narrow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2028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7BC399-76CD-4080-99A6-127AEAAFF2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247" y="201608"/>
            <a:ext cx="7264130" cy="1411943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dirty="0" err="1"/>
              <a:t>Oral</a:t>
            </a:r>
            <a:r>
              <a:rPr lang="pl-PL" dirty="0"/>
              <a:t> </a:t>
            </a:r>
            <a:r>
              <a:rPr lang="pl-PL" dirty="0" err="1"/>
              <a:t>presentations</a:t>
            </a:r>
            <a:r>
              <a:rPr lang="pl-PL" dirty="0"/>
              <a:t> with </a:t>
            </a:r>
            <a:r>
              <a:rPr lang="pl-PL" dirty="0" err="1"/>
              <a:t>PhD</a:t>
            </a:r>
            <a:r>
              <a:rPr lang="pl-PL" dirty="0"/>
              <a:t> </a:t>
            </a:r>
            <a:r>
              <a:rPr lang="pl-PL" dirty="0" err="1"/>
              <a:t>results</a:t>
            </a:r>
            <a:br>
              <a:rPr lang="pl-PL" dirty="0"/>
            </a:b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E04D02F3-78EA-F5B5-F653-D0A585CC4FD3}"/>
              </a:ext>
            </a:extLst>
          </p:cNvPr>
          <p:cNvSpPr txBox="1">
            <a:spLocks/>
          </p:cNvSpPr>
          <p:nvPr/>
        </p:nvSpPr>
        <p:spPr>
          <a:xfrm>
            <a:off x="1201071" y="1948831"/>
            <a:ext cx="7678481" cy="41528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77976" marR="0" lvl="0" indent="-377976" algn="l" defTabSz="503971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A53010"/>
              </a:buClr>
              <a:buSzPct val="100000"/>
              <a:buFont typeface="Wingdings 3"/>
              <a:buChar char=""/>
              <a:tabLst/>
              <a:defRPr lang="en-US" sz="1984" b="0" i="0" u="none" strike="noStrike" kern="1200" cap="none" spc="0" baseline="0">
                <a:solidFill>
                  <a:srgbClr val="404040"/>
                </a:solidFill>
                <a:uFillTx/>
                <a:latin typeface="Century Gothic"/>
              </a:defRPr>
            </a:lvl1pPr>
            <a:lvl2pPr marL="818954" marR="0" lvl="1" indent="-314983" algn="l" defTabSz="503971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A53010"/>
              </a:buClr>
              <a:buSzPct val="100000"/>
              <a:buFont typeface="Wingdings 3"/>
              <a:buChar char=""/>
              <a:tabLst/>
              <a:defRPr lang="en-US" sz="1764" b="0" i="0" u="none" strike="noStrike" kern="1200" cap="none" spc="0" baseline="0">
                <a:solidFill>
                  <a:srgbClr val="404040"/>
                </a:solidFill>
                <a:uFillTx/>
                <a:latin typeface="Century Gothic"/>
              </a:defRPr>
            </a:lvl2pPr>
            <a:lvl3pPr marL="1259933" marR="0" lvl="2" indent="-251990" algn="l" defTabSz="503971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A53010"/>
              </a:buClr>
              <a:buSzPct val="100000"/>
              <a:buFont typeface="Wingdings 3"/>
              <a:buChar char=""/>
              <a:tabLst/>
              <a:defRPr lang="en-US" sz="1543" b="0" i="0" u="none" strike="noStrike" kern="1200" cap="none" spc="0" baseline="0">
                <a:solidFill>
                  <a:srgbClr val="404040"/>
                </a:solidFill>
                <a:uFillTx/>
                <a:latin typeface="Century Gothic"/>
              </a:defRPr>
            </a:lvl3pPr>
            <a:lvl4pPr marL="1763895" marR="0" lvl="3" indent="-251990" algn="l" defTabSz="503971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A53010"/>
              </a:buClr>
              <a:buSzPct val="100000"/>
              <a:buFont typeface="Wingdings 3"/>
              <a:buChar char=""/>
              <a:tabLst/>
              <a:defRPr lang="en-US" sz="1323" b="0" i="0" u="none" strike="noStrike" kern="1200" cap="none" spc="0" baseline="0">
                <a:solidFill>
                  <a:srgbClr val="404040"/>
                </a:solidFill>
                <a:uFillTx/>
                <a:latin typeface="Century Gothic"/>
              </a:defRPr>
            </a:lvl4pPr>
            <a:lvl5pPr marL="2267867" marR="0" lvl="4" indent="-251990" algn="l" defTabSz="503971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A53010"/>
              </a:buClr>
              <a:buSzPct val="100000"/>
              <a:buFont typeface="Wingdings 3"/>
              <a:buChar char=""/>
              <a:tabLst/>
              <a:defRPr lang="en-US" sz="1323" b="0" i="0" u="none" strike="noStrike" kern="1200" cap="none" spc="0" baseline="0">
                <a:solidFill>
                  <a:srgbClr val="404040"/>
                </a:solidFill>
                <a:uFillTx/>
                <a:latin typeface="Century Goth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5</a:t>
            </a:r>
            <a:r>
              <a:rPr lang="pl-PL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Scientific Congress Of The Polish Urological Association</a:t>
            </a:r>
            <a:r>
              <a:rPr lang="pl-PL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Lodz</a:t>
            </a: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Poland, 13-15th </a:t>
            </a:r>
            <a:r>
              <a:rPr lang="pl-P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O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presentation 'Evaluation of correlation of VIRADS score and patients with non-invasive bladder cancer after TURBT’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 O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presentation "Evaluation of the correlation of VIRADS score and recurrence rate in patients with muscle-invasive bladder cancer after cystectomy"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Oral presentation at the Multi-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International Conference 'WRSE Urology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NextGe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2024’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Melle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25-26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April 202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0B892D-1F23-1C48-1F01-9F408CBA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2837563"/>
            <a:ext cx="65" cy="24815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3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7BC399-76CD-4080-99A6-127AEAAFF2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1577" y="1098998"/>
            <a:ext cx="7264130" cy="1411943"/>
          </a:xfrm>
        </p:spPr>
        <p:txBody>
          <a:bodyPr>
            <a:normAutofit/>
          </a:bodyPr>
          <a:lstStyle/>
          <a:p>
            <a:pPr lvl="0" algn="ctr"/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1357DE-442A-49E8-97A9-63C147AE85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40722" y="2134227"/>
            <a:ext cx="8225839" cy="41528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Participation in the course "Implantation of the urethral sphincter AMS 800 by Boston Scientific" organised by Meden-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Inmed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Warsaw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l-P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Participation in the course "Radiological protection of the patient" with passing the final exam authorising to perform medical procedures with ionising radiation - organised by the company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Pozytron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Warsaw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pl-PL" sz="2500" dirty="0">
              <a:effectLst/>
              <a:latin typeface="Ariel narrow"/>
              <a:ea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C7BC399-76CD-4080-99A6-127AEAAFF20D}"/>
              </a:ext>
            </a:extLst>
          </p:cNvPr>
          <p:cNvSpPr txBox="1">
            <a:spLocks/>
          </p:cNvSpPr>
          <p:nvPr/>
        </p:nvSpPr>
        <p:spPr>
          <a:xfrm>
            <a:off x="1408247" y="807368"/>
            <a:ext cx="7264130" cy="1411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50397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968" b="0" i="0" u="none" strike="noStrike" kern="1200" cap="none" spc="0" baseline="0">
                <a:solidFill>
                  <a:srgbClr val="262626"/>
                </a:solidFill>
                <a:uFillTx/>
                <a:latin typeface="Century Gothic"/>
              </a:defRPr>
            </a:lvl1pPr>
          </a:lstStyle>
          <a:p>
            <a:pPr algn="ctr"/>
            <a:r>
              <a:rPr lang="pl-PL" dirty="0" err="1"/>
              <a:t>Participation</a:t>
            </a:r>
            <a:r>
              <a:rPr lang="pl-PL" dirty="0"/>
              <a:t> in </a:t>
            </a:r>
            <a:r>
              <a:rPr lang="pl-PL" dirty="0" err="1"/>
              <a:t>courses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249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47AC9E-4563-4A57-BFDD-DA88975B36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807" y="1907167"/>
            <a:ext cx="7264130" cy="1411943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3600" dirty="0" err="1"/>
              <a:t>Thank</a:t>
            </a:r>
            <a:r>
              <a:rPr lang="pl-PL" sz="3600" dirty="0"/>
              <a:t> </a:t>
            </a:r>
            <a:r>
              <a:rPr lang="pl-PL" sz="3600" dirty="0" err="1"/>
              <a:t>you</a:t>
            </a:r>
            <a:br>
              <a:rPr lang="pl-PL" sz="3600" dirty="0"/>
            </a:br>
            <a:br>
              <a:rPr lang="pl-PL" sz="3600" dirty="0"/>
            </a:b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AF6C59-52FE-4091-A37C-65B15F250C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71801" y="2305632"/>
            <a:ext cx="6754142" cy="4152857"/>
          </a:xfrm>
        </p:spPr>
        <p:txBody>
          <a:bodyPr/>
          <a:lstStyle/>
          <a:p>
            <a:pPr lvl="0" algn="ctr"/>
            <a:endParaRPr lang="pl-PL" sz="2000" dirty="0">
              <a:latin typeface="Times New Roman" pitchFamily="18"/>
            </a:endParaRPr>
          </a:p>
          <a:p>
            <a:pPr marL="0" lvl="0" indent="0" algn="ctr">
              <a:buNone/>
            </a:pPr>
            <a:r>
              <a:rPr lang="pl-PL" sz="2000" dirty="0" err="1">
                <a:latin typeface="Times New Roman" pitchFamily="18"/>
              </a:rPr>
              <a:t>Bartlomiej</a:t>
            </a:r>
            <a:r>
              <a:rPr lang="pl-PL" sz="2000" dirty="0">
                <a:latin typeface="Times New Roman" pitchFamily="18"/>
              </a:rPr>
              <a:t> Olczak, MD, </a:t>
            </a:r>
            <a:r>
              <a:rPr lang="pl-PL" sz="2000" dirty="0" err="1">
                <a:latin typeface="Times New Roman" pitchFamily="18"/>
              </a:rPr>
              <a:t>urology</a:t>
            </a:r>
            <a:r>
              <a:rPr lang="pl-PL" sz="2000" dirty="0">
                <a:latin typeface="Times New Roman" pitchFamily="18"/>
              </a:rPr>
              <a:t> </a:t>
            </a:r>
            <a:r>
              <a:rPr lang="pl-PL" sz="2000" dirty="0" err="1">
                <a:latin typeface="Times New Roman" pitchFamily="18"/>
              </a:rPr>
              <a:t>resident</a:t>
            </a:r>
            <a:r>
              <a:rPr lang="pl-PL" sz="2000" dirty="0">
                <a:latin typeface="Times New Roman" pitchFamily="18"/>
              </a:rPr>
              <a:t>, </a:t>
            </a:r>
            <a:r>
              <a:rPr lang="pl-PL" sz="2000" dirty="0" err="1">
                <a:latin typeface="Times New Roman" pitchFamily="18"/>
              </a:rPr>
              <a:t>PhD</a:t>
            </a:r>
            <a:r>
              <a:rPr lang="pl-PL" sz="2000" dirty="0">
                <a:latin typeface="Times New Roman" pitchFamily="18"/>
              </a:rPr>
              <a:t> student</a:t>
            </a:r>
          </a:p>
          <a:p>
            <a:pPr marL="0" lvl="0" indent="0" algn="ctr">
              <a:buNone/>
            </a:pPr>
            <a:r>
              <a:rPr lang="pl-PL" sz="1800" dirty="0">
                <a:latin typeface="Times New Roman" pitchFamily="18"/>
              </a:rPr>
              <a:t>bartlomiej.Olczak@umed.lodz.pl</a:t>
            </a:r>
          </a:p>
          <a:p>
            <a:pPr marL="0" lvl="0" indent="0" algn="ctr">
              <a:buNone/>
            </a:pPr>
            <a:r>
              <a:rPr lang="pl-PL" sz="1800" dirty="0">
                <a:latin typeface="Times New Roman" pitchFamily="18"/>
              </a:rPr>
              <a:t>bartlomiej.Olczak@cskmswia.gov.pl</a:t>
            </a:r>
          </a:p>
          <a:p>
            <a:pPr lvl="0"/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5C44-1B43-4A6C-81FF-0B0723296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247" y="759068"/>
            <a:ext cx="7264130" cy="1411943"/>
          </a:xfrm>
        </p:spPr>
        <p:txBody>
          <a:bodyPr/>
          <a:lstStyle/>
          <a:p>
            <a:pPr lvl="0" algn="ctr"/>
            <a:r>
              <a:rPr lang="pl-PL" dirty="0" err="1"/>
              <a:t>PhD</a:t>
            </a:r>
            <a:r>
              <a:rPr lang="pl-PL" dirty="0"/>
              <a:t> </a:t>
            </a:r>
            <a:r>
              <a:rPr lang="pl-PL" dirty="0" err="1"/>
              <a:t>thesis</a:t>
            </a:r>
            <a:br>
              <a:rPr lang="pl-PL" b="1" dirty="0"/>
            </a:br>
            <a:endParaRPr lang="pl-P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F2CB-F8CA-47D0-870A-F0DF9C445D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4987" y="1930504"/>
            <a:ext cx="8370650" cy="4164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i="1" kern="100" dirty="0">
                <a:solidFill>
                  <a:schemeClr val="tx1"/>
                </a:solidFill>
                <a:latin typeface="Ariel narrow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2800" i="1" kern="100" dirty="0">
                <a:solidFill>
                  <a:schemeClr val="tx1"/>
                </a:solidFill>
                <a:latin typeface="Ariel narrow"/>
                <a:ea typeface="Times New Roman" panose="02020603050405020304" pitchFamily="18" charset="0"/>
                <a:cs typeface="Times New Roman" panose="02020603050405020304" pitchFamily="18" charset="0"/>
              </a:rPr>
              <a:t>Evaluation of the expression of the vitamin D receptor and the CYP27B1 protein in the course of bladder cancer in vitro and in patients after cystectomy and TURBT.</a:t>
            </a:r>
            <a:r>
              <a:rPr lang="pl-PL" sz="2800" i="1" kern="100" dirty="0">
                <a:solidFill>
                  <a:schemeClr val="tx1"/>
                </a:solidFill>
                <a:latin typeface="Ariel narrow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pl-PL" sz="19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Supervisors</a:t>
            </a:r>
            <a:r>
              <a:rPr lang="pl-PL" sz="19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Elzbieta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Sarnowska,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Experimental Immunotherapy, Maria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Sklodowska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-Curie National Research Institute of Oncology</a:t>
            </a:r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Warsaw, Poland.</a:t>
            </a:r>
            <a:endParaRPr lang="pl-PL" sz="1900" kern="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Michal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Panek, MD,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Clinic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Asthma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Allergy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University of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Lodz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9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Lodz</a:t>
            </a:r>
            <a:r>
              <a:rPr lang="pl-PL" sz="19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Poland.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5C44-1B43-4A6C-81FF-0B0723296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247" y="696729"/>
            <a:ext cx="7264130" cy="1411943"/>
          </a:xfrm>
        </p:spPr>
        <p:txBody>
          <a:bodyPr/>
          <a:lstStyle/>
          <a:p>
            <a:pPr lvl="0" algn="ctr"/>
            <a:r>
              <a:rPr lang="pl-PL" dirty="0" err="1"/>
              <a:t>PhD</a:t>
            </a:r>
            <a:r>
              <a:rPr lang="pl-PL" dirty="0"/>
              <a:t> </a:t>
            </a:r>
            <a:r>
              <a:rPr lang="pl-PL" dirty="0" err="1"/>
              <a:t>thesis</a:t>
            </a:r>
            <a:br>
              <a:rPr lang="pl-PL" b="1" dirty="0"/>
            </a:br>
            <a:endParaRPr lang="pl-P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F2CB-F8CA-47D0-870A-F0DF9C445D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4987" y="1801943"/>
            <a:ext cx="8370650" cy="4164131"/>
          </a:xfrm>
        </p:spPr>
        <p:txBody>
          <a:bodyPr>
            <a:noAutofit/>
          </a:bodyPr>
          <a:lstStyle/>
          <a:p>
            <a:pPr lvl="0"/>
            <a:r>
              <a:rPr lang="pl-PL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1st AIM: A</a:t>
            </a:r>
            <a:r>
              <a:rPr lang="en-US" sz="2300" i="1" dirty="0" err="1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ssess</a:t>
            </a:r>
            <a:r>
              <a:rPr lang="en-US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 the correlation between vitamin D3 concentration, vitamin D3 receptor expression and CYP27B1 protein on bladder cancer cell lines at different stages of histological malignancy</a:t>
            </a:r>
            <a:r>
              <a:rPr lang="pl-PL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treated with various concentrations of Vit D3 (0.1, 0.2, 0.3 </a:t>
            </a:r>
            <a:r>
              <a:rPr lang="en-US" sz="2300" i="1" dirty="0" err="1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nM</a:t>
            </a:r>
            <a:r>
              <a:rPr lang="pl-PL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pl-PL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2nd AIM: A</a:t>
            </a:r>
            <a:r>
              <a:rPr lang="en-US" sz="2300" i="1" dirty="0" err="1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ssess</a:t>
            </a:r>
            <a:r>
              <a:rPr lang="en-US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 the expression of vitamin D3 and CYP27B1 receptors in patients diagnosed with bladder cancer after transurethral resection of the bladder tumor (TURBT) and cystectomy</a:t>
            </a:r>
            <a:endParaRPr lang="pl-PL" sz="2300" i="1" dirty="0">
              <a:solidFill>
                <a:schemeClr val="tx1"/>
              </a:solidFill>
              <a:latin typeface="Ariel narrow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1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A1ED66-EFF6-4862-9BAA-8AA16A2825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783" y="576207"/>
            <a:ext cx="7264130" cy="1411943"/>
          </a:xfrm>
        </p:spPr>
        <p:txBody>
          <a:bodyPr/>
          <a:lstStyle/>
          <a:p>
            <a:pPr lvl="0" algn="ctr"/>
            <a:r>
              <a:rPr lang="pl-PL" dirty="0"/>
              <a:t>Materials and </a:t>
            </a:r>
            <a:r>
              <a:rPr lang="pl-PL" dirty="0" err="1"/>
              <a:t>methods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D1FBA8-F24C-4B7D-ACB9-0D21264123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06710" y="1864220"/>
            <a:ext cx="7267203" cy="4841380"/>
          </a:xfrm>
        </p:spPr>
        <p:txBody>
          <a:bodyPr>
            <a:noAutofit/>
          </a:bodyPr>
          <a:lstStyle/>
          <a:p>
            <a:r>
              <a:rPr lang="pl-PL" sz="2300" i="1" dirty="0" err="1">
                <a:latin typeface="Ariel narrow"/>
                <a:cs typeface="Times New Roman" panose="02020603050405020304" pitchFamily="18" charset="0"/>
              </a:rPr>
              <a:t>Vitamin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 D3 with 3 </a:t>
            </a:r>
            <a:r>
              <a:rPr lang="pl-PL" sz="2300" i="1" dirty="0" err="1">
                <a:latin typeface="Ariel narrow"/>
                <a:cs typeface="Times New Roman" panose="02020603050405020304" pitchFamily="18" charset="0"/>
              </a:rPr>
              <a:t>different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 </a:t>
            </a:r>
            <a:r>
              <a:rPr lang="pl-PL" sz="2300" i="1" dirty="0" err="1">
                <a:latin typeface="Ariel narrow"/>
                <a:cs typeface="Times New Roman" panose="02020603050405020304" pitchFamily="18" charset="0"/>
              </a:rPr>
              <a:t>doses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(0.1, 0.2, 0.3 </a:t>
            </a:r>
            <a:r>
              <a:rPr lang="en-US" sz="2300" i="1" dirty="0" err="1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nM</a:t>
            </a:r>
            <a:r>
              <a:rPr lang="pl-PL" sz="2300" i="1" dirty="0">
                <a:solidFill>
                  <a:schemeClr val="tx1"/>
                </a:solidFill>
                <a:latin typeface="Ariel narrow"/>
                <a:cs typeface="Times New Roman" panose="02020603050405020304" pitchFamily="18" charset="0"/>
              </a:rPr>
              <a:t>)</a:t>
            </a:r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lvl="0"/>
            <a:r>
              <a:rPr lang="en-US" sz="2300" i="1" dirty="0">
                <a:latin typeface="Ariel narrow"/>
                <a:cs typeface="Times New Roman" panose="02020603050405020304" pitchFamily="18" charset="0"/>
              </a:rPr>
              <a:t>Specific anti-VDR and anti-CYP27B1 antibodies</a:t>
            </a:r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lvl="0"/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lvl="0"/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T</a:t>
            </a:r>
            <a:r>
              <a:rPr lang="en-US" sz="2300" i="1" dirty="0">
                <a:latin typeface="Ariel narrow"/>
                <a:cs typeface="Times New Roman" panose="02020603050405020304" pitchFamily="18" charset="0"/>
              </a:rPr>
              <a:t>24, 5637, SW1710 and SW780 bladder cancer cell lines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  <a:sym typeface="Wingdings" panose="05000000000000000000" pitchFamily="2" charset="2"/>
              </a:rPr>
              <a:t> ICC</a:t>
            </a:r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lvl="0"/>
            <a:endParaRPr lang="pl-PL" sz="2300" i="1" dirty="0">
              <a:latin typeface="Ariel narrow"/>
              <a:cs typeface="Times New Roman" panose="02020603050405020304" pitchFamily="18" charset="0"/>
            </a:endParaRPr>
          </a:p>
          <a:p>
            <a:pPr lvl="0"/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P</a:t>
            </a:r>
            <a:r>
              <a:rPr lang="en-US" sz="2300" i="1" dirty="0" err="1">
                <a:latin typeface="Ariel narrow"/>
                <a:cs typeface="Times New Roman" panose="02020603050405020304" pitchFamily="18" charset="0"/>
              </a:rPr>
              <a:t>ost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-</a:t>
            </a:r>
            <a:r>
              <a:rPr lang="en-US" sz="2300" i="1" dirty="0">
                <a:latin typeface="Ariel narrow"/>
                <a:cs typeface="Times New Roman" panose="02020603050405020304" pitchFamily="18" charset="0"/>
              </a:rPr>
              <a:t>operative material from 103 patients with confirmed bladder cancer at various stages according to the TNM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 </a:t>
            </a:r>
            <a:r>
              <a:rPr lang="pl-PL" sz="2300" i="1" dirty="0" err="1">
                <a:latin typeface="Ariel narrow"/>
                <a:cs typeface="Times New Roman" panose="02020603050405020304" pitchFamily="18" charset="0"/>
              </a:rPr>
              <a:t>scale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</a:rPr>
              <a:t> (</a:t>
            </a:r>
            <a:r>
              <a:rPr lang="pl-PL" sz="2300" i="1" dirty="0">
                <a:latin typeface="Ariel narrow"/>
                <a:cs typeface="Times New Roman" panose="02020603050405020304" pitchFamily="18" charset="0"/>
                <a:sym typeface="Wingdings" panose="05000000000000000000" pitchFamily="2" charset="2"/>
              </a:rPr>
              <a:t>NMIBC- 51%, MIBC-49%)  IHC</a:t>
            </a:r>
            <a:endParaRPr lang="pl-PL" sz="2300" i="1" dirty="0">
              <a:latin typeface="Ariel narrow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94997-3EDF-4B7D-BEC4-C6DCFF9B71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1430" y="406308"/>
            <a:ext cx="7264130" cy="1411943"/>
          </a:xfrm>
        </p:spPr>
        <p:txBody>
          <a:bodyPr anchorCtr="1"/>
          <a:lstStyle/>
          <a:p>
            <a:pPr lvl="0" algn="ctr"/>
            <a:r>
              <a:rPr lang="pl-PL" dirty="0" err="1"/>
              <a:t>Results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5BC86E-959A-4A8A-9087-277CBC3D3C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44450" y="1324343"/>
            <a:ext cx="3169045" cy="635224"/>
          </a:xfrm>
        </p:spPr>
        <p:txBody>
          <a:bodyPr/>
          <a:lstStyle/>
          <a:p>
            <a:pPr lvl="0"/>
            <a:r>
              <a:rPr lang="pl-PL" b="1"/>
              <a:t>ICC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E81C72-6890-4088-96E4-E4BE5DDE179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15252" y="2383694"/>
            <a:ext cx="3525057" cy="3782040"/>
          </a:xfrm>
        </p:spPr>
        <p:txBody>
          <a:bodyPr anchor="t"/>
          <a:lstStyle/>
          <a:p>
            <a:pPr marL="377976" lvl="0" indent="-377976">
              <a:buChar char=""/>
            </a:pPr>
            <a:r>
              <a:rPr lang="en-US" sz="2000" i="1" dirty="0">
                <a:latin typeface="Arial Narrow" pitchFamily="34"/>
                <a:cs typeface="Times New Roman" pitchFamily="18"/>
              </a:rPr>
              <a:t>VDR was present in both the nucleus and the cytoplasm, with the SW780 line having the lowest amount of VDR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.</a:t>
            </a:r>
          </a:p>
          <a:p>
            <a:pPr lvl="0"/>
            <a:r>
              <a:rPr lang="en-US" sz="2000" i="1" dirty="0">
                <a:latin typeface="Arial Narrow" pitchFamily="34"/>
                <a:cs typeface="Times New Roman" pitchFamily="18"/>
              </a:rPr>
              <a:t> </a:t>
            </a:r>
            <a:endParaRPr lang="pl-PL" sz="2000" i="1" dirty="0">
              <a:latin typeface="Arial Narrow" pitchFamily="34"/>
              <a:cs typeface="Times New Roman" pitchFamily="18"/>
            </a:endParaRPr>
          </a:p>
          <a:p>
            <a:pPr marL="377976" lvl="0" indent="-377976">
              <a:buChar char=""/>
            </a:pPr>
            <a:r>
              <a:rPr lang="en-US" sz="2000" i="1" dirty="0">
                <a:latin typeface="Arial Narrow" pitchFamily="34"/>
                <a:cs typeface="Times New Roman" pitchFamily="18"/>
              </a:rPr>
              <a:t>Vit D3 supplementation resulted in VDR translocation to the cell nucleus, with SW1710 and T24 lines responding best to vit. D3.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The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higher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dose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of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vit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. D, the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more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VDR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translocation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to the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nucleus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.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 </a:t>
            </a:r>
            <a:endParaRPr lang="pl-PL" sz="2000" dirty="0"/>
          </a:p>
          <a:p>
            <a:pPr marL="377976" lvl="0" indent="-377976">
              <a:buChar char=""/>
            </a:pP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A8FA42A-DF09-4776-B7C7-CC9CD95C43D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36126" y="1324343"/>
            <a:ext cx="3167545" cy="635224"/>
          </a:xfrm>
        </p:spPr>
        <p:txBody>
          <a:bodyPr anchor="b">
            <a:noAutofit/>
          </a:bodyPr>
          <a:lstStyle/>
          <a:p>
            <a:pPr marL="0" lvl="0" indent="0">
              <a:buNone/>
            </a:pPr>
            <a:r>
              <a:rPr lang="pl-PL" sz="2646" b="1"/>
              <a:t>IHC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9BEB7B-EE4F-4023-A7A7-C8DDBB895BA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780653" y="2383694"/>
            <a:ext cx="3523018" cy="4488012"/>
          </a:xfrm>
        </p:spPr>
        <p:txBody>
          <a:bodyPr>
            <a:noAutofit/>
          </a:bodyPr>
          <a:lstStyle/>
          <a:p>
            <a:pPr lvl="0"/>
            <a:r>
              <a:rPr lang="pl-PL" sz="2000" i="1" dirty="0">
                <a:latin typeface="Arial Narrow" pitchFamily="34"/>
                <a:cs typeface="Times New Roman" pitchFamily="18"/>
              </a:rPr>
              <a:t>T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he more advanced the disease according to TNM, the </a:t>
            </a:r>
            <a:r>
              <a:rPr lang="en-US" sz="2000" i="1">
                <a:latin typeface="Arial Narrow" pitchFamily="34"/>
                <a:cs typeface="Times New Roman" pitchFamily="18"/>
              </a:rPr>
              <a:t>lower amount 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of VDR in the postoperative material. (p&lt;0.02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35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) </a:t>
            </a:r>
            <a:endParaRPr lang="pl-PL" sz="2000" i="1" dirty="0">
              <a:latin typeface="Arial Narrow" pitchFamily="34"/>
              <a:cs typeface="Times New Roman" pitchFamily="18"/>
            </a:endParaRPr>
          </a:p>
          <a:p>
            <a:pPr lvl="0"/>
            <a:r>
              <a:rPr lang="pl-PL" sz="2000" i="1" dirty="0">
                <a:latin typeface="Arial Narrow" pitchFamily="34"/>
                <a:cs typeface="Times New Roman" pitchFamily="18"/>
              </a:rPr>
              <a:t>P</a:t>
            </a:r>
            <a:r>
              <a:rPr lang="en-US" sz="2000" i="1" dirty="0" err="1">
                <a:latin typeface="Arial Narrow" pitchFamily="34"/>
                <a:cs typeface="Times New Roman" pitchFamily="18"/>
              </a:rPr>
              <a:t>atients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 with HG-G2, G3 bladder cancer, regardless of the TNM classification, showed a significant reduction in VDR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 </a:t>
            </a:r>
            <a:r>
              <a:rPr lang="pl-PL" sz="2000" i="1" dirty="0" err="1">
                <a:latin typeface="Arial Narrow" pitchFamily="34"/>
                <a:cs typeface="Times New Roman" pitchFamily="18"/>
              </a:rPr>
              <a:t>level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 compared to patients with LG-G1, G2 bladder cancer (p&lt;0.0</a:t>
            </a:r>
            <a:r>
              <a:rPr lang="pl-PL" sz="2000" i="1" dirty="0">
                <a:latin typeface="Arial Narrow" pitchFamily="34"/>
                <a:cs typeface="Times New Roman" pitchFamily="18"/>
              </a:rPr>
              <a:t>173</a:t>
            </a:r>
            <a:r>
              <a:rPr lang="en-US" sz="2000" i="1" dirty="0">
                <a:latin typeface="Arial Narrow" pitchFamily="34"/>
                <a:cs typeface="Times New Roman" pitchFamily="18"/>
              </a:rPr>
              <a:t>). </a:t>
            </a:r>
            <a:endParaRPr lang="pl-PL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" y="233681"/>
            <a:ext cx="9111410" cy="34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9" y="3860800"/>
            <a:ext cx="9770836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93357" y="6972300"/>
            <a:ext cx="420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BC </a:t>
            </a:r>
            <a:r>
              <a:rPr lang="pl-PL" dirty="0" err="1"/>
              <a:t>cell</a:t>
            </a:r>
            <a:r>
              <a:rPr lang="pl-PL" dirty="0"/>
              <a:t> lines </a:t>
            </a:r>
            <a:r>
              <a:rPr lang="pl-PL" dirty="0" err="1"/>
              <a:t>treated</a:t>
            </a:r>
            <a:r>
              <a:rPr lang="pl-PL" dirty="0"/>
              <a:t> with </a:t>
            </a:r>
            <a:r>
              <a:rPr lang="pl-PL" dirty="0" err="1"/>
              <a:t>vitamin</a:t>
            </a:r>
            <a:r>
              <a:rPr lang="pl-PL" dirty="0"/>
              <a:t> D </a:t>
            </a:r>
          </a:p>
        </p:txBody>
      </p:sp>
    </p:spTree>
    <p:extLst>
      <p:ext uri="{BB962C8B-B14F-4D97-AF65-F5344CB8AC3E}">
        <p14:creationId xmlns:p14="http://schemas.microsoft.com/office/powerpoint/2010/main" val="355811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915618"/>
            <a:ext cx="7092950" cy="428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28" y="400050"/>
            <a:ext cx="7040194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39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" y="901700"/>
            <a:ext cx="9039225" cy="55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06600" y="6736834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VDR </a:t>
            </a:r>
            <a:r>
              <a:rPr lang="pl-PL" dirty="0" err="1"/>
              <a:t>Hscore</a:t>
            </a:r>
            <a:r>
              <a:rPr lang="pl-PL" dirty="0"/>
              <a:t> </a:t>
            </a:r>
            <a:r>
              <a:rPr lang="pl-PL" dirty="0" err="1"/>
              <a:t>comparison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groups</a:t>
            </a:r>
            <a:r>
              <a:rPr lang="pl-PL" dirty="0"/>
              <a:t> of </a:t>
            </a:r>
            <a:r>
              <a:rPr lang="pl-PL" dirty="0" err="1"/>
              <a:t>patients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97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05230"/>
            <a:ext cx="7061199" cy="48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695450" y="6477577"/>
            <a:ext cx="7232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https://www.researchgate.net/figure/The-synthesis-and-metabolism-of-vitamin-D-Abbreviations-CYP27-vitamin_fig1_7489031</a:t>
            </a:r>
          </a:p>
        </p:txBody>
      </p:sp>
      <p:sp>
        <p:nvSpPr>
          <p:cNvPr id="4" name="Prostokąt 3"/>
          <p:cNvSpPr/>
          <p:nvPr/>
        </p:nvSpPr>
        <p:spPr>
          <a:xfrm>
            <a:off x="5588000" y="3009900"/>
            <a:ext cx="1511300" cy="180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dół 4"/>
          <p:cNvSpPr/>
          <p:nvPr/>
        </p:nvSpPr>
        <p:spPr>
          <a:xfrm>
            <a:off x="7404100" y="3860800"/>
            <a:ext cx="3810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7480300" y="4648199"/>
            <a:ext cx="3302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 rot="17263028">
            <a:off x="7346267" y="4839783"/>
            <a:ext cx="67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VDR</a:t>
            </a:r>
          </a:p>
        </p:txBody>
      </p:sp>
    </p:spTree>
    <p:extLst>
      <p:ext uri="{BB962C8B-B14F-4D97-AF65-F5344CB8AC3E}">
        <p14:creationId xmlns:p14="http://schemas.microsoft.com/office/powerpoint/2010/main" val="193564623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598</TotalTime>
  <Words>860</Words>
  <Application>Microsoft Office PowerPoint</Application>
  <PresentationFormat>Niestandardowy</PresentationFormat>
  <Paragraphs>70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Ariel narrow</vt:lpstr>
      <vt:lpstr>Calibri</vt:lpstr>
      <vt:lpstr>Centaur gothic</vt:lpstr>
      <vt:lpstr>Century Gothic</vt:lpstr>
      <vt:lpstr>Times New Roman</vt:lpstr>
      <vt:lpstr>Wingdings 3</vt:lpstr>
      <vt:lpstr>Wisp</vt:lpstr>
      <vt:lpstr>Prezentacja programu PowerPoint</vt:lpstr>
      <vt:lpstr>PhD thesis </vt:lpstr>
      <vt:lpstr>PhD thesis </vt:lpstr>
      <vt:lpstr>Materials and methods</vt:lpstr>
      <vt:lpstr>Results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Conclusions </vt:lpstr>
      <vt:lpstr>Conclusions vol.2 </vt:lpstr>
      <vt:lpstr>Scientific achievements 2023/2024 </vt:lpstr>
      <vt:lpstr>Oral presentations with PhD results </vt:lpstr>
      <vt:lpstr> </vt:lpstr>
      <vt:lpstr>Thank you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Bartek Olczak</dc:creator>
  <cp:lastModifiedBy>Aleksandra Czekalska</cp:lastModifiedBy>
  <cp:revision>47</cp:revision>
  <dcterms:created xsi:type="dcterms:W3CDTF">2009-04-16T11:32:32Z</dcterms:created>
  <dcterms:modified xsi:type="dcterms:W3CDTF">2024-04-30T07:30:41Z</dcterms:modified>
</cp:coreProperties>
</file>