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6" r:id="rId12"/>
    <p:sldId id="270" r:id="rId13"/>
    <p:sldId id="265" r:id="rId14"/>
    <p:sldId id="267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8D386-AEB9-244C-BA44-EC502A73EDA9}" v="10" dt="2024-04-28T10:02:21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CDB86-ED9B-E307-DF91-B2BA04AB7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C51AD-2253-4E2B-F94C-F220EBAA8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28EFF-159B-A714-5C03-0EB8148E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EFA4F-C0D8-CE99-89F3-311CF4A2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E91D6-05E0-0246-5BE8-CE8C2711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0972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C31B-02EB-87FA-3BD3-4C4899096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02236-2053-ECFD-02CF-FE74BB62D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6C1A0-79C3-9738-1423-8414D84D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9E3EF-A59C-8ABA-7645-ED4C647A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D8F72-7E4E-8241-640F-C2987314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6227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A95B5E-319B-F08F-BDB1-35AE94C8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143FE-B868-C7E4-3CAB-DB78D227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671DD-6963-4FAB-3DBF-A92FA1BF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8C084-C580-66BC-75EB-A2C46F15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1E248-45EC-3BE6-9060-70652A2D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6696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4035-F21A-7E35-9F26-23987E86F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693C-A8B4-269E-F345-57C19A320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257AA-EAEB-5CC7-68A2-D54A2CF7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975D-F8AA-1FD4-1506-BD586AE3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7AA9-FFD2-DC83-5444-415F268C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1924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FA3C-4F6F-AC25-F5AF-ABC7A4F8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032F-1F45-6B4E-67D3-33F6602E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E127C-5974-D3B2-5799-1130EE507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EE867-2BAC-4783-079A-169677AB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AC35-0AA8-A6E8-669A-71A61C4F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7064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14B8-44D3-737A-6BD2-B0021667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964D-07A5-277B-C2B1-87C70F714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13B57-8411-FB0F-341B-0192EBF45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B0F0B-5A81-F2CC-DA27-CCAE5BEF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83FEE-3533-3DAB-D61B-E002A669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9866F-CDA4-CD20-A026-F0974EA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231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86A9-E266-C68B-CA0F-E5537F74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501E2-82FB-B411-B2F9-8A12EC37C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CB16E-A0AA-39D5-C7FD-86D704CD3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AD3BE-822F-8AEC-400A-A261CC57F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D4343-BE9B-5521-CEF8-92747F06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DC876-FF3E-596D-4EA8-CC35C22B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EC9AD-CC00-3B6D-E418-AB939944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B7EC3-8B0C-480C-9B5B-83098116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379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954E-7F6F-15D9-B808-F94AD8A8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7F832-7CF3-C51C-5C87-62CD99F7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F6947-92C9-867A-739D-E64AC2E7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DDACD-42E4-95A1-1C91-46E3A23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40383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46E6AF-2E8C-8613-2F8B-D871D021C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308DD-6910-DBE7-F173-122B7EB8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CE814-176E-0019-D0CA-12E7A44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5650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25F2-FB60-4D1E-70B7-202EFCF0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973F-815D-EA1F-5C54-F2D9A243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AC8B-0F7C-E3CD-F43C-B5F5BC312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08A70-9050-4710-B2EE-6B5CC4F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7721D-81AB-954E-3CFA-0F311008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2E7AB-E59D-9419-145C-F63A0BA0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9570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04D-C7F7-FF87-0FF1-8956D81B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6AE1B-AAE2-79A3-82E6-52151D3DD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3ED47-F015-55ED-18BB-641BC5A9E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2FDDD-349A-4FCD-A10B-4EC8F959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206-81C2-AD42-8CAC-C2DD098433C8}" type="datetimeFigureOut">
              <a:rPr lang="en-PL" smtClean="0"/>
              <a:t>04/29/2024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D5B01-DA8D-0E24-4969-D5AD5863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E6FB0-FEB9-5F0D-5957-BABECFA5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23F8-3D56-2B45-9EFF-C29959163B6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2138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6AFFE-45B1-6C09-41B0-63B919BC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5365C-A275-AFE1-938C-E6724A045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CF03-349B-3941-3D23-AAA0A4703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08B206-81C2-AD42-8CAC-C2DD098433C8}" type="datetimeFigureOut">
              <a:rPr lang="en-PL" smtClean="0"/>
              <a:t>04/29/2024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6EFB6-5959-9071-B1AA-264FC6C57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084C4-35F6-8F5D-8228-13B211E66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4023F8-3D56-2B45-9EFF-C29959163B6A}" type="slidenum">
              <a:rPr lang="en-PL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17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D7293CC1-096B-8653-B6E8-D9A84320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3EF817CB-D352-9FAE-598A-4E0465FBB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pic>
        <p:nvPicPr>
          <p:cNvPr id="6" name="Picture 614">
            <a:extLst>
              <a:ext uri="{FF2B5EF4-FFF2-40B4-BE49-F238E27FC236}">
                <a16:creationId xmlns:a16="http://schemas.microsoft.com/office/drawing/2014/main" id="{A7DC7D58-B61D-A562-32F1-41A606BB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75" y="4128420"/>
            <a:ext cx="4128890" cy="10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18" descr="Pozytywne decyzje NCN - Uniwersytet Medyczny im. Karola Marcinkowskiego w  Poznaniu">
            <a:extLst>
              <a:ext uri="{FF2B5EF4-FFF2-40B4-BE49-F238E27FC236}">
                <a16:creationId xmlns:a16="http://schemas.microsoft.com/office/drawing/2014/main" id="{EB22A706-91FE-2E67-CE14-AD6B477B2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2456" b="-6750"/>
          <a:stretch/>
        </p:blipFill>
        <p:spPr bwMode="auto">
          <a:xfrm>
            <a:off x="6183570" y="4314447"/>
            <a:ext cx="783744" cy="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20" descr="Dokumenty do pobrania - NAWA">
            <a:extLst>
              <a:ext uri="{FF2B5EF4-FFF2-40B4-BE49-F238E27FC236}">
                <a16:creationId xmlns:a16="http://schemas.microsoft.com/office/drawing/2014/main" id="{E4858FCF-D905-4C83-E98C-B50061986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6" b="-12360"/>
          <a:stretch/>
        </p:blipFill>
        <p:spPr bwMode="auto">
          <a:xfrm>
            <a:off x="7306325" y="4360885"/>
            <a:ext cx="2375438" cy="6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1B091E-C536-50D7-CC7D-18AE604A51BB}"/>
              </a:ext>
            </a:extLst>
          </p:cNvPr>
          <p:cNvSpPr txBox="1"/>
          <p:nvPr/>
        </p:nvSpPr>
        <p:spPr>
          <a:xfrm>
            <a:off x="1539468" y="1385740"/>
            <a:ext cx="9113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Comprehensive characterization of </a:t>
            </a:r>
            <a:r>
              <a:rPr lang="en-GB" sz="4000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tumor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immune contexture changes induced by cytotoxic agents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pl-PL" sz="4000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lung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pl-PL" sz="4000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rectal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4000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69427-D920-F9B6-80AE-D72535E58FA9}"/>
              </a:ext>
            </a:extLst>
          </p:cNvPr>
          <p:cNvSpPr txBox="1"/>
          <p:nvPr/>
        </p:nvSpPr>
        <p:spPr>
          <a:xfrm>
            <a:off x="1457533" y="3409487"/>
            <a:ext cx="911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err="1"/>
              <a:t>PhD</a:t>
            </a:r>
            <a:r>
              <a:rPr lang="pl-PL" sz="1800" dirty="0"/>
              <a:t> student: Zuzanna Nowicka, MD     Promotor: Prof. Wojciech Fendler    </a:t>
            </a:r>
          </a:p>
          <a:p>
            <a:pPr algn="ctr"/>
            <a:r>
              <a:rPr lang="en-US" sz="1800" dirty="0"/>
              <a:t>Department of Biostatistics and Translational Medicine, Medical University of Lodz, Poland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192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9961B-C5EE-6FC7-FDBB-5A2903C0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555341"/>
            <a:ext cx="10231692" cy="421260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CEE1FB1-62DC-9E3F-B249-C731E9E5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55" y="2873828"/>
            <a:ext cx="5005373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8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Complementary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: </a:t>
            </a:r>
            <a:r>
              <a:rPr lang="pl-PL" dirty="0" err="1"/>
              <a:t>characterizing</a:t>
            </a:r>
            <a:r>
              <a:rPr lang="pl-PL" dirty="0"/>
              <a:t> </a:t>
            </a:r>
            <a:r>
              <a:rPr lang="pl-PL" dirty="0" err="1"/>
              <a:t>immune</a:t>
            </a:r>
            <a:r>
              <a:rPr lang="pl-PL" dirty="0"/>
              <a:t> </a:t>
            </a:r>
            <a:r>
              <a:rPr lang="pl-PL" dirty="0" err="1"/>
              <a:t>microenvironment</a:t>
            </a:r>
            <a:r>
              <a:rPr lang="pl-PL" dirty="0"/>
              <a:t> of NSCLC </a:t>
            </a:r>
            <a:r>
              <a:rPr lang="pl-PL" dirty="0" err="1"/>
              <a:t>before</a:t>
            </a:r>
            <a:r>
              <a:rPr lang="pl-PL" dirty="0"/>
              <a:t> and </a:t>
            </a:r>
            <a:r>
              <a:rPr lang="pl-PL" dirty="0" err="1"/>
              <a:t>after</a:t>
            </a:r>
            <a:r>
              <a:rPr lang="pl-PL" dirty="0"/>
              <a:t> 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193371-CA6C-A9CB-4FB4-22D10F0D1811}"/>
              </a:ext>
            </a:extLst>
          </p:cNvPr>
          <p:cNvSpPr/>
          <p:nvPr/>
        </p:nvSpPr>
        <p:spPr>
          <a:xfrm>
            <a:off x="4707203" y="2098010"/>
            <a:ext cx="2322786" cy="9669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Patients</a:t>
            </a:r>
            <a:r>
              <a:rPr lang="pl-PL" dirty="0"/>
              <a:t> with </a:t>
            </a:r>
            <a:r>
              <a:rPr lang="pl-PL" dirty="0" err="1"/>
              <a:t>locally</a:t>
            </a:r>
            <a:r>
              <a:rPr lang="pl-PL" dirty="0"/>
              <a:t> </a:t>
            </a:r>
            <a:r>
              <a:rPr lang="pl-PL" dirty="0" err="1"/>
              <a:t>advanced</a:t>
            </a:r>
            <a:r>
              <a:rPr lang="pl-PL" dirty="0"/>
              <a:t> NSCLC</a:t>
            </a: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43D58-8875-9845-8ACC-3AA39047E100}"/>
              </a:ext>
            </a:extLst>
          </p:cNvPr>
          <p:cNvSpPr/>
          <p:nvPr/>
        </p:nvSpPr>
        <p:spPr>
          <a:xfrm>
            <a:off x="1885175" y="4048308"/>
            <a:ext cx="2322786" cy="9669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Patients</a:t>
            </a:r>
            <a:r>
              <a:rPr lang="pl-PL" dirty="0"/>
              <a:t> with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resection</a:t>
            </a:r>
            <a:r>
              <a:rPr lang="pl-PL" dirty="0"/>
              <a:t> (N=36)</a:t>
            </a: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04398-9FCA-BFCA-9DBD-8A12F50058AE}"/>
              </a:ext>
            </a:extLst>
          </p:cNvPr>
          <p:cNvSpPr/>
          <p:nvPr/>
        </p:nvSpPr>
        <p:spPr>
          <a:xfrm>
            <a:off x="4712459" y="4048308"/>
            <a:ext cx="2322786" cy="9669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Patients</a:t>
            </a:r>
            <a:r>
              <a:rPr lang="pl-PL" dirty="0"/>
              <a:t>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received</a:t>
            </a:r>
            <a:r>
              <a:rPr lang="pl-PL" dirty="0"/>
              <a:t> CHT </a:t>
            </a:r>
            <a:r>
              <a:rPr lang="pl-PL" dirty="0" err="1"/>
              <a:t>before</a:t>
            </a:r>
            <a:r>
              <a:rPr lang="pl-PL" dirty="0"/>
              <a:t> </a:t>
            </a:r>
            <a:r>
              <a:rPr lang="pl-PL" dirty="0" err="1"/>
              <a:t>surgery</a:t>
            </a:r>
            <a:r>
              <a:rPr lang="pl-PL" dirty="0"/>
              <a:t> (N=19)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793C0-6C7D-3E51-912D-8BEF8904618E}"/>
              </a:ext>
            </a:extLst>
          </p:cNvPr>
          <p:cNvSpPr/>
          <p:nvPr/>
        </p:nvSpPr>
        <p:spPr>
          <a:xfrm>
            <a:off x="7776224" y="4048308"/>
            <a:ext cx="2322786" cy="9669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Patients</a:t>
            </a:r>
            <a:r>
              <a:rPr lang="pl-PL" dirty="0"/>
              <a:t>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received</a:t>
            </a:r>
            <a:r>
              <a:rPr lang="pl-PL" dirty="0"/>
              <a:t> CHRT </a:t>
            </a:r>
            <a:r>
              <a:rPr lang="pl-PL" dirty="0" err="1"/>
              <a:t>before</a:t>
            </a:r>
            <a:r>
              <a:rPr lang="pl-PL" dirty="0"/>
              <a:t> </a:t>
            </a:r>
            <a:r>
              <a:rPr lang="pl-PL" dirty="0" err="1"/>
              <a:t>surgery</a:t>
            </a:r>
            <a:r>
              <a:rPr lang="pl-PL" dirty="0"/>
              <a:t> (N=27)</a:t>
            </a:r>
            <a:endParaRPr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FB45B3-6381-164A-9038-336683112A51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5868596" y="3064961"/>
            <a:ext cx="5256" cy="983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0F00DC-C8C6-9E2E-5148-C051FB7CDB88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5868596" y="3064961"/>
            <a:ext cx="3069021" cy="983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8DAE93-2CCB-AA0E-3013-B9411557ABBE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3046568" y="3064961"/>
            <a:ext cx="2822028" cy="983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1C77CA9-B8D5-CA3A-CC68-D985AB02D5A1}"/>
              </a:ext>
            </a:extLst>
          </p:cNvPr>
          <p:cNvSpPr txBox="1"/>
          <p:nvPr/>
        </p:nvSpPr>
        <p:spPr>
          <a:xfrm>
            <a:off x="672910" y="5448258"/>
            <a:ext cx="10085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pproval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was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obtained from the bioethics committee (RNN/102/21/KE, KE/187/22)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8053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Complementary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: </a:t>
            </a:r>
            <a:r>
              <a:rPr lang="pl-PL" dirty="0" err="1"/>
              <a:t>characterizing</a:t>
            </a:r>
            <a:r>
              <a:rPr lang="pl-PL" dirty="0"/>
              <a:t> </a:t>
            </a:r>
            <a:r>
              <a:rPr lang="pl-PL" dirty="0" err="1"/>
              <a:t>immune</a:t>
            </a:r>
            <a:r>
              <a:rPr lang="pl-PL" dirty="0"/>
              <a:t> </a:t>
            </a:r>
            <a:r>
              <a:rPr lang="pl-PL" dirty="0" err="1"/>
              <a:t>microenvironment</a:t>
            </a:r>
            <a:r>
              <a:rPr lang="pl-PL" dirty="0"/>
              <a:t> of NSCLC </a:t>
            </a:r>
            <a:r>
              <a:rPr lang="pl-PL" dirty="0" err="1"/>
              <a:t>before</a:t>
            </a:r>
            <a:r>
              <a:rPr lang="pl-PL" dirty="0"/>
              <a:t> and </a:t>
            </a:r>
            <a:r>
              <a:rPr lang="pl-PL" dirty="0" err="1"/>
              <a:t>after</a:t>
            </a:r>
            <a:r>
              <a:rPr lang="pl-PL" dirty="0"/>
              <a:t> RT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66D661-FA74-0C9B-88CD-023A6665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948437"/>
              </p:ext>
            </p:extLst>
          </p:nvPr>
        </p:nvGraphicFramePr>
        <p:xfrm>
          <a:off x="963386" y="2042559"/>
          <a:ext cx="10613571" cy="33548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992">
                  <a:extLst>
                    <a:ext uri="{9D8B030D-6E8A-4147-A177-3AD203B41FA5}">
                      <a16:colId xmlns:a16="http://schemas.microsoft.com/office/drawing/2014/main" val="3613245627"/>
                    </a:ext>
                  </a:extLst>
                </a:gridCol>
                <a:gridCol w="1556124">
                  <a:extLst>
                    <a:ext uri="{9D8B030D-6E8A-4147-A177-3AD203B41FA5}">
                      <a16:colId xmlns:a16="http://schemas.microsoft.com/office/drawing/2014/main" val="3829533903"/>
                    </a:ext>
                  </a:extLst>
                </a:gridCol>
                <a:gridCol w="1556124">
                  <a:extLst>
                    <a:ext uri="{9D8B030D-6E8A-4147-A177-3AD203B41FA5}">
                      <a16:colId xmlns:a16="http://schemas.microsoft.com/office/drawing/2014/main" val="591201355"/>
                    </a:ext>
                  </a:extLst>
                </a:gridCol>
                <a:gridCol w="1556124">
                  <a:extLst>
                    <a:ext uri="{9D8B030D-6E8A-4147-A177-3AD203B41FA5}">
                      <a16:colId xmlns:a16="http://schemas.microsoft.com/office/drawing/2014/main" val="2727438389"/>
                    </a:ext>
                  </a:extLst>
                </a:gridCol>
                <a:gridCol w="1158760">
                  <a:extLst>
                    <a:ext uri="{9D8B030D-6E8A-4147-A177-3AD203B41FA5}">
                      <a16:colId xmlns:a16="http://schemas.microsoft.com/office/drawing/2014/main" val="3970664917"/>
                    </a:ext>
                  </a:extLst>
                </a:gridCol>
                <a:gridCol w="2481447">
                  <a:extLst>
                    <a:ext uri="{9D8B030D-6E8A-4147-A177-3AD203B41FA5}">
                      <a16:colId xmlns:a16="http://schemas.microsoft.com/office/drawing/2014/main" val="416691039"/>
                    </a:ext>
                  </a:extLst>
                </a:gridCol>
              </a:tblGrid>
              <a:tr h="702100">
                <a:tc>
                  <a:txBody>
                    <a:bodyPr/>
                    <a:lstStyle/>
                    <a:p>
                      <a:pPr algn="ctr"/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H&amp;E</a:t>
                      </a:r>
                    </a:p>
                    <a:p>
                      <a:pPr algn="ctr"/>
                      <a:r>
                        <a:rPr lang="pl-PL" sz="1800" dirty="0"/>
                        <a:t>Digital </a:t>
                      </a:r>
                      <a:r>
                        <a:rPr lang="pl-PL" sz="1800" dirty="0" err="1"/>
                        <a:t>pathology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/>
                        <a:t>Multiplex</a:t>
                      </a:r>
                      <a:r>
                        <a:rPr lang="pl-PL" sz="1800" dirty="0"/>
                        <a:t> IF</a:t>
                      </a:r>
                    </a:p>
                    <a:p>
                      <a:pPr algn="ctr"/>
                      <a:r>
                        <a:rPr lang="pl-PL" sz="1800" dirty="0"/>
                        <a:t>AKOYA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2-antibody IHC</a:t>
                      </a:r>
                    </a:p>
                    <a:p>
                      <a:pPr algn="ctr"/>
                      <a:r>
                        <a:rPr lang="pl-PL" sz="1800" dirty="0"/>
                        <a:t>PD-L1, LKB1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/>
                        <a:t>Mutation</a:t>
                      </a:r>
                      <a:r>
                        <a:rPr lang="pl-PL" sz="1800" dirty="0"/>
                        <a:t> panel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/>
                        <a:t>Spatial</a:t>
                      </a:r>
                      <a:r>
                        <a:rPr lang="pl-PL" sz="1800" dirty="0"/>
                        <a:t> </a:t>
                      </a:r>
                      <a:r>
                        <a:rPr lang="pl-PL" sz="1800" dirty="0" err="1"/>
                        <a:t>transcriptomics</a:t>
                      </a:r>
                      <a:r>
                        <a:rPr lang="pl-PL" sz="1800" dirty="0"/>
                        <a:t> (</a:t>
                      </a:r>
                      <a:r>
                        <a:rPr lang="pl-PL" sz="1800" dirty="0" err="1"/>
                        <a:t>GeoMx</a:t>
                      </a:r>
                      <a:r>
                        <a:rPr lang="pl-PL" sz="1800" dirty="0"/>
                        <a:t> on </a:t>
                      </a:r>
                      <a:r>
                        <a:rPr lang="pl-PL" sz="1800" dirty="0" err="1"/>
                        <a:t>selected</a:t>
                      </a:r>
                      <a:r>
                        <a:rPr lang="pl-PL" sz="1800" dirty="0"/>
                        <a:t> ROI / 10X </a:t>
                      </a:r>
                      <a:r>
                        <a:rPr lang="pl-PL" sz="1800" dirty="0" err="1"/>
                        <a:t>Visium</a:t>
                      </a:r>
                      <a:r>
                        <a:rPr lang="pl-PL" sz="1800" dirty="0"/>
                        <a:t>)</a:t>
                      </a:r>
                      <a:endParaRPr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078908"/>
                  </a:ext>
                </a:extLst>
              </a:tr>
              <a:tr h="618613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/>
                        <a:t>Primary</a:t>
                      </a:r>
                      <a:r>
                        <a:rPr lang="pl-PL" sz="1800" dirty="0"/>
                        <a:t> </a:t>
                      </a:r>
                      <a:r>
                        <a:rPr lang="pl-PL" sz="1800" dirty="0" err="1"/>
                        <a:t>resection</a:t>
                      </a:r>
                      <a:endParaRPr lang="pl-P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568886"/>
                  </a:ext>
                </a:extLst>
              </a:tr>
              <a:tr h="1203243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RCHT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x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035298"/>
                  </a:ext>
                </a:extLst>
              </a:tr>
              <a:tr h="618613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x</a:t>
                      </a:r>
                      <a:endParaRPr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9540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40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Complementary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: </a:t>
            </a:r>
            <a:r>
              <a:rPr lang="pl-PL" dirty="0" err="1"/>
              <a:t>characterizing</a:t>
            </a:r>
            <a:r>
              <a:rPr lang="pl-PL" dirty="0"/>
              <a:t> </a:t>
            </a:r>
            <a:r>
              <a:rPr lang="pl-PL" dirty="0" err="1"/>
              <a:t>immune</a:t>
            </a:r>
            <a:r>
              <a:rPr lang="pl-PL" dirty="0"/>
              <a:t> </a:t>
            </a:r>
            <a:r>
              <a:rPr lang="pl-PL" dirty="0" err="1"/>
              <a:t>microenvironment</a:t>
            </a:r>
            <a:r>
              <a:rPr lang="pl-PL" dirty="0"/>
              <a:t> of NSCLC </a:t>
            </a:r>
            <a:r>
              <a:rPr lang="pl-PL" dirty="0" err="1"/>
              <a:t>before</a:t>
            </a:r>
            <a:r>
              <a:rPr lang="pl-PL" dirty="0"/>
              <a:t> and </a:t>
            </a:r>
            <a:r>
              <a:rPr lang="pl-PL" dirty="0" err="1"/>
              <a:t>after</a:t>
            </a:r>
            <a:r>
              <a:rPr lang="pl-PL" dirty="0"/>
              <a:t> RT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57921-1A1F-6CFF-D326-D4110541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41" y="1839617"/>
            <a:ext cx="4531448" cy="372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7AD6C-1826-2EF0-3C0D-0819E6F4E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3"/>
          <a:stretch/>
        </p:blipFill>
        <p:spPr>
          <a:xfrm>
            <a:off x="6359709" y="1839617"/>
            <a:ext cx="4531448" cy="3698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A1476-23D4-1DA6-FAA5-43735A80E340}"/>
              </a:ext>
            </a:extLst>
          </p:cNvPr>
          <p:cNvSpPr txBox="1"/>
          <p:nvPr/>
        </p:nvSpPr>
        <p:spPr>
          <a:xfrm>
            <a:off x="2211161" y="5846544"/>
            <a:ext cx="6540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Single-plex immunofluorescence staining for CD8 (A) and CD68 (B) in control tonsil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tissue, performed during slide library preparation using 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Opal 7 solid tumor </a:t>
            </a:r>
            <a:r>
              <a:rPr 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immunology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 kit.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9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25686" cy="4027261"/>
          </a:xfrm>
        </p:spPr>
        <p:txBody>
          <a:bodyPr>
            <a:noAutofit/>
          </a:bodyPr>
          <a:lstStyle/>
          <a:p>
            <a:r>
              <a:rPr lang="pl-PL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ntrinsic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tumour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radiosensitivity as a marker of chemoradiotherapy-induced immunogenic effects in rectal cancer</a:t>
            </a:r>
            <a:endParaRPr sz="36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723685B-4013-05B4-36F5-DC80FDF383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949" r="8"/>
          <a:stretch/>
        </p:blipFill>
        <p:spPr bwMode="auto">
          <a:xfrm>
            <a:off x="5404758" y="291496"/>
            <a:ext cx="5704114" cy="5695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74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</a:t>
            </a:r>
            <a:r>
              <a:rPr lang="en-US" dirty="0" err="1"/>
              <a:t>adiosensitivity</a:t>
            </a:r>
            <a:r>
              <a:rPr lang="en-US" dirty="0"/>
              <a:t> as marker of chemoradiotherapy-induced immunogenic effects in rectal cancer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63CF9-BF6B-361B-A672-BD3A6D6F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Bioethics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committee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approval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obtained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(RNN/23/23/KE)</a:t>
            </a:r>
          </a:p>
          <a:p>
            <a:r>
              <a:rPr 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atient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recruitment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initiated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three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participating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centers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(WUM, Barlicki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Hospital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Brzeziny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Medical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Center)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Diagnostic tumour biopsies and post-operative material will be collected according to the standard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procedures and used for laboratory assessments (gene expression using </a:t>
            </a:r>
            <a:r>
              <a:rPr lang="en-GB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NanoString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nCounter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in pre-operative material and IHC staining for infiltrating lymphocytes in pre- and post-operative samples)</a:t>
            </a:r>
            <a:endParaRPr lang="pl-PL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07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Conclusions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63CF9-BF6B-361B-A672-BD3A6D6F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achieved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projects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doctoral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will have a significant impact on improving the understanding of the interaction between cytotoxic therapy and the patient's immune system.</a:t>
            </a:r>
          </a:p>
          <a:p>
            <a:pPr algn="just"/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result, we will provide tools to optimize drug combinations and achieve better treatment outcomes for patients with non-small cell lung cancer and rectal cancer.</a:t>
            </a:r>
            <a:endParaRPr lang="pl-PL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1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Funding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63CF9-BF6B-361B-A672-BD3A6D6F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supported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by the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Science Centre and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Polish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Agency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Academic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Exchange PRELUDIUM BIS 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Grant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no. 2020/39/O/NZ5/01696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awarded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WF and from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Science Centre PRELUDIUM grant no. 2022/45/N/NZ5/01240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awarded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ZN.</a:t>
            </a:r>
          </a:p>
        </p:txBody>
      </p:sp>
      <p:pic>
        <p:nvPicPr>
          <p:cNvPr id="6" name="Picture 618" descr="Pozytywne decyzje NCN - Uniwersytet Medyczny im. Karola Marcinkowskiego w  Poznaniu">
            <a:extLst>
              <a:ext uri="{FF2B5EF4-FFF2-40B4-BE49-F238E27FC236}">
                <a16:creationId xmlns:a16="http://schemas.microsoft.com/office/drawing/2014/main" id="{A9C67AB7-2223-C736-3B56-2ADECDDC2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2456" b="-6750"/>
          <a:stretch/>
        </p:blipFill>
        <p:spPr bwMode="auto">
          <a:xfrm>
            <a:off x="4256798" y="3824590"/>
            <a:ext cx="783744" cy="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20" descr="Dokumenty do pobrania - NAWA">
            <a:extLst>
              <a:ext uri="{FF2B5EF4-FFF2-40B4-BE49-F238E27FC236}">
                <a16:creationId xmlns:a16="http://schemas.microsoft.com/office/drawing/2014/main" id="{B65720D6-0050-ADDB-6516-E4C379D0A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6" b="-12360"/>
          <a:stretch/>
        </p:blipFill>
        <p:spPr bwMode="auto">
          <a:xfrm>
            <a:off x="5379553" y="3871028"/>
            <a:ext cx="2375438" cy="6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1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5CA915EB-1374-9246-4142-96D0F85B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" r="5" b="14"/>
          <a:stretch/>
        </p:blipFill>
        <p:spPr bwMode="auto">
          <a:xfrm>
            <a:off x="844225" y="265213"/>
            <a:ext cx="9903522" cy="632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84E86AF-861F-C367-8C55-D7332093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aims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4B0206-A989-70A2-41DB-2DA75549A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characterize 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systemic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radiotherapy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the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spatial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immune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microenvironment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non-small-cel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lung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(NSCLC)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resected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shortly after chemoradiotherapy</a:t>
            </a:r>
          </a:p>
          <a:p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evaluate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lymphocyte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infiltration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rectal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resected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after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neoadjuvant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chemoradiotherapy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(CHRT) with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respect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their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intrinsic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radiosensitivity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established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via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gene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expression-based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indices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We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hypothesize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radiotherapy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more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immunogenic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characterized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by high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intrinsic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radiosensitivity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55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F7A3FA-36C1-C1F6-0F61-64098E5F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Identifying</a:t>
            </a:r>
            <a:r>
              <a:rPr lang="pl-PL" dirty="0"/>
              <a:t> </a:t>
            </a:r>
            <a:r>
              <a:rPr lang="pl-PL" dirty="0" err="1"/>
              <a:t>predictors</a:t>
            </a:r>
            <a:r>
              <a:rPr lang="pl-PL" dirty="0"/>
              <a:t> of </a:t>
            </a:r>
            <a:r>
              <a:rPr lang="pl-PL" dirty="0" err="1"/>
              <a:t>radiation-induced</a:t>
            </a:r>
            <a:r>
              <a:rPr lang="pl-PL" dirty="0"/>
              <a:t> </a:t>
            </a:r>
            <a:r>
              <a:rPr lang="pl-PL" dirty="0" err="1"/>
              <a:t>lymphopenia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63CF9-BF6B-361B-A672-BD3A6D6F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identify predictors of radiation-induced lymphopenia in patients with NSCLC treated with RT, we retrospectively 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analysed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data of 306 patients treated with radical-intent RT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Patients were treated in three participating centers</a:t>
            </a:r>
            <a:endParaRPr lang="pl-PL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43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33620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C1B29B-1C37-7E6C-2CEE-55715AB8C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41984"/>
              </p:ext>
            </p:extLst>
          </p:nvPr>
        </p:nvGraphicFramePr>
        <p:xfrm>
          <a:off x="768925" y="216053"/>
          <a:ext cx="5327075" cy="57707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55841">
                  <a:extLst>
                    <a:ext uri="{9D8B030D-6E8A-4147-A177-3AD203B41FA5}">
                      <a16:colId xmlns:a16="http://schemas.microsoft.com/office/drawing/2014/main" val="8963556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31779304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1022239745"/>
                    </a:ext>
                  </a:extLst>
                </a:gridCol>
                <a:gridCol w="616525">
                  <a:extLst>
                    <a:ext uri="{9D8B030D-6E8A-4147-A177-3AD203B41FA5}">
                      <a16:colId xmlns:a16="http://schemas.microsoft.com/office/drawing/2014/main" val="780611907"/>
                    </a:ext>
                  </a:extLst>
                </a:gridCol>
              </a:tblGrid>
              <a:tr h="166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Variable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IMRT (N=125)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VMAT (N=181)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p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23779447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Age [years]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64.57 (60.24-68.69)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67.5 (62.0-71.6)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0.005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116675854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Sex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2800108015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F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40 (32.00%)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70 (38.67%)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0.463</a:t>
                      </a:r>
                      <a:endParaRPr lang="en-PL" sz="12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347723887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M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85 (68.00%)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111 (61.33%)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01134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Histology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099" marR="21099" marT="0" marB="0" anchor="ctr"/>
                </a:tc>
                <a:extLst>
                  <a:ext uri="{0D108BD9-81ED-4DB2-BD59-A6C34878D82A}">
                    <a16:rowId xmlns:a16="http://schemas.microsoft.com/office/drawing/2014/main" val="1378584760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Adenocarcinoma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25 (20.0%)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61 (33.7%)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&lt;0.001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099" marR="21099" marT="0" marB="0" anchor="ctr"/>
                </a:tc>
                <a:extLst>
                  <a:ext uri="{0D108BD9-81ED-4DB2-BD59-A6C34878D82A}">
                    <a16:rowId xmlns:a16="http://schemas.microsoft.com/office/drawing/2014/main" val="462818006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Squamous cell carcinoma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52 (41.6%)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88 (48.62%)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211064"/>
                  </a:ext>
                </a:extLst>
              </a:tr>
              <a:tr h="383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Adenocarcinoma/ Squamous cell carcinoma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1 (0.8%)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 (1.66%)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379572"/>
                  </a:ext>
                </a:extLst>
              </a:tr>
              <a:tr h="383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cell neuroendocrine carcinoma 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br>
                        <a:rPr lang="en-GB" sz="1200" kern="100">
                          <a:effectLst/>
                        </a:rPr>
                      </a:br>
                      <a:r>
                        <a:rPr lang="en-GB" sz="1200" kern="100">
                          <a:effectLst/>
                        </a:rPr>
                        <a:t>1 (0.8%)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8 (4.42%)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459601"/>
                  </a:ext>
                </a:extLst>
              </a:tr>
              <a:tr h="167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cell carcinoma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 (0.0%)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 (1.66%)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01183"/>
                  </a:ext>
                </a:extLst>
              </a:tr>
              <a:tr h="3323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NOS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br>
                        <a:rPr lang="en-GB" sz="1200" kern="100">
                          <a:effectLst/>
                        </a:rPr>
                      </a:br>
                      <a:r>
                        <a:rPr lang="en-GB" sz="1200" kern="100">
                          <a:effectLst/>
                        </a:rPr>
                        <a:t>46 (36.8%)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18 (9.94%)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770125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T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733010865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 (3.2%)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5 (2.76%)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&lt;0.001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647064091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7 (5.6%)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36 (19.89%)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872510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35 (28.0%)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63 (34.81%)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542810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43 (34.4%)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54 (29.83%)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642318"/>
                  </a:ext>
                </a:extLst>
              </a:tr>
              <a:tr h="166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36 (28.8%)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23 (12.71%)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65604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1ADB8C-0F82-21F5-36A3-5CEC6DD4B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906833"/>
              </p:ext>
            </p:extLst>
          </p:nvPr>
        </p:nvGraphicFramePr>
        <p:xfrm>
          <a:off x="6310871" y="208429"/>
          <a:ext cx="5327075" cy="582232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57966">
                  <a:extLst>
                    <a:ext uri="{9D8B030D-6E8A-4147-A177-3AD203B41FA5}">
                      <a16:colId xmlns:a16="http://schemas.microsoft.com/office/drawing/2014/main" val="896355694"/>
                    </a:ext>
                  </a:extLst>
                </a:gridCol>
                <a:gridCol w="1509291">
                  <a:extLst>
                    <a:ext uri="{9D8B030D-6E8A-4147-A177-3AD203B41FA5}">
                      <a16:colId xmlns:a16="http://schemas.microsoft.com/office/drawing/2014/main" val="1031779304"/>
                    </a:ext>
                  </a:extLst>
                </a:gridCol>
                <a:gridCol w="1397608">
                  <a:extLst>
                    <a:ext uri="{9D8B030D-6E8A-4147-A177-3AD203B41FA5}">
                      <a16:colId xmlns:a16="http://schemas.microsoft.com/office/drawing/2014/main" val="1022239745"/>
                    </a:ext>
                  </a:extLst>
                </a:gridCol>
                <a:gridCol w="662210">
                  <a:extLst>
                    <a:ext uri="{9D8B030D-6E8A-4147-A177-3AD203B41FA5}">
                      <a16:colId xmlns:a16="http://schemas.microsoft.com/office/drawing/2014/main" val="780611907"/>
                    </a:ext>
                  </a:extLst>
                </a:gridCol>
              </a:tblGrid>
              <a:tr h="2608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Variable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IMRT (N=125)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VMAT (N=181)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p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23779447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N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506430787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9 (7.2%)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26 (14.36%)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0.238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328633104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21 (16.8%)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30 (16.57%)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03938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82 (65.6%)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104 (57.46%)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1908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13 (10.4%)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21 (11.6%)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94424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AJCC stage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909608244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 (0.8%)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5 (2.76%)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0.006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572848314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 (4.8%)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28 (15.47%)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769211"/>
                  </a:ext>
                </a:extLst>
              </a:tr>
              <a:tr h="2609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118 (94.4%)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148 (81.77%)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80977"/>
                  </a:ext>
                </a:extLst>
              </a:tr>
              <a:tr h="5215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Concurrent chemotherapy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39 (30.47%)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74 (40.0%)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0.108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33651576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Lymphopenia &lt; 500/</a:t>
                      </a:r>
                      <a:r>
                        <a:rPr lang="pl-PL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µL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(51.2%)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68 (37.57%)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0.017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3573922274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Prescribed RT dose [</a:t>
                      </a:r>
                      <a:r>
                        <a:rPr lang="en-GB" sz="12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66.0 (60.0-66.0)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60.0 (60.0-66.0)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&lt;0.001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2104114536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fractions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 (30.0-33.0)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30.0 (30.0-33.0)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&lt;0.001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367003543"/>
                  </a:ext>
                </a:extLst>
              </a:tr>
              <a:tr h="3200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 duration [days]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43.0 (41.0-44.0)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42.9 (39.0-45.0)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0.510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560042806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PTV volume [cm3]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485.3 (375.4-639.3)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317.2 (197.8-435.8)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&lt;0.001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79585592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 ALC [</a:t>
                      </a:r>
                      <a:r>
                        <a:rPr lang="pl-PL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103/µL</a:t>
                      </a: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2.08 (1.57-2.59)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2.01 (1.5-2.53)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0.509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221116409"/>
                  </a:ext>
                </a:extLst>
              </a:tr>
              <a:tr h="5229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baseline ALC [days]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 (1.0-19.0)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4.0 (0.0-36.0)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0.475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305992485"/>
                  </a:ext>
                </a:extLst>
              </a:tr>
              <a:tr h="262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Nadir ALC [</a:t>
                      </a:r>
                      <a:r>
                        <a:rPr lang="pl-PL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103/µL</a:t>
                      </a:r>
                      <a:r>
                        <a:rPr lang="en-GB" sz="12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PL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0.49 (0.34-0.67)</a:t>
                      </a:r>
                      <a:endParaRPr lang="en-PL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>
                          <a:effectLst/>
                        </a:rPr>
                        <a:t>0.59 (0.43-0.76)</a:t>
                      </a:r>
                      <a:endParaRPr lang="en-PL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0.008</a:t>
                      </a:r>
                      <a:endParaRPr lang="en-PL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132" marR="28132" marT="14066" marB="14066" anchor="ctr"/>
                </a:tc>
                <a:extLst>
                  <a:ext uri="{0D108BD9-81ED-4DB2-BD59-A6C34878D82A}">
                    <a16:rowId xmlns:a16="http://schemas.microsoft.com/office/drawing/2014/main" val="1005771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89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1F2610-358A-2B12-4F29-2E06189D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Lymphocyte</a:t>
            </a:r>
            <a:r>
              <a:rPr lang="pl-PL" dirty="0"/>
              <a:t> </a:t>
            </a:r>
            <a:r>
              <a:rPr lang="pl-PL" dirty="0" err="1"/>
              <a:t>decline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RT</a:t>
            </a:r>
            <a:endParaRPr dirty="0"/>
          </a:p>
        </p:txBody>
      </p:sp>
      <p:pic>
        <p:nvPicPr>
          <p:cNvPr id="7" name="Content Placeholder 6" descr="A graph showing the results of a certain period&#10;&#10;Description automatically generated with medium confidence">
            <a:extLst>
              <a:ext uri="{FF2B5EF4-FFF2-40B4-BE49-F238E27FC236}">
                <a16:creationId xmlns:a16="http://schemas.microsoft.com/office/drawing/2014/main" id="{9EFE30B8-B511-3F3F-1E51-774DE607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923" t="10741" r="8655"/>
          <a:stretch/>
        </p:blipFill>
        <p:spPr>
          <a:xfrm>
            <a:off x="2625762" y="1825625"/>
            <a:ext cx="69404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pic>
        <p:nvPicPr>
          <p:cNvPr id="4" name="Picture 3" descr="A chart of patient data&#10;&#10;Description automatically generated with medium confidence">
            <a:extLst>
              <a:ext uri="{FF2B5EF4-FFF2-40B4-BE49-F238E27FC236}">
                <a16:creationId xmlns:a16="http://schemas.microsoft.com/office/drawing/2014/main" id="{BF373DB2-CF65-096A-84D4-2865A4BBB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39406" r="59668" b="39744"/>
          <a:stretch/>
        </p:blipFill>
        <p:spPr>
          <a:xfrm>
            <a:off x="5818478" y="176403"/>
            <a:ext cx="5518434" cy="2961535"/>
          </a:xfrm>
          <a:prstGeom prst="rect">
            <a:avLst/>
          </a:prstGeom>
        </p:spPr>
      </p:pic>
      <p:pic>
        <p:nvPicPr>
          <p:cNvPr id="5" name="Picture 4" descr="A chart of patient's results&#10;&#10;Description automatically generated with medium confidence">
            <a:extLst>
              <a:ext uri="{FF2B5EF4-FFF2-40B4-BE49-F238E27FC236}">
                <a16:creationId xmlns:a16="http://schemas.microsoft.com/office/drawing/2014/main" id="{14932FE8-C994-524B-0214-D346268A9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8" t="39835" r="19965" b="40474"/>
          <a:stretch/>
        </p:blipFill>
        <p:spPr>
          <a:xfrm>
            <a:off x="5795788" y="3137938"/>
            <a:ext cx="5541124" cy="282473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B1FD041-04BC-61E3-81E0-B365FD6B71C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Individual</a:t>
            </a:r>
            <a:r>
              <a:rPr lang="pl-PL" dirty="0"/>
              <a:t> </a:t>
            </a:r>
            <a:r>
              <a:rPr lang="pl-PL" dirty="0" err="1"/>
              <a:t>fits</a:t>
            </a:r>
            <a:r>
              <a:rPr lang="pl-PL" dirty="0"/>
              <a:t>: </a:t>
            </a:r>
            <a:r>
              <a:rPr lang="pl-PL" dirty="0" err="1"/>
              <a:t>exponential</a:t>
            </a:r>
            <a:r>
              <a:rPr lang="pl-PL" dirty="0"/>
              <a:t> </a:t>
            </a:r>
            <a:r>
              <a:rPr lang="pl-PL" dirty="0" err="1"/>
              <a:t>decay</a:t>
            </a:r>
            <a:r>
              <a:rPr lang="pl-PL" dirty="0"/>
              <a:t> </a:t>
            </a:r>
            <a:r>
              <a:rPr lang="pl-PL" dirty="0" err="1"/>
              <a:t>equation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579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EB7F913-301D-9B1F-3032-EC224FEE3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3" t="9310" r="8743"/>
          <a:stretch/>
        </p:blipFill>
        <p:spPr>
          <a:xfrm>
            <a:off x="4468619" y="541582"/>
            <a:ext cx="6841283" cy="53067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F3FFDA-2CBF-F616-866B-430E9A21694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63041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Dosimetric</a:t>
            </a:r>
            <a:r>
              <a:rPr lang="pl-PL" dirty="0"/>
              <a:t> </a:t>
            </a:r>
            <a:r>
              <a:rPr lang="pl-PL" dirty="0" err="1"/>
              <a:t>predictors</a:t>
            </a:r>
            <a:r>
              <a:rPr lang="pl-PL" dirty="0"/>
              <a:t> of </a:t>
            </a:r>
            <a:r>
              <a:rPr lang="pl-PL" dirty="0" err="1"/>
              <a:t>lymphopenia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776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0" descr="Znalezione obrazy dla zapytania medical university of lodz logo">
            <a:extLst>
              <a:ext uri="{FF2B5EF4-FFF2-40B4-BE49-F238E27FC236}">
                <a16:creationId xmlns:a16="http://schemas.microsoft.com/office/drawing/2014/main" id="{F521D644-B1F6-0E85-C7EB-82D29EA7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84" y="5848368"/>
            <a:ext cx="2805080" cy="10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13F76AD-6F24-1755-FC54-3D9020B62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5986835"/>
            <a:ext cx="1758298" cy="795012"/>
          </a:xfrm>
          <a:prstGeom prst="rect">
            <a:avLst/>
          </a:prstGeom>
        </p:spPr>
      </p:pic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AC159A0B-36AE-CDD7-F017-F716C8416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" t="5149" r="7353"/>
          <a:stretch/>
        </p:blipFill>
        <p:spPr>
          <a:xfrm>
            <a:off x="4842527" y="353559"/>
            <a:ext cx="6737972" cy="53287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09D0F2-1469-33EB-CC67-8D2514D5538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63041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Final</a:t>
            </a:r>
            <a:r>
              <a:rPr lang="pl-PL" dirty="0"/>
              <a:t> model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E7C15-B67F-762F-1151-D18BCD0EDDB2}"/>
              </a:ext>
            </a:extLst>
          </p:cNvPr>
          <p:cNvSpPr txBox="1"/>
          <p:nvPr/>
        </p:nvSpPr>
        <p:spPr>
          <a:xfrm>
            <a:off x="838200" y="1915217"/>
            <a:ext cx="36304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Multivariable model based on CRT use, baseline ALC and first principal component (PC1) of the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dosimetric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predictors showed good predictive performance</a:t>
            </a:r>
            <a:endParaRPr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5D2E3-FEC4-EC68-4D0D-F1950BB9309C}"/>
              </a:ext>
            </a:extLst>
          </p:cNvPr>
          <p:cNvSpPr txBox="1"/>
          <p:nvPr/>
        </p:nvSpPr>
        <p:spPr>
          <a:xfrm>
            <a:off x="792649" y="4817403"/>
            <a:ext cx="3296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bias-corrected R</a:t>
            </a:r>
            <a:r>
              <a:rPr lang="en-US" sz="2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=0.403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18720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954</Words>
  <Application>Microsoft Office PowerPoint</Application>
  <PresentationFormat>Panoramiczny</PresentationFormat>
  <Paragraphs>193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 Light</vt:lpstr>
      <vt:lpstr>Times New Roman</vt:lpstr>
      <vt:lpstr>Office Theme</vt:lpstr>
      <vt:lpstr>Prezentacja programu PowerPoint</vt:lpstr>
      <vt:lpstr>Prezentacja programu PowerPoint</vt:lpstr>
      <vt:lpstr>Research aims</vt:lpstr>
      <vt:lpstr>Identifying predictors of radiation-induced lymphopenia</vt:lpstr>
      <vt:lpstr>Prezentacja programu PowerPoint</vt:lpstr>
      <vt:lpstr>Lymphocyte decline during RT</vt:lpstr>
      <vt:lpstr>Prezentacja programu PowerPoint</vt:lpstr>
      <vt:lpstr>Prezentacja programu PowerPoint</vt:lpstr>
      <vt:lpstr>Prezentacja programu PowerPoint</vt:lpstr>
      <vt:lpstr>Prezentacja programu PowerPoint</vt:lpstr>
      <vt:lpstr>Complementary approach: characterizing immune microenvironment of NSCLC before and after RT</vt:lpstr>
      <vt:lpstr>Complementary approach: characterizing immune microenvironment of NSCLC before and after RT</vt:lpstr>
      <vt:lpstr>Complementary approach: characterizing immune microenvironment of NSCLC before and after RT</vt:lpstr>
      <vt:lpstr>Intrinsic tumour radiosensitivity as a marker of chemoradiotherapy-induced immunogenic effects in rectal cancer</vt:lpstr>
      <vt:lpstr>Radiosensitivity as marker of chemoradiotherapy-induced immunogenic effects in rectal cancer</vt:lpstr>
      <vt:lpstr>Conclusions</vt:lpstr>
      <vt:lpstr>Funding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Zuzanna Nowicka</dc:creator>
  <cp:lastModifiedBy>Aleksandra Czekalska</cp:lastModifiedBy>
  <cp:revision>1</cp:revision>
  <dcterms:created xsi:type="dcterms:W3CDTF">2024-04-28T09:36:32Z</dcterms:created>
  <dcterms:modified xsi:type="dcterms:W3CDTF">2024-04-29T06:11:12Z</dcterms:modified>
</cp:coreProperties>
</file>