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8" r:id="rId10"/>
    <p:sldId id="269" r:id="rId11"/>
    <p:sldId id="270" r:id="rId12"/>
    <p:sldId id="264" r:id="rId13"/>
    <p:sldId id="26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041"/>
  </p:normalViewPr>
  <p:slideViewPr>
    <p:cSldViewPr snapToGrid="0">
      <p:cViewPr varScale="1">
        <p:scale>
          <a:sx n="113" d="100"/>
          <a:sy n="113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C3CBBA-B97C-C6DF-9FE8-455D6A43F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9844" y="2510368"/>
            <a:ext cx="7061381" cy="1646302"/>
          </a:xfrm>
        </p:spPr>
        <p:txBody>
          <a:bodyPr/>
          <a:lstStyle/>
          <a:p>
            <a:pPr algn="ctr"/>
            <a:r>
              <a:rPr lang="pl-PL" sz="1800" b="1" i="0" u="none" strike="noStrike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Influence of the type of smoked cigarettes on indicators of</a:t>
            </a:r>
            <a:br>
              <a:rPr lang="pl-PL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oxidative stress in surgical and non-surgical specialists"</a:t>
            </a:r>
            <a:br>
              <a:rPr lang="pl-PL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4E849A-9908-ABD3-2170-112381637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588043"/>
            <a:ext cx="7414158" cy="1096899"/>
          </a:xfrm>
        </p:spPr>
        <p:txBody>
          <a:bodyPr>
            <a:normAutofit fontScale="62500" lnSpcReduction="20000"/>
          </a:bodyPr>
          <a:lstStyle/>
          <a:p>
            <a:r>
              <a:rPr lang="pl-PL" b="1" dirty="0">
                <a:solidFill>
                  <a:schemeClr val="tx1"/>
                </a:solidFill>
                <a:effectLst/>
                <a:latin typeface="Helvetica" pitchFamily="2" charset="0"/>
              </a:rPr>
              <a:t>Artur Nowak MD</a:t>
            </a:r>
          </a:p>
          <a:p>
            <a:r>
              <a:rPr lang="pl-PL" b="1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pl-PL" b="1" dirty="0" err="1">
                <a:solidFill>
                  <a:schemeClr val="tx1"/>
                </a:solidFill>
                <a:effectLst/>
                <a:latin typeface="Helvetica" pitchFamily="2" charset="0"/>
              </a:rPr>
              <a:t>Department</a:t>
            </a:r>
            <a:r>
              <a:rPr lang="pl-PL" b="1" dirty="0">
                <a:solidFill>
                  <a:schemeClr val="tx1"/>
                </a:solidFill>
                <a:effectLst/>
                <a:latin typeface="Helvetica" pitchFamily="2" charset="0"/>
              </a:rPr>
              <a:t> of </a:t>
            </a:r>
            <a:r>
              <a:rPr lang="pl-PL" b="1" dirty="0" err="1">
                <a:solidFill>
                  <a:schemeClr val="tx1"/>
                </a:solidFill>
                <a:effectLst/>
                <a:latin typeface="Helvetica" pitchFamily="2" charset="0"/>
              </a:rPr>
              <a:t>Immunopathology</a:t>
            </a:r>
            <a:r>
              <a:rPr lang="pl-PL" b="1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</a:p>
          <a:p>
            <a:r>
              <a:rPr lang="pl-PL" b="1" dirty="0" err="1">
                <a:solidFill>
                  <a:schemeClr val="tx1"/>
                </a:solidFill>
                <a:effectLst/>
                <a:latin typeface="Helvetica" pitchFamily="2" charset="0"/>
              </a:rPr>
              <a:t>artur.nowak@stud.umed.lodz.pl</a:t>
            </a:r>
            <a:endParaRPr lang="pl-PL" b="1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r>
              <a:rPr lang="pl-PL" b="1" dirty="0" err="1">
                <a:solidFill>
                  <a:schemeClr val="tx1"/>
                </a:solidFill>
                <a:effectLst/>
                <a:latin typeface="Helvetica" pitchFamily="2" charset="0"/>
              </a:rPr>
              <a:t>Promoter</a:t>
            </a:r>
            <a:r>
              <a:rPr lang="pl-PL" b="1" dirty="0">
                <a:solidFill>
                  <a:schemeClr val="tx1"/>
                </a:solidFill>
                <a:effectLst/>
                <a:latin typeface="Helvetica" pitchFamily="2" charset="0"/>
              </a:rPr>
              <a:t>: Rafał </a:t>
            </a:r>
            <a:r>
              <a:rPr lang="pl-PL" b="1" dirty="0" err="1">
                <a:solidFill>
                  <a:schemeClr val="tx1"/>
                </a:solidFill>
                <a:effectLst/>
                <a:latin typeface="Helvetica" pitchFamily="2" charset="0"/>
              </a:rPr>
              <a:t>Pawliczak</a:t>
            </a:r>
            <a:r>
              <a:rPr lang="pl-PL" b="1" dirty="0">
                <a:solidFill>
                  <a:schemeClr val="tx1"/>
                </a:solidFill>
                <a:effectLst/>
                <a:latin typeface="Helvetica" pitchFamily="2" charset="0"/>
              </a:rPr>
              <a:t> MD </a:t>
            </a:r>
            <a:r>
              <a:rPr lang="pl-PL" b="1" dirty="0" err="1">
                <a:solidFill>
                  <a:schemeClr val="tx1"/>
                </a:solidFill>
                <a:effectLst/>
                <a:latin typeface="Helvetica" pitchFamily="2" charset="0"/>
              </a:rPr>
              <a:t>PhD</a:t>
            </a:r>
            <a:endParaRPr lang="pl-PL" b="1" dirty="0"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FD98BE1-B118-A211-F5E3-8DC05734A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85" y="176847"/>
            <a:ext cx="1982470" cy="675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B8BEB02-1632-43ED-02FD-641DB918E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57" y="230187"/>
            <a:ext cx="2432685" cy="621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764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742E9D-AE05-A40E-315D-F7DE1A35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DC3B35-4AB7-F381-1D4F-DC4421F3D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706196" cy="3880773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differences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ROS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level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among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who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different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types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</a:t>
            </a:r>
          </a:p>
          <a:p>
            <a:pPr algn="l"/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DCF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fluorescence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intensity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for ROS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were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detected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cytosol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lymphocytes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isolated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from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blood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samples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205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with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specialization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who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different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types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by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use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cell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permeation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reagent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dichlorodihydrofluorescein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diacetate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(H2DCFDA).</a:t>
            </a:r>
          </a:p>
          <a:p>
            <a:pPr algn="l"/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final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results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mean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three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independent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measurements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values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presented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mean±SD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 * for p&lt;0.05 (vs.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); # for p&lt;0.05 (vs. THP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). </a:t>
            </a:r>
          </a:p>
          <a:p>
            <a:pPr algn="l"/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Abbreviations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: </a:t>
            </a:r>
          </a:p>
          <a:p>
            <a:pPr marL="0" indent="0" algn="l">
              <a:buNone/>
            </a:pP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CS –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conventional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; </a:t>
            </a:r>
          </a:p>
          <a:p>
            <a:pPr marL="0" indent="0" algn="l">
              <a:buNone/>
            </a:pP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EC – e-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;</a:t>
            </a:r>
          </a:p>
          <a:p>
            <a:pPr marL="0" indent="0" algn="l">
              <a:buNone/>
            </a:pP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THP –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tobacco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heating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product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</a:t>
            </a:r>
          </a:p>
          <a:p>
            <a:endParaRPr lang="pl-PL" dirty="0"/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AAD88925-8E93-3192-0C2A-3BF1B931C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530" y="2160589"/>
            <a:ext cx="4221781" cy="33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28DFE0-3E40-6451-929A-0B8FCF4F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277715-6FD2-43D6-4063-1E91E94AB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06096" cy="388077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differences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ROS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level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among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with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specialization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</a:t>
            </a:r>
          </a:p>
          <a:p>
            <a:pPr algn="l"/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DCF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fluorescence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intensity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for ROS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were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detected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cytosol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lymphocytes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isolated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from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blood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samples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205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with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specialization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who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different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types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by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use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cell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permeation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reagent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dichlorodihydrofluorescein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diacetate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(H2DCFDA). </a:t>
            </a:r>
          </a:p>
          <a:p>
            <a:pPr algn="l"/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final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results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mean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three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independent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measurements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values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presented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mean±SD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 * for p&lt;0.05 (vs.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); ** for p&lt;0.01 (vs.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); *** for p&lt;0.001 (vs.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) $ for p&lt;0.05 (vs. CS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); # for p&lt;0.05 (vs. THP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);</a:t>
            </a:r>
          </a:p>
          <a:p>
            <a:pPr algn="l"/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Abbreviations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: </a:t>
            </a:r>
          </a:p>
          <a:p>
            <a:pPr marL="0" indent="0" algn="l">
              <a:buNone/>
            </a:pP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CS –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conventional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; </a:t>
            </a:r>
          </a:p>
          <a:p>
            <a:pPr marL="0" indent="0" algn="l">
              <a:buNone/>
            </a:pP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EC – e-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;</a:t>
            </a:r>
          </a:p>
          <a:p>
            <a:pPr marL="0" indent="0" algn="l">
              <a:buNone/>
            </a:pP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THP –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tobacco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heating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product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</a:t>
            </a:r>
          </a:p>
          <a:p>
            <a:endParaRPr lang="pl-PL" dirty="0"/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BF1CB271-DD35-6754-303E-3D0F89E2A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430" y="1930400"/>
            <a:ext cx="4961729" cy="3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16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CAE87F-19AD-3A32-E5ED-15AF62216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Publications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0966DA5-F296-95B9-ABCE-622108474F07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Nowak A, </a:t>
            </a:r>
            <a:r>
              <a:rPr lang="en-US" sz="1800" dirty="0" err="1"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Pawliczak</a:t>
            </a:r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R. Harmfulness of e-cigarettes. </a:t>
            </a:r>
            <a:r>
              <a:rPr lang="en-US" sz="1800" dirty="0" err="1"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Alergologia</a:t>
            </a:r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Polska – Polish Journal of Allergology. 2023;10(4):271-279.doi:10.5114/pja.2023.133770</a:t>
            </a:r>
            <a:r>
              <a:rPr lang="pl-PL" dirty="0">
                <a:effectLst/>
                <a:latin typeface="Times" pitchFamily="2" charset="0"/>
              </a:rPr>
              <a:t> </a:t>
            </a:r>
          </a:p>
          <a:p>
            <a:r>
              <a:rPr lang="en-US" kern="1400" spc="-50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1800" kern="1400" spc="-5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impact of the type of smoked cigarettes on the oxidative stress indicators in surgical an non-surgical specialties of physicians” – the article was sent to the Antioxidants journal , IF 7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450DD0A-2D36-1978-F424-56D822800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0" y="3740150"/>
            <a:ext cx="3303270" cy="220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36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CCC96F-C91B-9FB0-1D58-C1101724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>
                <a:solidFill>
                  <a:schemeClr val="tx1"/>
                </a:solidFill>
                <a:effectLst/>
                <a:latin typeface="Helvetica" pitchFamily="2" charset="0"/>
              </a:rPr>
              <a:t>Bibliography</a:t>
            </a:r>
            <a:br>
              <a:rPr lang="pl-PL" dirty="0">
                <a:effectLst/>
                <a:latin typeface="Helvetica" pitchFamily="2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F588E4-8827-BC42-87AA-7F8115E79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>
                <a:effectLst/>
                <a:latin typeface="Helvetica" pitchFamily="2" charset="0"/>
              </a:rPr>
              <a:t>1. </a:t>
            </a:r>
            <a:r>
              <a:rPr lang="pl-PL" dirty="0" err="1">
                <a:effectLst/>
                <a:latin typeface="Helvetica" pitchFamily="2" charset="0"/>
              </a:rPr>
              <a:t>Chaumont.M</a:t>
            </a:r>
            <a:r>
              <a:rPr lang="pl-PL" dirty="0">
                <a:effectLst/>
                <a:latin typeface="Helvetica" pitchFamily="2" charset="0"/>
              </a:rPr>
              <a:t> De </a:t>
            </a:r>
            <a:r>
              <a:rPr lang="pl-PL" dirty="0" err="1">
                <a:effectLst/>
                <a:latin typeface="Helvetica" pitchFamily="2" charset="0"/>
              </a:rPr>
              <a:t>Becker.B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Zaher.W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Culié.A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Deprez.G</a:t>
            </a:r>
            <a:r>
              <a:rPr lang="pl-PL" dirty="0">
                <a:effectLst/>
                <a:latin typeface="Helvetica" pitchFamily="2" charset="0"/>
              </a:rPr>
              <a:t>, Christian </a:t>
            </a:r>
            <a:r>
              <a:rPr lang="pl-PL" dirty="0" err="1">
                <a:effectLst/>
                <a:latin typeface="Helvetica" pitchFamily="2" charset="0"/>
              </a:rPr>
              <a:t>Mélot.C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Reyé.F</a:t>
            </a:r>
            <a:r>
              <a:rPr lang="pl-PL" dirty="0">
                <a:effectLst/>
                <a:latin typeface="Helvetica" pitchFamily="2" charset="0"/>
              </a:rPr>
              <a:t>, Van </a:t>
            </a:r>
            <a:r>
              <a:rPr lang="pl-PL" dirty="0" err="1">
                <a:effectLst/>
                <a:latin typeface="Helvetica" pitchFamily="2" charset="0"/>
              </a:rPr>
              <a:t>Antwerpen.P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Delporte.C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Debbas.N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Boudjeltia.KZ</a:t>
            </a:r>
            <a:r>
              <a:rPr lang="pl-PL" dirty="0">
                <a:effectLst/>
                <a:latin typeface="Helvetica" pitchFamily="2" charset="0"/>
              </a:rPr>
              <a:t>, Van de </a:t>
            </a:r>
            <a:r>
              <a:rPr lang="pl-PL" dirty="0" err="1">
                <a:effectLst/>
                <a:latin typeface="Helvetica" pitchFamily="2" charset="0"/>
              </a:rPr>
              <a:t>Borne.P</a:t>
            </a:r>
            <a:r>
              <a:rPr lang="pl-PL" dirty="0">
                <a:effectLst/>
                <a:latin typeface="Helvetica" pitchFamily="2" charset="0"/>
              </a:rPr>
              <a:t>. </a:t>
            </a:r>
            <a:r>
              <a:rPr lang="pl-PL" dirty="0" err="1">
                <a:effectLst/>
                <a:latin typeface="Helvetica" pitchFamily="2" charset="0"/>
              </a:rPr>
              <a:t>Differential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Effects</a:t>
            </a:r>
            <a:r>
              <a:rPr lang="pl-PL" dirty="0">
                <a:effectLst/>
                <a:latin typeface="Helvetica" pitchFamily="2" charset="0"/>
              </a:rPr>
              <a:t> of E-</a:t>
            </a:r>
            <a:r>
              <a:rPr lang="pl-PL" dirty="0" err="1">
                <a:effectLst/>
                <a:latin typeface="Helvetica" pitchFamily="2" charset="0"/>
              </a:rPr>
              <a:t>Cigarette</a:t>
            </a:r>
            <a:r>
              <a:rPr lang="pl-PL" dirty="0">
                <a:effectLst/>
                <a:latin typeface="Helvetica" pitchFamily="2" charset="0"/>
              </a:rPr>
              <a:t> on </a:t>
            </a:r>
            <a:r>
              <a:rPr lang="pl-PL" dirty="0" err="1">
                <a:effectLst/>
                <a:latin typeface="Helvetica" pitchFamily="2" charset="0"/>
              </a:rPr>
              <a:t>Microvascular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Endothelial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Function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Arterial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Stiffness</a:t>
            </a:r>
            <a:r>
              <a:rPr lang="pl-PL" dirty="0">
                <a:effectLst/>
                <a:latin typeface="Helvetica" pitchFamily="2" charset="0"/>
              </a:rPr>
              <a:t> and </a:t>
            </a:r>
            <a:r>
              <a:rPr lang="pl-PL" dirty="0" err="1">
                <a:effectLst/>
                <a:latin typeface="Helvetica" pitchFamily="2" charset="0"/>
              </a:rPr>
              <a:t>Oxidative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Stress</a:t>
            </a:r>
            <a:r>
              <a:rPr lang="pl-PL" dirty="0">
                <a:effectLst/>
                <a:latin typeface="Helvetica" pitchFamily="2" charset="0"/>
              </a:rPr>
              <a:t>: A </a:t>
            </a:r>
            <a:r>
              <a:rPr lang="pl-PL" dirty="0" err="1">
                <a:effectLst/>
                <a:latin typeface="Helvetica" pitchFamily="2" charset="0"/>
              </a:rPr>
              <a:t>Randomized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Crossover</a:t>
            </a:r>
            <a:r>
              <a:rPr lang="pl-PL" dirty="0">
                <a:effectLst/>
                <a:latin typeface="Helvetica" pitchFamily="2" charset="0"/>
              </a:rPr>
              <a:t> Trial. </a:t>
            </a:r>
            <a:r>
              <a:rPr lang="pl-PL" dirty="0" err="1">
                <a:effectLst/>
                <a:latin typeface="Helvetica" pitchFamily="2" charset="0"/>
              </a:rPr>
              <a:t>Sci</a:t>
            </a:r>
            <a:r>
              <a:rPr lang="pl-PL" dirty="0">
                <a:effectLst/>
                <a:latin typeface="Helvetica" pitchFamily="2" charset="0"/>
              </a:rPr>
              <a:t> Rep. 2018 Jul 10;8(1):10378.</a:t>
            </a:r>
          </a:p>
          <a:p>
            <a:r>
              <a:rPr lang="pl-PL" dirty="0">
                <a:effectLst/>
                <a:latin typeface="Helvetica" pitchFamily="2" charset="0"/>
              </a:rPr>
              <a:t>2. </a:t>
            </a:r>
            <a:r>
              <a:rPr lang="pl-PL" dirty="0" err="1">
                <a:effectLst/>
                <a:latin typeface="Helvetica" pitchFamily="2" charset="0"/>
              </a:rPr>
              <a:t>Guanghe.W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Wenjing.L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Weimin.S</a:t>
            </a:r>
            <a:r>
              <a:rPr lang="pl-PL" dirty="0">
                <a:effectLst/>
                <a:latin typeface="Helvetica" pitchFamily="2" charset="0"/>
              </a:rPr>
              <a:t>. </a:t>
            </a:r>
            <a:r>
              <a:rPr lang="pl-PL" dirty="0" err="1">
                <a:effectLst/>
                <a:latin typeface="Helvetica" pitchFamily="2" charset="0"/>
              </a:rPr>
              <a:t>Toxicity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Assessment</a:t>
            </a:r>
            <a:r>
              <a:rPr lang="pl-PL" dirty="0">
                <a:effectLst/>
                <a:latin typeface="Helvetica" pitchFamily="2" charset="0"/>
              </a:rPr>
              <a:t> of </a:t>
            </a:r>
            <a:r>
              <a:rPr lang="pl-PL" dirty="0" err="1">
                <a:effectLst/>
                <a:latin typeface="Helvetica" pitchFamily="2" charset="0"/>
              </a:rPr>
              <a:t>Electronic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Cigarettes</a:t>
            </a:r>
            <a:r>
              <a:rPr lang="pl-PL" dirty="0">
                <a:effectLst/>
                <a:latin typeface="Helvetica" pitchFamily="2" charset="0"/>
              </a:rPr>
              <a:t> . </a:t>
            </a:r>
            <a:r>
              <a:rPr lang="pl-PL" dirty="0" err="1">
                <a:effectLst/>
                <a:latin typeface="Helvetica" pitchFamily="2" charset="0"/>
              </a:rPr>
              <a:t>Inhal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Toxicol</a:t>
            </a:r>
            <a:r>
              <a:rPr lang="pl-PL" dirty="0">
                <a:effectLst/>
                <a:latin typeface="Helvetica" pitchFamily="2" charset="0"/>
              </a:rPr>
              <a:t>. 2019 Jun;31(7):259-273.</a:t>
            </a:r>
          </a:p>
          <a:p>
            <a:r>
              <a:rPr lang="pl-PL" dirty="0">
                <a:effectLst/>
                <a:latin typeface="Helvetica" pitchFamily="2" charset="0"/>
              </a:rPr>
              <a:t>3. Kopa PN, </a:t>
            </a:r>
            <a:r>
              <a:rPr lang="pl-PL" dirty="0" err="1">
                <a:effectLst/>
                <a:latin typeface="Helvetica" pitchFamily="2" charset="0"/>
              </a:rPr>
              <a:t>Pawliczak</a:t>
            </a:r>
            <a:r>
              <a:rPr lang="pl-PL" dirty="0">
                <a:effectLst/>
                <a:latin typeface="Helvetica" pitchFamily="2" charset="0"/>
              </a:rPr>
              <a:t> R. IQOS - a </a:t>
            </a:r>
            <a:r>
              <a:rPr lang="pl-PL" dirty="0" err="1">
                <a:effectLst/>
                <a:latin typeface="Helvetica" pitchFamily="2" charset="0"/>
              </a:rPr>
              <a:t>heat</a:t>
            </a:r>
            <a:r>
              <a:rPr lang="pl-PL" dirty="0">
                <a:effectLst/>
                <a:latin typeface="Helvetica" pitchFamily="2" charset="0"/>
              </a:rPr>
              <a:t>-not-</a:t>
            </a:r>
            <a:r>
              <a:rPr lang="pl-PL" dirty="0" err="1">
                <a:effectLst/>
                <a:latin typeface="Helvetica" pitchFamily="2" charset="0"/>
              </a:rPr>
              <a:t>burn</a:t>
            </a:r>
            <a:r>
              <a:rPr lang="pl-PL" dirty="0">
                <a:effectLst/>
                <a:latin typeface="Helvetica" pitchFamily="2" charset="0"/>
              </a:rPr>
              <a:t> (</a:t>
            </a:r>
            <a:r>
              <a:rPr lang="pl-PL" dirty="0" err="1">
                <a:effectLst/>
                <a:latin typeface="Helvetica" pitchFamily="2" charset="0"/>
              </a:rPr>
              <a:t>HnB</a:t>
            </a:r>
            <a:r>
              <a:rPr lang="pl-PL" dirty="0">
                <a:effectLst/>
                <a:latin typeface="Helvetica" pitchFamily="2" charset="0"/>
              </a:rPr>
              <a:t>) </a:t>
            </a:r>
            <a:r>
              <a:rPr lang="pl-PL" dirty="0" err="1">
                <a:effectLst/>
                <a:latin typeface="Helvetica" pitchFamily="2" charset="0"/>
              </a:rPr>
              <a:t>tobacco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product</a:t>
            </a:r>
            <a:r>
              <a:rPr lang="pl-PL" dirty="0">
                <a:effectLst/>
                <a:latin typeface="Helvetica" pitchFamily="2" charset="0"/>
              </a:rPr>
              <a:t> - </a:t>
            </a:r>
            <a:r>
              <a:rPr lang="pl-PL" dirty="0" err="1">
                <a:effectLst/>
                <a:latin typeface="Helvetica" pitchFamily="2" charset="0"/>
              </a:rPr>
              <a:t>chemical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composition</a:t>
            </a:r>
            <a:r>
              <a:rPr lang="pl-PL" dirty="0">
                <a:effectLst/>
                <a:latin typeface="Helvetica" pitchFamily="2" charset="0"/>
              </a:rPr>
              <a:t> and </a:t>
            </a:r>
            <a:r>
              <a:rPr lang="pl-PL" dirty="0" err="1">
                <a:effectLst/>
                <a:latin typeface="Helvetica" pitchFamily="2" charset="0"/>
              </a:rPr>
              <a:t>possible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impact</a:t>
            </a:r>
            <a:r>
              <a:rPr lang="pl-PL" dirty="0">
                <a:effectLst/>
                <a:latin typeface="Helvetica" pitchFamily="2" charset="0"/>
              </a:rPr>
              <a:t> on </a:t>
            </a:r>
            <a:r>
              <a:rPr lang="pl-PL" dirty="0" err="1">
                <a:effectLst/>
                <a:latin typeface="Helvetica" pitchFamily="2" charset="0"/>
              </a:rPr>
              <a:t>oxidative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stress</a:t>
            </a:r>
            <a:r>
              <a:rPr lang="pl-PL" dirty="0">
                <a:effectLst/>
                <a:latin typeface="Helvetica" pitchFamily="2" charset="0"/>
              </a:rPr>
              <a:t> and </a:t>
            </a:r>
            <a:r>
              <a:rPr lang="pl-PL" dirty="0" err="1">
                <a:effectLst/>
                <a:latin typeface="Helvetica" pitchFamily="2" charset="0"/>
              </a:rPr>
              <a:t>inflammatory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response</a:t>
            </a:r>
            <a:r>
              <a:rPr lang="pl-PL" dirty="0">
                <a:effectLst/>
                <a:latin typeface="Helvetica" pitchFamily="2" charset="0"/>
              </a:rPr>
              <a:t>. A </a:t>
            </a:r>
            <a:r>
              <a:rPr lang="pl-PL" dirty="0" err="1">
                <a:effectLst/>
                <a:latin typeface="Helvetica" pitchFamily="2" charset="0"/>
              </a:rPr>
              <a:t>systematic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review</a:t>
            </a:r>
            <a:r>
              <a:rPr lang="pl-PL" dirty="0">
                <a:effectLst/>
                <a:latin typeface="Helvetica" pitchFamily="2" charset="0"/>
              </a:rPr>
              <a:t>. </a:t>
            </a:r>
            <a:r>
              <a:rPr lang="pl-PL" dirty="0" err="1">
                <a:effectLst/>
                <a:latin typeface="Helvetica" pitchFamily="2" charset="0"/>
              </a:rPr>
              <a:t>Toxicol</a:t>
            </a:r>
            <a:r>
              <a:rPr lang="pl-PL" dirty="0">
                <a:effectLst/>
                <a:latin typeface="Helvetica" pitchFamily="2" charset="0"/>
              </a:rPr>
              <a:t> Mech </a:t>
            </a:r>
            <a:r>
              <a:rPr lang="pl-PL" dirty="0" err="1">
                <a:effectLst/>
                <a:latin typeface="Helvetica" pitchFamily="2" charset="0"/>
              </a:rPr>
              <a:t>Methods</a:t>
            </a:r>
            <a:r>
              <a:rPr lang="pl-PL" dirty="0">
                <a:effectLst/>
                <a:latin typeface="Helvetica" pitchFamily="2" charset="0"/>
              </a:rPr>
              <a:t>. 2020 Feb;30(2):81-87</a:t>
            </a:r>
          </a:p>
          <a:p>
            <a:r>
              <a:rPr lang="pl-PL" dirty="0">
                <a:effectLst/>
                <a:latin typeface="Helvetica" pitchFamily="2" charset="0"/>
              </a:rPr>
              <a:t>4. </a:t>
            </a:r>
            <a:r>
              <a:rPr lang="pl-PL" dirty="0" err="1">
                <a:effectLst/>
                <a:latin typeface="Helvetica" pitchFamily="2" charset="0"/>
              </a:rPr>
              <a:t>Lorgis.L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Zeller.M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Dentan.G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Sicard.P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Richard.C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Buffet.P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Huillier.I.L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Beer.J.C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Cottin.Y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Rochette.L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Vergely.C</a:t>
            </a:r>
            <a:r>
              <a:rPr lang="pl-PL" dirty="0">
                <a:effectLst/>
                <a:latin typeface="Helvetica" pitchFamily="2" charset="0"/>
              </a:rPr>
              <a:t>. The </a:t>
            </a:r>
            <a:r>
              <a:rPr lang="pl-PL" dirty="0" err="1">
                <a:effectLst/>
                <a:latin typeface="Helvetica" pitchFamily="2" charset="0"/>
              </a:rPr>
              <a:t>free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oxygen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radicals</a:t>
            </a:r>
            <a:r>
              <a:rPr lang="pl-PL" dirty="0">
                <a:effectLst/>
                <a:latin typeface="Helvetica" pitchFamily="2" charset="0"/>
              </a:rPr>
              <a:t> test (FORT) to </a:t>
            </a:r>
            <a:r>
              <a:rPr lang="pl-PL" dirty="0" err="1">
                <a:effectLst/>
                <a:latin typeface="Helvetica" pitchFamily="2" charset="0"/>
              </a:rPr>
              <a:t>assess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circulating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oxidative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stress</a:t>
            </a:r>
            <a:r>
              <a:rPr lang="pl-PL" dirty="0">
                <a:effectLst/>
                <a:latin typeface="Helvetica" pitchFamily="2" charset="0"/>
              </a:rPr>
              <a:t> in </a:t>
            </a:r>
            <a:r>
              <a:rPr lang="pl-PL" dirty="0" err="1">
                <a:effectLst/>
                <a:latin typeface="Helvetica" pitchFamily="2" charset="0"/>
              </a:rPr>
              <a:t>patients</a:t>
            </a:r>
            <a:r>
              <a:rPr lang="pl-PL" dirty="0">
                <a:latin typeface="Helvetica" pitchFamily="2" charset="0"/>
              </a:rPr>
              <a:t> </a:t>
            </a:r>
            <a:r>
              <a:rPr lang="pl-PL" dirty="0">
                <a:effectLst/>
                <a:latin typeface="Helvetica" pitchFamily="2" charset="0"/>
              </a:rPr>
              <a:t>with </a:t>
            </a:r>
            <a:r>
              <a:rPr lang="pl-PL" dirty="0" err="1">
                <a:effectLst/>
                <a:latin typeface="Helvetica" pitchFamily="2" charset="0"/>
              </a:rPr>
              <a:t>acute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myocardial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infarction</a:t>
            </a:r>
            <a:r>
              <a:rPr lang="pl-PL" dirty="0">
                <a:effectLst/>
                <a:latin typeface="Helvetica" pitchFamily="2" charset="0"/>
              </a:rPr>
              <a:t>. Atherosclerosis.2010 Dec;213(2):616-21.</a:t>
            </a:r>
          </a:p>
          <a:p>
            <a:r>
              <a:rPr lang="pl-PL" dirty="0">
                <a:effectLst/>
                <a:latin typeface="Helvetica" pitchFamily="2" charset="0"/>
              </a:rPr>
              <a:t>5. </a:t>
            </a:r>
            <a:r>
              <a:rPr lang="pl-PL" dirty="0" err="1">
                <a:effectLst/>
                <a:latin typeface="Helvetica" pitchFamily="2" charset="0"/>
              </a:rPr>
              <a:t>Garelnabi.M.O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Brown.W.V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Le.N</a:t>
            </a:r>
            <a:r>
              <a:rPr lang="pl-PL" dirty="0">
                <a:effectLst/>
                <a:latin typeface="Helvetica" pitchFamily="2" charset="0"/>
              </a:rPr>
              <a:t>-A . Evaluation of a </a:t>
            </a:r>
            <a:r>
              <a:rPr lang="pl-PL" dirty="0" err="1">
                <a:effectLst/>
                <a:latin typeface="Helvetica" pitchFamily="2" charset="0"/>
              </a:rPr>
              <a:t>novel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colorimetric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assay</a:t>
            </a:r>
            <a:r>
              <a:rPr lang="pl-PL" dirty="0">
                <a:effectLst/>
                <a:latin typeface="Helvetica" pitchFamily="2" charset="0"/>
              </a:rPr>
              <a:t> for </a:t>
            </a:r>
            <a:r>
              <a:rPr lang="pl-PL" dirty="0" err="1">
                <a:effectLst/>
                <a:latin typeface="Helvetica" pitchFamily="2" charset="0"/>
              </a:rPr>
              <a:t>free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oxygen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radicals</a:t>
            </a:r>
            <a:r>
              <a:rPr lang="pl-PL" dirty="0">
                <a:effectLst/>
                <a:latin typeface="Helvetica" pitchFamily="2" charset="0"/>
              </a:rPr>
              <a:t> as marker of </a:t>
            </a:r>
            <a:r>
              <a:rPr lang="pl-PL" dirty="0" err="1">
                <a:effectLst/>
                <a:latin typeface="Helvetica" pitchFamily="2" charset="0"/>
              </a:rPr>
              <a:t>oxidative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stress</a:t>
            </a:r>
            <a:r>
              <a:rPr lang="pl-PL" dirty="0">
                <a:effectLst/>
                <a:latin typeface="Helvetica" pitchFamily="2" charset="0"/>
              </a:rPr>
              <a:t>. </a:t>
            </a:r>
            <a:r>
              <a:rPr lang="pl-PL" dirty="0" err="1">
                <a:effectLst/>
                <a:latin typeface="Helvetica" pitchFamily="2" charset="0"/>
              </a:rPr>
              <a:t>Clin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Biochem</a:t>
            </a:r>
            <a:r>
              <a:rPr lang="pl-PL" dirty="0">
                <a:effectLst/>
                <a:latin typeface="Helvetica" pitchFamily="2" charset="0"/>
              </a:rPr>
              <a:t>. 2008 Oct;41(14-15):1250-4.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9979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1F8922-0D22-4137-D654-56EC0D06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62E7AE-5C33-68BC-B792-651B57620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601653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 err="1"/>
              <a:t>Thank</a:t>
            </a:r>
            <a:r>
              <a:rPr lang="pl-PL" sz="3600" b="1" dirty="0"/>
              <a:t> </a:t>
            </a:r>
            <a:r>
              <a:rPr lang="pl-PL" sz="3600" b="1" dirty="0" err="1"/>
              <a:t>you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250570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6D98FA-8312-B92C-50F0-47A07C81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>
                <a:solidFill>
                  <a:schemeClr val="tx1"/>
                </a:solidFill>
              </a:rPr>
              <a:t>Oxidative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stress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253CB2-55DB-82A0-B249-0D55807AC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283536" cy="3880773"/>
          </a:xfrm>
        </p:spPr>
        <p:txBody>
          <a:bodyPr/>
          <a:lstStyle/>
          <a:p>
            <a:r>
              <a:rPr lang="pl-PL" dirty="0" err="1">
                <a:effectLst/>
                <a:latin typeface="Helvetica" pitchFamily="2" charset="0"/>
              </a:rPr>
              <a:t>Oxidative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stress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is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defined</a:t>
            </a:r>
            <a:r>
              <a:rPr lang="pl-PL" dirty="0">
                <a:effectLst/>
                <a:latin typeface="Helvetica" pitchFamily="2" charset="0"/>
              </a:rPr>
              <a:t> as </a:t>
            </a:r>
            <a:r>
              <a:rPr lang="pl-PL" dirty="0" err="1">
                <a:effectLst/>
                <a:latin typeface="Helvetica" pitchFamily="2" charset="0"/>
              </a:rPr>
              <a:t>an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imbalance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between</a:t>
            </a:r>
            <a:r>
              <a:rPr lang="pl-PL" dirty="0">
                <a:effectLst/>
                <a:latin typeface="Helvetica" pitchFamily="2" charset="0"/>
              </a:rPr>
              <a:t> the </a:t>
            </a:r>
            <a:r>
              <a:rPr lang="pl-PL" dirty="0" err="1">
                <a:effectLst/>
                <a:latin typeface="Helvetica" pitchFamily="2" charset="0"/>
              </a:rPr>
              <a:t>activity</a:t>
            </a:r>
            <a:r>
              <a:rPr lang="pl-PL" dirty="0">
                <a:effectLst/>
                <a:latin typeface="Helvetica" pitchFamily="2" charset="0"/>
              </a:rPr>
              <a:t> of </a:t>
            </a:r>
            <a:r>
              <a:rPr lang="pl-PL" dirty="0" err="1">
                <a:effectLst/>
                <a:latin typeface="Helvetica" pitchFamily="2" charset="0"/>
              </a:rPr>
              <a:t>reactive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oxygen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species</a:t>
            </a:r>
            <a:r>
              <a:rPr lang="pl-PL" dirty="0">
                <a:effectLst/>
                <a:latin typeface="Helvetica" pitchFamily="2" charset="0"/>
              </a:rPr>
              <a:t> (ROS) and the </a:t>
            </a:r>
            <a:r>
              <a:rPr lang="pl-PL" dirty="0" err="1">
                <a:effectLst/>
                <a:latin typeface="Helvetica" pitchFamily="2" charset="0"/>
              </a:rPr>
              <a:t>activity</a:t>
            </a:r>
            <a:r>
              <a:rPr lang="pl-PL" dirty="0">
                <a:effectLst/>
                <a:latin typeface="Helvetica" pitchFamily="2" charset="0"/>
              </a:rPr>
              <a:t> of </a:t>
            </a:r>
            <a:r>
              <a:rPr lang="pl-PL" dirty="0" err="1">
                <a:effectLst/>
                <a:latin typeface="Helvetica" pitchFamily="2" charset="0"/>
              </a:rPr>
              <a:t>antioxidants.The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disturbances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can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occur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both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at</a:t>
            </a:r>
            <a:r>
              <a:rPr lang="pl-PL" dirty="0">
                <a:effectLst/>
                <a:latin typeface="Helvetica" pitchFamily="2" charset="0"/>
              </a:rPr>
              <a:t> the </a:t>
            </a:r>
            <a:r>
              <a:rPr lang="pl-PL" dirty="0" err="1">
                <a:effectLst/>
                <a:latin typeface="Helvetica" pitchFamily="2" charset="0"/>
              </a:rPr>
              <a:t>cellular</a:t>
            </a:r>
            <a:r>
              <a:rPr lang="pl-PL" dirty="0">
                <a:latin typeface="Helvetica" pitchFamily="2" charset="0"/>
              </a:rPr>
              <a:t> </a:t>
            </a:r>
            <a:r>
              <a:rPr lang="pl-PL" dirty="0">
                <a:effectLst/>
                <a:latin typeface="Helvetica" pitchFamily="2" charset="0"/>
              </a:rPr>
              <a:t>and the </a:t>
            </a:r>
            <a:r>
              <a:rPr lang="pl-PL" dirty="0" err="1">
                <a:effectLst/>
                <a:latin typeface="Helvetica" pitchFamily="2" charset="0"/>
              </a:rPr>
              <a:t>whole</a:t>
            </a:r>
            <a:r>
              <a:rPr lang="pl-PL" dirty="0">
                <a:effectLst/>
                <a:latin typeface="Helvetica" pitchFamily="2" charset="0"/>
              </a:rPr>
              <a:t> body </a:t>
            </a:r>
            <a:r>
              <a:rPr lang="pl-PL" dirty="0" err="1">
                <a:effectLst/>
                <a:latin typeface="Helvetica" pitchFamily="2" charset="0"/>
              </a:rPr>
              <a:t>levels</a:t>
            </a:r>
            <a:r>
              <a:rPr lang="pl-PL" dirty="0">
                <a:effectLst/>
                <a:latin typeface="Helvetica" pitchFamily="2" charset="0"/>
              </a:rPr>
              <a:t>. </a:t>
            </a:r>
          </a:p>
          <a:p>
            <a:r>
              <a:rPr lang="pl-PL" dirty="0" err="1">
                <a:effectLst/>
                <a:latin typeface="Helvetica" pitchFamily="2" charset="0"/>
              </a:rPr>
              <a:t>Long</a:t>
            </a:r>
            <a:r>
              <a:rPr lang="pl-PL" dirty="0">
                <a:effectLst/>
                <a:latin typeface="Helvetica" pitchFamily="2" charset="0"/>
              </a:rPr>
              <a:t>-term </a:t>
            </a:r>
            <a:r>
              <a:rPr lang="pl-PL" dirty="0" err="1">
                <a:effectLst/>
                <a:latin typeface="Helvetica" pitchFamily="2" charset="0"/>
              </a:rPr>
              <a:t>oxidative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stress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is</a:t>
            </a:r>
            <a:r>
              <a:rPr lang="pl-PL" dirty="0">
                <a:effectLst/>
                <a:latin typeface="Helvetica" pitchFamily="2" charset="0"/>
              </a:rPr>
              <a:t> one of the </a:t>
            </a:r>
            <a:r>
              <a:rPr lang="pl-PL" dirty="0" err="1">
                <a:effectLst/>
                <a:latin typeface="Helvetica" pitchFamily="2" charset="0"/>
              </a:rPr>
              <a:t>key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risk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factors</a:t>
            </a:r>
            <a:r>
              <a:rPr lang="pl-PL" dirty="0">
                <a:effectLst/>
                <a:latin typeface="Helvetica" pitchFamily="2" charset="0"/>
              </a:rPr>
              <a:t> for the development of </a:t>
            </a:r>
            <a:r>
              <a:rPr lang="pl-PL" dirty="0" err="1">
                <a:effectLst/>
                <a:latin typeface="Helvetica" pitchFamily="2" charset="0"/>
              </a:rPr>
              <a:t>diseases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including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atherosclerosis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Alzheimer's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disease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Parkinson’s</a:t>
            </a:r>
            <a:r>
              <a:rPr lang="pl-PL" dirty="0"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disease</a:t>
            </a:r>
            <a:r>
              <a:rPr lang="pl-PL" dirty="0">
                <a:effectLst/>
                <a:latin typeface="Helvetica" pitchFamily="2" charset="0"/>
              </a:rPr>
              <a:t> and </a:t>
            </a:r>
            <a:r>
              <a:rPr lang="pl-PL" dirty="0" err="1">
                <a:effectLst/>
                <a:latin typeface="Helvetica" pitchFamily="2" charset="0"/>
              </a:rPr>
              <a:t>heart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diseases</a:t>
            </a:r>
            <a:r>
              <a:rPr lang="pl-PL" dirty="0">
                <a:effectLst/>
                <a:latin typeface="Helvetica" pitchFamily="2" charset="0"/>
              </a:rPr>
              <a:t>. </a:t>
            </a:r>
          </a:p>
          <a:p>
            <a:r>
              <a:rPr lang="pl-PL" dirty="0" err="1">
                <a:effectLst/>
                <a:latin typeface="Helvetica" pitchFamily="2" charset="0"/>
              </a:rPr>
              <a:t>Factors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that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may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increase</a:t>
            </a:r>
            <a:r>
              <a:rPr lang="pl-PL" dirty="0">
                <a:effectLst/>
                <a:latin typeface="Helvetica" pitchFamily="2" charset="0"/>
              </a:rPr>
              <a:t> the </a:t>
            </a:r>
            <a:r>
              <a:rPr lang="pl-PL" dirty="0" err="1">
                <a:effectLst/>
                <a:latin typeface="Helvetica" pitchFamily="2" charset="0"/>
              </a:rPr>
              <a:t>risk</a:t>
            </a:r>
            <a:r>
              <a:rPr lang="pl-PL" dirty="0">
                <a:effectLst/>
                <a:latin typeface="Helvetica" pitchFamily="2" charset="0"/>
              </a:rPr>
              <a:t> of </a:t>
            </a:r>
            <a:r>
              <a:rPr lang="pl-PL" dirty="0" err="1">
                <a:effectLst/>
                <a:latin typeface="Helvetica" pitchFamily="2" charset="0"/>
              </a:rPr>
              <a:t>long</a:t>
            </a:r>
            <a:r>
              <a:rPr lang="pl-PL" dirty="0">
                <a:effectLst/>
                <a:latin typeface="Helvetica" pitchFamily="2" charset="0"/>
              </a:rPr>
              <a:t>-term </a:t>
            </a:r>
            <a:r>
              <a:rPr lang="pl-PL" dirty="0" err="1">
                <a:effectLst/>
                <a:latin typeface="Helvetica" pitchFamily="2" charset="0"/>
              </a:rPr>
              <a:t>oxidative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stress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include</a:t>
            </a:r>
            <a:r>
              <a:rPr lang="pl-PL" dirty="0">
                <a:effectLst/>
                <a:latin typeface="Helvetica" pitchFamily="2" charset="0"/>
              </a:rPr>
              <a:t> smoking, </a:t>
            </a:r>
            <a:r>
              <a:rPr lang="pl-PL" dirty="0" err="1">
                <a:effectLst/>
                <a:latin typeface="Helvetica" pitchFamily="2" charset="0"/>
              </a:rPr>
              <a:t>alcohol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obesity</a:t>
            </a:r>
            <a:r>
              <a:rPr lang="pl-PL" dirty="0">
                <a:effectLst/>
                <a:latin typeface="Helvetica" pitchFamily="2" charset="0"/>
              </a:rPr>
              <a:t>, and a diet high in </a:t>
            </a:r>
            <a:r>
              <a:rPr lang="pl-PL" dirty="0" err="1">
                <a:effectLst/>
                <a:latin typeface="Helvetica" pitchFamily="2" charset="0"/>
              </a:rPr>
              <a:t>sugar</a:t>
            </a:r>
            <a:r>
              <a:rPr lang="pl-PL" dirty="0">
                <a:effectLst/>
                <a:latin typeface="Helvetica" pitchFamily="2" charset="0"/>
              </a:rPr>
              <a:t> and </a:t>
            </a:r>
            <a:r>
              <a:rPr lang="pl-PL" dirty="0" err="1">
                <a:effectLst/>
                <a:latin typeface="Helvetica" pitchFamily="2" charset="0"/>
              </a:rPr>
              <a:t>fat</a:t>
            </a:r>
            <a:r>
              <a:rPr lang="pl-PL" dirty="0">
                <a:effectLst/>
                <a:latin typeface="Helvetica" pitchFamily="2" charset="0"/>
              </a:rPr>
              <a:t>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103C62-4B7E-D7AD-63C1-8E2C121CF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763" y="2760980"/>
            <a:ext cx="2871027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6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7896EC-9F61-5DEB-CFFA-8EA0D8245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Tobacco smoking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954A1B-FC11-D75E-7AA9-2C40BD20A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946226" cy="3880773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rgbClr val="2E3335"/>
                </a:solidFill>
                <a:effectLst/>
                <a:latin typeface="Helvetica" pitchFamily="2" charset="0"/>
              </a:rPr>
              <a:t>Tobacco </a:t>
            </a:r>
            <a:r>
              <a:rPr lang="pl-PL" dirty="0" err="1">
                <a:solidFill>
                  <a:srgbClr val="2E3335"/>
                </a:solidFill>
                <a:effectLst/>
                <a:latin typeface="Helvetica" pitchFamily="2" charset="0"/>
              </a:rPr>
              <a:t>kills</a:t>
            </a:r>
            <a:r>
              <a:rPr lang="pl-PL" dirty="0">
                <a:solidFill>
                  <a:srgbClr val="2E3335"/>
                </a:solidFill>
                <a:effectLst/>
                <a:latin typeface="Helvetica" pitchFamily="2" charset="0"/>
              </a:rPr>
              <a:t> </a:t>
            </a:r>
            <a:r>
              <a:rPr lang="pl-PL" dirty="0" err="1">
                <a:solidFill>
                  <a:srgbClr val="2E3335"/>
                </a:solidFill>
                <a:effectLst/>
                <a:latin typeface="Helvetica" pitchFamily="2" charset="0"/>
              </a:rPr>
              <a:t>up</a:t>
            </a:r>
            <a:r>
              <a:rPr lang="pl-PL" dirty="0">
                <a:solidFill>
                  <a:srgbClr val="2E3335"/>
                </a:solidFill>
                <a:effectLst/>
                <a:latin typeface="Helvetica" pitchFamily="2" charset="0"/>
              </a:rPr>
              <a:t> to half of </a:t>
            </a:r>
            <a:r>
              <a:rPr lang="pl-PL" dirty="0" err="1">
                <a:solidFill>
                  <a:srgbClr val="2E3335"/>
                </a:solidFill>
                <a:effectLst/>
                <a:latin typeface="Helvetica" pitchFamily="2" charset="0"/>
              </a:rPr>
              <a:t>its</a:t>
            </a:r>
            <a:r>
              <a:rPr lang="pl-PL" dirty="0">
                <a:solidFill>
                  <a:srgbClr val="2E3335"/>
                </a:solidFill>
                <a:effectLst/>
                <a:latin typeface="Helvetica" pitchFamily="2" charset="0"/>
              </a:rPr>
              <a:t> </a:t>
            </a:r>
            <a:r>
              <a:rPr lang="pl-PL" dirty="0" err="1">
                <a:solidFill>
                  <a:srgbClr val="2E3335"/>
                </a:solidFill>
                <a:effectLst/>
                <a:latin typeface="Helvetica" pitchFamily="2" charset="0"/>
              </a:rPr>
              <a:t>users</a:t>
            </a:r>
            <a:r>
              <a:rPr lang="pl-PL" dirty="0">
                <a:solidFill>
                  <a:srgbClr val="2E3335"/>
                </a:solidFill>
                <a:effectLst/>
                <a:latin typeface="Helvetica" pitchFamily="2" charset="0"/>
              </a:rPr>
              <a:t>.</a:t>
            </a:r>
          </a:p>
          <a:p>
            <a:r>
              <a:rPr lang="pl-PL" dirty="0">
                <a:effectLst/>
                <a:latin typeface="Helvetica" pitchFamily="2" charset="0"/>
              </a:rPr>
              <a:t>Tobacco </a:t>
            </a:r>
            <a:r>
              <a:rPr lang="pl-PL" dirty="0" err="1">
                <a:effectLst/>
                <a:latin typeface="Helvetica" pitchFamily="2" charset="0"/>
              </a:rPr>
              <a:t>kills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more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than</a:t>
            </a:r>
            <a:r>
              <a:rPr lang="pl-PL" dirty="0">
                <a:effectLst/>
                <a:latin typeface="Helvetica" pitchFamily="2" charset="0"/>
              </a:rPr>
              <a:t> 8 </a:t>
            </a:r>
            <a:r>
              <a:rPr lang="pl-PL" dirty="0" err="1">
                <a:effectLst/>
                <a:latin typeface="Helvetica" pitchFamily="2" charset="0"/>
              </a:rPr>
              <a:t>million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people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each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year</a:t>
            </a:r>
            <a:r>
              <a:rPr lang="pl-PL" dirty="0">
                <a:effectLst/>
                <a:latin typeface="Helvetica" pitchFamily="2" charset="0"/>
              </a:rPr>
              <a:t>. </a:t>
            </a:r>
            <a:r>
              <a:rPr lang="pl-PL" dirty="0" err="1">
                <a:effectLst/>
                <a:latin typeface="Helvetica" pitchFamily="2" charset="0"/>
              </a:rPr>
              <a:t>More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than</a:t>
            </a:r>
            <a:r>
              <a:rPr lang="pl-PL" dirty="0">
                <a:effectLst/>
                <a:latin typeface="Helvetica" pitchFamily="2" charset="0"/>
              </a:rPr>
              <a:t> 7 </a:t>
            </a:r>
            <a:r>
              <a:rPr lang="pl-PL" dirty="0" err="1">
                <a:effectLst/>
                <a:latin typeface="Helvetica" pitchFamily="2" charset="0"/>
              </a:rPr>
              <a:t>million</a:t>
            </a:r>
            <a:r>
              <a:rPr lang="pl-PL" dirty="0">
                <a:effectLst/>
                <a:latin typeface="Helvetica" pitchFamily="2" charset="0"/>
              </a:rPr>
              <a:t> of </a:t>
            </a:r>
            <a:r>
              <a:rPr lang="pl-PL" dirty="0" err="1">
                <a:effectLst/>
                <a:latin typeface="Helvetica" pitchFamily="2" charset="0"/>
              </a:rPr>
              <a:t>those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deaths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are</a:t>
            </a:r>
            <a:r>
              <a:rPr lang="pl-PL" dirty="0">
                <a:effectLst/>
                <a:latin typeface="Helvetica" pitchFamily="2" charset="0"/>
              </a:rPr>
              <a:t> the </a:t>
            </a:r>
            <a:r>
              <a:rPr lang="pl-PL" dirty="0" err="1">
                <a:effectLst/>
                <a:latin typeface="Helvetica" pitchFamily="2" charset="0"/>
              </a:rPr>
              <a:t>result</a:t>
            </a:r>
            <a:r>
              <a:rPr lang="pl-PL" dirty="0">
                <a:effectLst/>
                <a:latin typeface="Helvetica" pitchFamily="2" charset="0"/>
              </a:rPr>
              <a:t> of </a:t>
            </a:r>
            <a:r>
              <a:rPr lang="pl-PL" dirty="0" err="1">
                <a:effectLst/>
                <a:latin typeface="Helvetica" pitchFamily="2" charset="0"/>
              </a:rPr>
              <a:t>direct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tobacco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use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while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around</a:t>
            </a:r>
            <a:endParaRPr lang="pl-PL" dirty="0">
              <a:effectLst/>
              <a:latin typeface="Helvetica" pitchFamily="2" charset="0"/>
            </a:endParaRPr>
          </a:p>
          <a:p>
            <a:r>
              <a:rPr lang="pl-PL" dirty="0">
                <a:effectLst/>
                <a:latin typeface="Helvetica" pitchFamily="2" charset="0"/>
              </a:rPr>
              <a:t>1.2 </a:t>
            </a:r>
            <a:r>
              <a:rPr lang="pl-PL" dirty="0" err="1">
                <a:effectLst/>
                <a:latin typeface="Helvetica" pitchFamily="2" charset="0"/>
              </a:rPr>
              <a:t>million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are</a:t>
            </a:r>
            <a:r>
              <a:rPr lang="pl-PL" dirty="0">
                <a:effectLst/>
                <a:latin typeface="Helvetica" pitchFamily="2" charset="0"/>
              </a:rPr>
              <a:t> the </a:t>
            </a:r>
            <a:r>
              <a:rPr lang="pl-PL" dirty="0" err="1">
                <a:effectLst/>
                <a:latin typeface="Helvetica" pitchFamily="2" charset="0"/>
              </a:rPr>
              <a:t>result</a:t>
            </a:r>
            <a:r>
              <a:rPr lang="pl-PL" dirty="0">
                <a:effectLst/>
                <a:latin typeface="Helvetica" pitchFamily="2" charset="0"/>
              </a:rPr>
              <a:t> of non-</a:t>
            </a:r>
            <a:r>
              <a:rPr lang="pl-PL" dirty="0" err="1">
                <a:effectLst/>
                <a:latin typeface="Helvetica" pitchFamily="2" charset="0"/>
              </a:rPr>
              <a:t>smokers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being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exposed</a:t>
            </a:r>
            <a:r>
              <a:rPr lang="pl-PL" dirty="0">
                <a:effectLst/>
                <a:latin typeface="Helvetica" pitchFamily="2" charset="0"/>
              </a:rPr>
              <a:t> to </a:t>
            </a:r>
            <a:r>
              <a:rPr lang="pl-PL" dirty="0" err="1">
                <a:effectLst/>
                <a:latin typeface="Helvetica" pitchFamily="2" charset="0"/>
              </a:rPr>
              <a:t>second-hand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smoke</a:t>
            </a:r>
            <a:r>
              <a:rPr lang="pl-PL" dirty="0">
                <a:effectLst/>
                <a:latin typeface="Helvetica" pitchFamily="2" charset="0"/>
              </a:rPr>
              <a:t>.</a:t>
            </a:r>
          </a:p>
          <a:p>
            <a:r>
              <a:rPr lang="pl-PL" dirty="0" err="1">
                <a:effectLst/>
                <a:latin typeface="Helvetica" pitchFamily="2" charset="0"/>
              </a:rPr>
              <a:t>Over</a:t>
            </a:r>
            <a:r>
              <a:rPr lang="pl-PL" dirty="0">
                <a:effectLst/>
                <a:latin typeface="Helvetica" pitchFamily="2" charset="0"/>
              </a:rPr>
              <a:t> 80% of the </a:t>
            </a:r>
            <a:r>
              <a:rPr lang="pl-PL" dirty="0" err="1">
                <a:effectLst/>
                <a:latin typeface="Helvetica" pitchFamily="2" charset="0"/>
              </a:rPr>
              <a:t>world's</a:t>
            </a:r>
            <a:r>
              <a:rPr lang="pl-PL" dirty="0">
                <a:effectLst/>
                <a:latin typeface="Helvetica" pitchFamily="2" charset="0"/>
              </a:rPr>
              <a:t> 1.3 </a:t>
            </a:r>
            <a:r>
              <a:rPr lang="pl-PL" dirty="0" err="1">
                <a:effectLst/>
                <a:latin typeface="Helvetica" pitchFamily="2" charset="0"/>
              </a:rPr>
              <a:t>billion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tobacco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users</a:t>
            </a:r>
            <a:r>
              <a:rPr lang="pl-PL" dirty="0">
                <a:effectLst/>
                <a:latin typeface="Helvetica" pitchFamily="2" charset="0"/>
              </a:rPr>
              <a:t> live in </a:t>
            </a:r>
            <a:r>
              <a:rPr lang="pl-PL" dirty="0" err="1">
                <a:effectLst/>
                <a:latin typeface="Helvetica" pitchFamily="2" charset="0"/>
              </a:rPr>
              <a:t>low</a:t>
            </a:r>
            <a:r>
              <a:rPr lang="pl-PL" dirty="0">
                <a:effectLst/>
                <a:latin typeface="Helvetica" pitchFamily="2" charset="0"/>
              </a:rPr>
              <a:t>- and </a:t>
            </a:r>
            <a:r>
              <a:rPr lang="pl-PL" dirty="0" err="1">
                <a:effectLst/>
                <a:latin typeface="Helvetica" pitchFamily="2" charset="0"/>
              </a:rPr>
              <a:t>middle-income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countries</a:t>
            </a:r>
            <a:r>
              <a:rPr lang="pl-PL" dirty="0">
                <a:effectLst/>
                <a:latin typeface="Helvetica" pitchFamily="2" charset="0"/>
              </a:rPr>
              <a:t>.</a:t>
            </a:r>
          </a:p>
          <a:p>
            <a:r>
              <a:rPr lang="pl-PL" dirty="0">
                <a:effectLst/>
                <a:latin typeface="Helvetica" pitchFamily="2" charset="0"/>
              </a:rPr>
              <a:t>In 2019, </a:t>
            </a:r>
            <a:r>
              <a:rPr lang="pl-PL" dirty="0" err="1">
                <a:effectLst/>
                <a:latin typeface="Helvetica" pitchFamily="2" charset="0"/>
              </a:rPr>
              <a:t>more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than</a:t>
            </a:r>
            <a:r>
              <a:rPr lang="pl-PL" dirty="0">
                <a:effectLst/>
                <a:latin typeface="Helvetica" pitchFamily="2" charset="0"/>
              </a:rPr>
              <a:t> one </a:t>
            </a:r>
            <a:r>
              <a:rPr lang="pl-PL" dirty="0" err="1">
                <a:effectLst/>
                <a:latin typeface="Helvetica" pitchFamily="2" charset="0"/>
              </a:rPr>
              <a:t>fifth</a:t>
            </a:r>
            <a:r>
              <a:rPr lang="pl-PL" dirty="0">
                <a:effectLst/>
                <a:latin typeface="Helvetica" pitchFamily="2" charset="0"/>
              </a:rPr>
              <a:t> of </a:t>
            </a:r>
            <a:r>
              <a:rPr lang="pl-PL" dirty="0" err="1">
                <a:effectLst/>
                <a:latin typeface="Helvetica" pitchFamily="2" charset="0"/>
              </a:rPr>
              <a:t>Poles</a:t>
            </a:r>
            <a:r>
              <a:rPr lang="pl-PL" dirty="0">
                <a:effectLst/>
                <a:latin typeface="Helvetica" pitchFamily="2" charset="0"/>
              </a:rPr>
              <a:t> - 21%, </a:t>
            </a:r>
            <a:r>
              <a:rPr lang="pl-PL" dirty="0" err="1">
                <a:effectLst/>
                <a:latin typeface="Helvetica" pitchFamily="2" charset="0"/>
              </a:rPr>
              <a:t>admit</a:t>
            </a:r>
            <a:r>
              <a:rPr lang="pl-PL" dirty="0">
                <a:effectLst/>
                <a:latin typeface="Helvetica" pitchFamily="2" charset="0"/>
              </a:rPr>
              <a:t> to heavy (</a:t>
            </a:r>
            <a:r>
              <a:rPr lang="pl-PL" dirty="0" err="1">
                <a:effectLst/>
                <a:latin typeface="Helvetica" pitchFamily="2" charset="0"/>
              </a:rPr>
              <a:t>everyday</a:t>
            </a:r>
            <a:r>
              <a:rPr lang="pl-PL" dirty="0">
                <a:effectLst/>
                <a:latin typeface="Helvetica" pitchFamily="2" charset="0"/>
              </a:rPr>
              <a:t>) smoking.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060760-9AE6-C1DB-D802-9393686D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530" y="2504937"/>
            <a:ext cx="3389387" cy="22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8A3F0D-8EEC-AD14-CCCF-6899A9D29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>
                <a:solidFill>
                  <a:schemeClr val="tx1"/>
                </a:solidFill>
              </a:rPr>
              <a:t>Heat</a:t>
            </a:r>
            <a:r>
              <a:rPr lang="pl-PL" b="1" dirty="0">
                <a:solidFill>
                  <a:schemeClr val="tx1"/>
                </a:solidFill>
              </a:rPr>
              <a:t>-not-</a:t>
            </a:r>
            <a:r>
              <a:rPr lang="pl-PL" b="1" dirty="0" err="1">
                <a:solidFill>
                  <a:schemeClr val="tx1"/>
                </a:solidFill>
              </a:rPr>
              <a:t>burn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tobacco</a:t>
            </a:r>
            <a:r>
              <a:rPr lang="pl-PL" b="1" dirty="0">
                <a:solidFill>
                  <a:schemeClr val="tx1"/>
                </a:solidFill>
              </a:rPr>
              <a:t> products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7B908B-65F2-7DFC-DA19-7FB478E62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7460826" cy="3880773"/>
          </a:xfrm>
        </p:spPr>
        <p:txBody>
          <a:bodyPr/>
          <a:lstStyle/>
          <a:p>
            <a:r>
              <a:rPr lang="pl-PL" dirty="0" err="1">
                <a:effectLst/>
                <a:latin typeface="Helvetica" pitchFamily="2" charset="0"/>
              </a:rPr>
              <a:t>HNBs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are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tobacco</a:t>
            </a:r>
            <a:r>
              <a:rPr lang="pl-PL" dirty="0">
                <a:effectLst/>
                <a:latin typeface="Helvetica" pitchFamily="2" charset="0"/>
              </a:rPr>
              <a:t> products </a:t>
            </a:r>
            <a:r>
              <a:rPr lang="pl-PL" dirty="0" err="1">
                <a:effectLst/>
                <a:latin typeface="Helvetica" pitchFamily="2" charset="0"/>
              </a:rPr>
              <a:t>that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produce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aerosols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containing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nicotine</a:t>
            </a:r>
            <a:r>
              <a:rPr lang="pl-PL" dirty="0">
                <a:effectLst/>
                <a:latin typeface="Helvetica" pitchFamily="2" charset="0"/>
              </a:rPr>
              <a:t> and </a:t>
            </a:r>
            <a:r>
              <a:rPr lang="pl-PL" dirty="0" err="1">
                <a:effectLst/>
                <a:latin typeface="Helvetica" pitchFamily="2" charset="0"/>
              </a:rPr>
              <a:t>other</a:t>
            </a:r>
            <a:r>
              <a:rPr lang="pl-PL" dirty="0">
                <a:effectLst/>
                <a:latin typeface="Helvetica" pitchFamily="2" charset="0"/>
              </a:rPr>
              <a:t> chemicals. HNB </a:t>
            </a:r>
            <a:r>
              <a:rPr lang="pl-PL" dirty="0" err="1">
                <a:effectLst/>
                <a:latin typeface="Helvetica" pitchFamily="2" charset="0"/>
              </a:rPr>
              <a:t>tobacco</a:t>
            </a:r>
            <a:r>
              <a:rPr lang="pl-PL" dirty="0">
                <a:effectLst/>
                <a:latin typeface="Helvetica" pitchFamily="2" charset="0"/>
              </a:rPr>
              <a:t> products </a:t>
            </a:r>
            <a:r>
              <a:rPr lang="pl-PL" dirty="0" err="1">
                <a:effectLst/>
                <a:latin typeface="Helvetica" pitchFamily="2" charset="0"/>
              </a:rPr>
              <a:t>heat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tobacco</a:t>
            </a:r>
            <a:r>
              <a:rPr lang="pl-PL" dirty="0">
                <a:effectLst/>
                <a:latin typeface="Helvetica" pitchFamily="2" charset="0"/>
              </a:rPr>
              <a:t> to 350 </a:t>
            </a:r>
            <a:r>
              <a:rPr lang="pl-PL" dirty="0" err="1">
                <a:effectLst/>
                <a:latin typeface="Helvetica" pitchFamily="2" charset="0"/>
              </a:rPr>
              <a:t>degrees</a:t>
            </a:r>
            <a:r>
              <a:rPr lang="pl-PL" dirty="0">
                <a:effectLst/>
                <a:latin typeface="Helvetica" pitchFamily="2" charset="0"/>
              </a:rPr>
              <a:t> Celsius </a:t>
            </a:r>
            <a:r>
              <a:rPr lang="pl-PL" dirty="0" err="1">
                <a:effectLst/>
                <a:latin typeface="Helvetica" pitchFamily="2" charset="0"/>
              </a:rPr>
              <a:t>using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battery-powered</a:t>
            </a:r>
            <a:r>
              <a:rPr lang="pl-PL" dirty="0">
                <a:effectLst/>
                <a:latin typeface="Helvetica" pitchFamily="2" charset="0"/>
              </a:rPr>
              <a:t> heating </a:t>
            </a:r>
            <a:r>
              <a:rPr lang="pl-PL" dirty="0" err="1">
                <a:effectLst/>
                <a:latin typeface="Helvetica" pitchFamily="2" charset="0"/>
              </a:rPr>
              <a:t>systems</a:t>
            </a:r>
            <a:r>
              <a:rPr lang="pl-PL" dirty="0">
                <a:effectLst/>
                <a:latin typeface="Helvetica" pitchFamily="2" charset="0"/>
              </a:rPr>
              <a:t>.</a:t>
            </a:r>
          </a:p>
          <a:p>
            <a:r>
              <a:rPr lang="pl-PL" dirty="0">
                <a:effectLst/>
                <a:latin typeface="Helvetica" pitchFamily="2" charset="0"/>
              </a:rPr>
              <a:t>HNB </a:t>
            </a:r>
            <a:r>
              <a:rPr lang="pl-PL" dirty="0" err="1">
                <a:effectLst/>
                <a:latin typeface="Helvetica" pitchFamily="2" charset="0"/>
              </a:rPr>
              <a:t>tobacco</a:t>
            </a:r>
            <a:r>
              <a:rPr lang="pl-PL" dirty="0">
                <a:effectLst/>
                <a:latin typeface="Helvetica" pitchFamily="2" charset="0"/>
              </a:rPr>
              <a:t> products </a:t>
            </a:r>
            <a:r>
              <a:rPr lang="pl-PL" dirty="0" err="1">
                <a:effectLst/>
                <a:latin typeface="Helvetica" pitchFamily="2" charset="0"/>
              </a:rPr>
              <a:t>are</a:t>
            </a:r>
            <a:r>
              <a:rPr lang="pl-PL" dirty="0">
                <a:effectLst/>
                <a:latin typeface="Helvetica" pitchFamily="2" charset="0"/>
              </a:rPr>
              <a:t> not e-</a:t>
            </a:r>
            <a:r>
              <a:rPr lang="pl-PL" dirty="0" err="1">
                <a:effectLst/>
                <a:latin typeface="Helvetica" pitchFamily="2" charset="0"/>
              </a:rPr>
              <a:t>cigarettes</a:t>
            </a:r>
            <a:r>
              <a:rPr lang="pl-PL" dirty="0">
                <a:effectLst/>
                <a:latin typeface="Helvetica" pitchFamily="2" charset="0"/>
              </a:rPr>
              <a:t>. </a:t>
            </a:r>
            <a:r>
              <a:rPr lang="pl-PL" dirty="0" err="1">
                <a:effectLst/>
                <a:latin typeface="Helvetica" pitchFamily="2" charset="0"/>
              </a:rPr>
              <a:t>HNBs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heat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tobacco</a:t>
            </a:r>
            <a:r>
              <a:rPr lang="pl-PL" dirty="0">
                <a:effectLst/>
                <a:latin typeface="Helvetica" pitchFamily="2" charset="0"/>
              </a:rPr>
              <a:t> to </a:t>
            </a:r>
            <a:r>
              <a:rPr lang="pl-PL" dirty="0" err="1">
                <a:effectLst/>
                <a:latin typeface="Helvetica" pitchFamily="2" charset="0"/>
              </a:rPr>
              <a:t>produce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nicotine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while</a:t>
            </a:r>
            <a:r>
              <a:rPr lang="pl-PL" dirty="0">
                <a:effectLst/>
                <a:latin typeface="Helvetica" pitchFamily="2" charset="0"/>
              </a:rPr>
              <a:t> e-</a:t>
            </a:r>
            <a:r>
              <a:rPr lang="pl-PL" dirty="0" err="1">
                <a:effectLst/>
                <a:latin typeface="Helvetica" pitchFamily="2" charset="0"/>
              </a:rPr>
              <a:t>cigarettes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heat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an</a:t>
            </a:r>
            <a:r>
              <a:rPr lang="pl-PL" dirty="0">
                <a:effectLst/>
                <a:latin typeface="Helvetica" pitchFamily="2" charset="0"/>
              </a:rPr>
              <a:t> e-</a:t>
            </a:r>
            <a:r>
              <a:rPr lang="pl-PL" dirty="0" err="1">
                <a:effectLst/>
                <a:latin typeface="Helvetica" pitchFamily="2" charset="0"/>
              </a:rPr>
              <a:t>liquid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which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may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or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may</a:t>
            </a:r>
            <a:r>
              <a:rPr lang="pl-PL" dirty="0">
                <a:latin typeface="Helvetica" pitchFamily="2" charset="0"/>
              </a:rPr>
              <a:t> </a:t>
            </a:r>
            <a:r>
              <a:rPr lang="pl-PL" dirty="0">
                <a:effectLst/>
                <a:latin typeface="Helvetica" pitchFamily="2" charset="0"/>
              </a:rPr>
              <a:t>not </a:t>
            </a:r>
            <a:r>
              <a:rPr lang="pl-PL" dirty="0" err="1">
                <a:effectLst/>
                <a:latin typeface="Helvetica" pitchFamily="2" charset="0"/>
              </a:rPr>
              <a:t>contain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nicotine</a:t>
            </a:r>
            <a:r>
              <a:rPr lang="pl-PL" dirty="0">
                <a:effectLst/>
                <a:latin typeface="Helvetica" pitchFamily="2" charset="0"/>
              </a:rPr>
              <a:t> and, in most </a:t>
            </a:r>
            <a:r>
              <a:rPr lang="pl-PL" dirty="0" err="1">
                <a:effectLst/>
                <a:latin typeface="Helvetica" pitchFamily="2" charset="0"/>
              </a:rPr>
              <a:t>cases</a:t>
            </a:r>
            <a:r>
              <a:rPr lang="pl-PL" dirty="0">
                <a:effectLst/>
                <a:latin typeface="Helvetica" pitchFamily="2" charset="0"/>
              </a:rPr>
              <a:t>, </a:t>
            </a:r>
            <a:r>
              <a:rPr lang="pl-PL" dirty="0" err="1">
                <a:effectLst/>
                <a:latin typeface="Helvetica" pitchFamily="2" charset="0"/>
              </a:rPr>
              <a:t>is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tobacco-free</a:t>
            </a:r>
            <a:r>
              <a:rPr lang="pl-PL" dirty="0">
                <a:effectLst/>
                <a:latin typeface="Helvetica" pitchFamily="2" charset="0"/>
              </a:rPr>
              <a:t>.</a:t>
            </a:r>
          </a:p>
          <a:p>
            <a:r>
              <a:rPr lang="pl-PL" dirty="0" err="1">
                <a:effectLst/>
                <a:latin typeface="Helvetica" pitchFamily="2" charset="0"/>
              </a:rPr>
              <a:t>Like</a:t>
            </a:r>
            <a:r>
              <a:rPr lang="pl-PL" dirty="0">
                <a:effectLst/>
                <a:latin typeface="Helvetica" pitchFamily="2" charset="0"/>
              </a:rPr>
              <a:t> the </a:t>
            </a:r>
            <a:r>
              <a:rPr lang="pl-PL" dirty="0" err="1">
                <a:effectLst/>
                <a:latin typeface="Helvetica" pitchFamily="2" charset="0"/>
              </a:rPr>
              <a:t>electronic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cigarette</a:t>
            </a:r>
            <a:r>
              <a:rPr lang="pl-PL" dirty="0">
                <a:effectLst/>
                <a:latin typeface="Helvetica" pitchFamily="2" charset="0"/>
              </a:rPr>
              <a:t>, HNB </a:t>
            </a:r>
            <a:r>
              <a:rPr lang="pl-PL" dirty="0" err="1">
                <a:effectLst/>
                <a:latin typeface="Helvetica" pitchFamily="2" charset="0"/>
              </a:rPr>
              <a:t>cigarettes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are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promoted</a:t>
            </a:r>
            <a:r>
              <a:rPr lang="pl-PL" dirty="0">
                <a:effectLst/>
                <a:latin typeface="Helvetica" pitchFamily="2" charset="0"/>
              </a:rPr>
              <a:t> by </a:t>
            </a:r>
            <a:r>
              <a:rPr lang="pl-PL" dirty="0" err="1">
                <a:effectLst/>
                <a:latin typeface="Helvetica" pitchFamily="2" charset="0"/>
              </a:rPr>
              <a:t>their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manufacturers</a:t>
            </a:r>
            <a:r>
              <a:rPr lang="pl-PL" dirty="0">
                <a:effectLst/>
                <a:latin typeface="Helvetica" pitchFamily="2" charset="0"/>
              </a:rPr>
              <a:t> as a much </a:t>
            </a:r>
            <a:r>
              <a:rPr lang="pl-PL" dirty="0" err="1">
                <a:effectLst/>
                <a:latin typeface="Helvetica" pitchFamily="2" charset="0"/>
              </a:rPr>
              <a:t>safer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alternative</a:t>
            </a:r>
            <a:r>
              <a:rPr lang="pl-PL" dirty="0">
                <a:effectLst/>
                <a:latin typeface="Helvetica" pitchFamily="2" charset="0"/>
              </a:rPr>
              <a:t> for </a:t>
            </a:r>
            <a:r>
              <a:rPr lang="pl-PL" dirty="0" err="1">
                <a:effectLst/>
                <a:latin typeface="Helvetica" pitchFamily="2" charset="0"/>
              </a:rPr>
              <a:t>smokers</a:t>
            </a:r>
            <a:r>
              <a:rPr lang="pl-PL" dirty="0">
                <a:effectLst/>
                <a:latin typeface="Helvetica" pitchFamily="2" charset="0"/>
              </a:rPr>
              <a:t>.</a:t>
            </a:r>
          </a:p>
          <a:p>
            <a:r>
              <a:rPr lang="pl-PL" dirty="0">
                <a:effectLst/>
                <a:latin typeface="Helvetica" pitchFamily="2" charset="0"/>
              </a:rPr>
              <a:t>Smoking </a:t>
            </a:r>
            <a:r>
              <a:rPr lang="pl-PL" dirty="0" err="1">
                <a:effectLst/>
                <a:latin typeface="Helvetica" pitchFamily="2" charset="0"/>
              </a:rPr>
              <a:t>is</a:t>
            </a:r>
            <a:r>
              <a:rPr lang="pl-PL" dirty="0">
                <a:effectLst/>
                <a:latin typeface="Helvetica" pitchFamily="2" charset="0"/>
              </a:rPr>
              <a:t> a </a:t>
            </a:r>
            <a:r>
              <a:rPr lang="pl-PL" dirty="0" err="1">
                <a:effectLst/>
                <a:latin typeface="Helvetica" pitchFamily="2" charset="0"/>
              </a:rPr>
              <a:t>risk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factor</a:t>
            </a:r>
            <a:r>
              <a:rPr lang="pl-PL" dirty="0">
                <a:effectLst/>
                <a:latin typeface="Helvetica" pitchFamily="2" charset="0"/>
              </a:rPr>
              <a:t> for </a:t>
            </a:r>
            <a:r>
              <a:rPr lang="pl-PL" dirty="0" err="1">
                <a:effectLst/>
                <a:latin typeface="Helvetica" pitchFamily="2" charset="0"/>
              </a:rPr>
              <a:t>many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diseases</a:t>
            </a:r>
            <a:r>
              <a:rPr lang="pl-PL" dirty="0">
                <a:effectLst/>
                <a:latin typeface="Helvetica" pitchFamily="2" charset="0"/>
              </a:rPr>
              <a:t>. Tobacco </a:t>
            </a:r>
            <a:r>
              <a:rPr lang="pl-PL" dirty="0" err="1">
                <a:effectLst/>
                <a:latin typeface="Helvetica" pitchFamily="2" charset="0"/>
              </a:rPr>
              <a:t>smoke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is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highly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carcinogenic</a:t>
            </a:r>
            <a:r>
              <a:rPr lang="pl-PL" dirty="0">
                <a:effectLst/>
                <a:latin typeface="Helvetica" pitchFamily="2" charset="0"/>
              </a:rPr>
              <a:t> and </a:t>
            </a:r>
            <a:r>
              <a:rPr lang="pl-PL" dirty="0" err="1">
                <a:effectLst/>
                <a:latin typeface="Helvetica" pitchFamily="2" charset="0"/>
              </a:rPr>
              <a:t>contains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nearly</a:t>
            </a:r>
            <a:r>
              <a:rPr lang="pl-PL" dirty="0">
                <a:effectLst/>
                <a:latin typeface="Helvetica" pitchFamily="2" charset="0"/>
              </a:rPr>
              <a:t> 4,000,000 chemicals, </a:t>
            </a:r>
            <a:r>
              <a:rPr lang="pl-PL" dirty="0" err="1">
                <a:effectLst/>
                <a:latin typeface="Helvetica" pitchFamily="2" charset="0"/>
              </a:rPr>
              <a:t>many</a:t>
            </a:r>
            <a:r>
              <a:rPr lang="pl-PL" dirty="0">
                <a:effectLst/>
                <a:latin typeface="Helvetica" pitchFamily="2" charset="0"/>
              </a:rPr>
              <a:t> of </a:t>
            </a:r>
            <a:r>
              <a:rPr lang="pl-PL" dirty="0" err="1">
                <a:effectLst/>
                <a:latin typeface="Helvetica" pitchFamily="2" charset="0"/>
              </a:rPr>
              <a:t>which</a:t>
            </a:r>
            <a:r>
              <a:rPr lang="pl-PL" dirty="0"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are</a:t>
            </a:r>
            <a:r>
              <a:rPr lang="pl-PL" dirty="0">
                <a:effectLst/>
                <a:latin typeface="Helvetica" pitchFamily="2" charset="0"/>
              </a:rPr>
              <a:t> </a:t>
            </a:r>
            <a:r>
              <a:rPr lang="pl-PL" dirty="0" err="1">
                <a:effectLst/>
                <a:latin typeface="Helvetica" pitchFamily="2" charset="0"/>
              </a:rPr>
              <a:t>carcinogenic</a:t>
            </a:r>
            <a:r>
              <a:rPr lang="pl-PL" dirty="0">
                <a:effectLst/>
                <a:latin typeface="Helvetica" pitchFamily="2" charset="0"/>
              </a:rPr>
              <a:t>.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2B2B103-F3C3-8E91-EF77-94BEAE4C5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2912082"/>
            <a:ext cx="1761067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9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88DFE8-373D-4352-6B6C-1E0DEE40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solidFill>
                  <a:schemeClr val="tx1"/>
                </a:solidFill>
              </a:rPr>
              <a:t>Heat</a:t>
            </a:r>
            <a:r>
              <a:rPr lang="pl-PL" b="1" dirty="0">
                <a:solidFill>
                  <a:schemeClr val="tx1"/>
                </a:solidFill>
              </a:rPr>
              <a:t>-not-</a:t>
            </a:r>
            <a:r>
              <a:rPr lang="pl-PL" b="1" dirty="0" err="1">
                <a:solidFill>
                  <a:schemeClr val="tx1"/>
                </a:solidFill>
              </a:rPr>
              <a:t>burn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tobacco</a:t>
            </a:r>
            <a:r>
              <a:rPr lang="pl-PL" b="1" dirty="0">
                <a:solidFill>
                  <a:schemeClr val="tx1"/>
                </a:solidFill>
              </a:rPr>
              <a:t> vs e-</a:t>
            </a:r>
            <a:r>
              <a:rPr lang="pl-PL" b="1" dirty="0" err="1">
                <a:solidFill>
                  <a:schemeClr val="tx1"/>
                </a:solidFill>
              </a:rPr>
              <a:t>cigarettes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7CCB4CF-189F-FB6D-325E-6F57C062B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549" y="1930400"/>
            <a:ext cx="658776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0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5916E6-2ADB-0442-9326-7C0B9B9B8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  </a:t>
            </a:r>
            <a:r>
              <a:rPr lang="pl-PL" b="1" dirty="0" err="1">
                <a:solidFill>
                  <a:schemeClr val="tx1"/>
                </a:solidFill>
              </a:rPr>
              <a:t>Aim</a:t>
            </a:r>
            <a:r>
              <a:rPr lang="pl-PL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7ECC90-22F7-7FF4-0558-7C3B837CF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05529"/>
            <a:ext cx="8596668" cy="3880773"/>
          </a:xfrm>
        </p:spPr>
        <p:txBody>
          <a:bodyPr/>
          <a:lstStyle/>
          <a:p>
            <a:r>
              <a:rPr lang="pl-PL" dirty="0" err="1"/>
              <a:t>Cigarette</a:t>
            </a:r>
            <a:r>
              <a:rPr lang="pl-PL" dirty="0"/>
              <a:t> smoking </a:t>
            </a:r>
            <a:r>
              <a:rPr lang="pl-PL" dirty="0" err="1"/>
              <a:t>remains</a:t>
            </a:r>
            <a:r>
              <a:rPr lang="pl-PL" dirty="0"/>
              <a:t> a </a:t>
            </a:r>
            <a:r>
              <a:rPr lang="pl-PL" dirty="0" err="1"/>
              <a:t>pervasive</a:t>
            </a:r>
            <a:r>
              <a:rPr lang="pl-PL" dirty="0"/>
              <a:t> </a:t>
            </a:r>
            <a:r>
              <a:rPr lang="pl-PL" dirty="0" err="1"/>
              <a:t>global</a:t>
            </a:r>
            <a:r>
              <a:rPr lang="pl-PL" dirty="0"/>
              <a:t> </a:t>
            </a:r>
            <a:r>
              <a:rPr lang="pl-PL" dirty="0" err="1"/>
              <a:t>health</a:t>
            </a:r>
            <a:r>
              <a:rPr lang="pl-PL" dirty="0"/>
              <a:t> </a:t>
            </a:r>
            <a:r>
              <a:rPr lang="pl-PL" dirty="0" err="1"/>
              <a:t>concern</a:t>
            </a:r>
            <a:r>
              <a:rPr lang="pl-PL" dirty="0"/>
              <a:t>, </a:t>
            </a:r>
            <a:r>
              <a:rPr lang="pl-PL" dirty="0" err="1"/>
              <a:t>contributing</a:t>
            </a:r>
            <a:r>
              <a:rPr lang="pl-PL" dirty="0"/>
              <a:t> to a </a:t>
            </a:r>
            <a:r>
              <a:rPr lang="pl-PL" dirty="0" err="1"/>
              <a:t>myriad</a:t>
            </a:r>
            <a:r>
              <a:rPr lang="pl-PL" dirty="0"/>
              <a:t> of </a:t>
            </a:r>
            <a:r>
              <a:rPr lang="pl-PL" dirty="0" err="1"/>
              <a:t>debilitating</a:t>
            </a:r>
            <a:r>
              <a:rPr lang="pl-PL" dirty="0"/>
              <a:t> </a:t>
            </a:r>
            <a:r>
              <a:rPr lang="pl-PL" dirty="0" err="1"/>
              <a:t>conditions</a:t>
            </a:r>
            <a:r>
              <a:rPr lang="pl-PL" dirty="0"/>
              <a:t>. One </a:t>
            </a:r>
            <a:r>
              <a:rPr lang="pl-PL" dirty="0" err="1"/>
              <a:t>critical</a:t>
            </a:r>
            <a:r>
              <a:rPr lang="pl-PL" dirty="0"/>
              <a:t> </a:t>
            </a:r>
            <a:r>
              <a:rPr lang="pl-PL" dirty="0" err="1"/>
              <a:t>aspect</a:t>
            </a:r>
            <a:r>
              <a:rPr lang="pl-PL" dirty="0"/>
              <a:t> of </a:t>
            </a:r>
            <a:r>
              <a:rPr lang="pl-PL" dirty="0" err="1"/>
              <a:t>its</a:t>
            </a:r>
            <a:r>
              <a:rPr lang="pl-PL" dirty="0"/>
              <a:t> </a:t>
            </a:r>
            <a:r>
              <a:rPr lang="pl-PL" dirty="0" err="1"/>
              <a:t>detrimental</a:t>
            </a:r>
            <a:r>
              <a:rPr lang="pl-PL" dirty="0"/>
              <a:t> </a:t>
            </a:r>
            <a:r>
              <a:rPr lang="pl-PL" dirty="0" err="1"/>
              <a:t>impact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</a:t>
            </a:r>
            <a:r>
              <a:rPr lang="pl-PL" dirty="0" err="1"/>
              <a:t>induction</a:t>
            </a:r>
            <a:r>
              <a:rPr lang="pl-PL" dirty="0"/>
              <a:t> of </a:t>
            </a:r>
            <a:r>
              <a:rPr lang="pl-PL" dirty="0" err="1"/>
              <a:t>oxidative</a:t>
            </a:r>
            <a:r>
              <a:rPr lang="pl-PL" dirty="0"/>
              <a:t> </a:t>
            </a:r>
            <a:r>
              <a:rPr lang="pl-PL" dirty="0" err="1"/>
              <a:t>stress</a:t>
            </a:r>
            <a:r>
              <a:rPr lang="pl-PL" dirty="0"/>
              <a:t> (OS)</a:t>
            </a:r>
          </a:p>
          <a:p>
            <a:r>
              <a:rPr lang="pl-PL" dirty="0"/>
              <a:t>The </a:t>
            </a:r>
            <a:r>
              <a:rPr lang="pl-PL" dirty="0" err="1"/>
              <a:t>aim</a:t>
            </a:r>
            <a:r>
              <a:rPr lang="pl-PL" dirty="0"/>
              <a:t> of my </a:t>
            </a:r>
            <a:r>
              <a:rPr lang="pl-PL" dirty="0" err="1"/>
              <a:t>project</a:t>
            </a:r>
            <a:r>
              <a:rPr lang="pl-PL" dirty="0"/>
              <a:t> was to </a:t>
            </a:r>
            <a:r>
              <a:rPr lang="pl-PL" dirty="0" err="1"/>
              <a:t>prove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the </a:t>
            </a:r>
            <a:r>
              <a:rPr lang="pl-PL" dirty="0" err="1"/>
              <a:t>use</a:t>
            </a:r>
            <a:r>
              <a:rPr lang="pl-PL" dirty="0"/>
              <a:t> of </a:t>
            </a:r>
            <a:r>
              <a:rPr lang="pl-PL" dirty="0" err="1"/>
              <a:t>stimulants</a:t>
            </a:r>
            <a:r>
              <a:rPr lang="pl-PL" dirty="0"/>
              <a:t> </a:t>
            </a:r>
            <a:r>
              <a:rPr lang="pl-PL" dirty="0" err="1"/>
              <a:t>such</a:t>
            </a:r>
            <a:r>
              <a:rPr lang="pl-PL" dirty="0"/>
              <a:t> as </a:t>
            </a:r>
            <a:r>
              <a:rPr lang="pl-PL" dirty="0" err="1"/>
              <a:t>tobacco</a:t>
            </a:r>
            <a:r>
              <a:rPr lang="pl-PL" dirty="0"/>
              <a:t> and the </a:t>
            </a:r>
            <a:r>
              <a:rPr lang="pl-PL" dirty="0" err="1"/>
              <a:t>method</a:t>
            </a:r>
            <a:r>
              <a:rPr lang="pl-PL" dirty="0"/>
              <a:t> of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consumption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impact</a:t>
            </a:r>
            <a:r>
              <a:rPr lang="pl-PL" dirty="0"/>
              <a:t> on the </a:t>
            </a:r>
            <a:r>
              <a:rPr lang="pl-PL" dirty="0" err="1"/>
              <a:t>human</a:t>
            </a:r>
            <a:r>
              <a:rPr lang="pl-PL" dirty="0"/>
              <a:t> body. </a:t>
            </a:r>
          </a:p>
          <a:p>
            <a:r>
              <a:rPr lang="pl-PL" dirty="0"/>
              <a:t>One of the </a:t>
            </a:r>
            <a:r>
              <a:rPr lang="pl-PL" dirty="0" err="1"/>
              <a:t>tasks</a:t>
            </a:r>
            <a:r>
              <a:rPr lang="pl-PL" dirty="0"/>
              <a:t> of the </a:t>
            </a:r>
            <a:r>
              <a:rPr lang="pl-PL" dirty="0" err="1"/>
              <a:t>project</a:t>
            </a:r>
            <a:r>
              <a:rPr lang="pl-PL" dirty="0"/>
              <a:t> was to </a:t>
            </a:r>
            <a:r>
              <a:rPr lang="pl-PL" dirty="0" err="1"/>
              <a:t>demonstrate</a:t>
            </a:r>
            <a:r>
              <a:rPr lang="pl-PL" dirty="0"/>
              <a:t> the </a:t>
            </a:r>
            <a:r>
              <a:rPr lang="pl-PL" dirty="0" err="1"/>
              <a:t>relationship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smoking and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increase</a:t>
            </a:r>
            <a:r>
              <a:rPr lang="pl-PL" dirty="0"/>
              <a:t> in </a:t>
            </a:r>
            <a:r>
              <a:rPr lang="pl-PL" dirty="0" err="1"/>
              <a:t>oxidative</a:t>
            </a:r>
            <a:r>
              <a:rPr lang="pl-PL" dirty="0"/>
              <a:t> </a:t>
            </a:r>
            <a:r>
              <a:rPr lang="pl-PL" dirty="0" err="1"/>
              <a:t>stress</a:t>
            </a:r>
            <a:r>
              <a:rPr lang="pl-PL" dirty="0"/>
              <a:t>. </a:t>
            </a:r>
          </a:p>
          <a:p>
            <a:r>
              <a:rPr lang="pl-PL" dirty="0"/>
              <a:t>I </a:t>
            </a:r>
            <a:r>
              <a:rPr lang="pl-PL" dirty="0" err="1"/>
              <a:t>tested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 the </a:t>
            </a:r>
            <a:r>
              <a:rPr lang="pl-PL" dirty="0" err="1"/>
              <a:t>levels</a:t>
            </a:r>
            <a:r>
              <a:rPr lang="pl-PL" dirty="0"/>
              <a:t> of </a:t>
            </a:r>
            <a:r>
              <a:rPr lang="pl-PL" dirty="0" err="1"/>
              <a:t>reactive</a:t>
            </a:r>
            <a:r>
              <a:rPr lang="pl-PL" dirty="0"/>
              <a:t> </a:t>
            </a:r>
            <a:r>
              <a:rPr lang="pl-PL" dirty="0" err="1"/>
              <a:t>oxygen</a:t>
            </a:r>
            <a:r>
              <a:rPr lang="pl-PL" dirty="0"/>
              <a:t> </a:t>
            </a:r>
            <a:r>
              <a:rPr lang="pl-PL" dirty="0" err="1"/>
              <a:t>species</a:t>
            </a:r>
            <a:r>
              <a:rPr lang="pl-PL" dirty="0"/>
              <a:t> in smoking and non-smoking </a:t>
            </a:r>
            <a:r>
              <a:rPr lang="pl-PL" dirty="0" err="1"/>
              <a:t>physicians</a:t>
            </a:r>
            <a:r>
              <a:rPr lang="pl-PL" dirty="0"/>
              <a:t> </a:t>
            </a:r>
            <a:r>
              <a:rPr lang="pl-PL" dirty="0" err="1"/>
              <a:t>taking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account</a:t>
            </a:r>
            <a:r>
              <a:rPr lang="pl-PL" dirty="0"/>
              <a:t> </a:t>
            </a:r>
            <a:r>
              <a:rPr lang="pl-PL" dirty="0" err="1"/>
              <a:t>surgical</a:t>
            </a:r>
            <a:r>
              <a:rPr lang="pl-PL" dirty="0"/>
              <a:t> and non-</a:t>
            </a:r>
            <a:r>
              <a:rPr lang="pl-PL" dirty="0" err="1"/>
              <a:t>surgical</a:t>
            </a:r>
            <a:r>
              <a:rPr lang="pl-PL" dirty="0"/>
              <a:t> </a:t>
            </a:r>
            <a:r>
              <a:rPr lang="pl-PL" dirty="0" err="1"/>
              <a:t>specialties</a:t>
            </a:r>
            <a:r>
              <a:rPr lang="pl-PL" dirty="0"/>
              <a:t>, </a:t>
            </a:r>
            <a:r>
              <a:rPr lang="pl-PL" dirty="0" err="1"/>
              <a:t>including</a:t>
            </a:r>
            <a:r>
              <a:rPr lang="pl-PL" dirty="0"/>
              <a:t> </a:t>
            </a:r>
            <a:r>
              <a:rPr lang="pl-PL" dirty="0" err="1"/>
              <a:t>resident</a:t>
            </a:r>
            <a:r>
              <a:rPr lang="pl-PL" dirty="0"/>
              <a:t> </a:t>
            </a:r>
            <a:r>
              <a:rPr lang="pl-PL" dirty="0" err="1"/>
              <a:t>physicians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7CC6075-F0DA-B2A4-B868-FF7C1D213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80" y="4927601"/>
            <a:ext cx="3177348" cy="170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22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3C3F81-26BF-3288-816B-23D1BE48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>
                <a:solidFill>
                  <a:schemeClr val="tx1"/>
                </a:solidFill>
              </a:rPr>
              <a:t>Methodology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FB112F-5142-3A0F-5263-D9B1F0394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180666" cy="3880773"/>
          </a:xfrm>
        </p:spPr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prospective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study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conducted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on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who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various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types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worked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the Nicolaus Copernicus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Hospital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Lodz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Polish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Mother's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Health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Center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Institute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Lodz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(Poland).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Fagerström’s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test for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nicotine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dependence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used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to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determine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degree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nicotine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addiction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differences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oxidative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stress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indicators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among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with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specialization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who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different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types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analyzed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by the Cellular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Reactive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Oxygen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(ROS)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Assay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Kit.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study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protocol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has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been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accepted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by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Ethical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Committee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Medical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University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Lodz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RNN/74/22/KE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7B6C182-3925-B7E6-2867-AED7FDCF4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562" y="2279057"/>
            <a:ext cx="1996440" cy="26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C7A007-6408-7749-DD1A-6C9BAC91A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>
                <a:solidFill>
                  <a:schemeClr val="tx1"/>
                </a:solidFill>
              </a:rPr>
              <a:t>Results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0276DE-C75F-DB2B-092C-296ABDAC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57669"/>
            <a:ext cx="8596668" cy="3880773"/>
          </a:xfrm>
        </p:spPr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In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this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study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35.1%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40.5% of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indicated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signs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nicotine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addiction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 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Fagerström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score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significantly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higher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than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specialties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(5.4±1.372 vs. 4.7±1.310; p=0.001).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Significantly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higher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ROS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level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observed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conventional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(CS)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, e-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(EC)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tobacco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heating products (THP)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compared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to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(p&lt;0.05). 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In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addition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,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there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a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significantly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lower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ROS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level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THP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compared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to CS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(p&lt;0.05) and EC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smokers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(p&lt;0.05). </a:t>
            </a:r>
          </a:p>
          <a:p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There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a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significantly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higher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ROS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level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in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with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specialization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who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CS (p&lt;0.001) and EC (p=0.004)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compared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to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9802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8E3EFA-5367-1655-D76F-B4DC1857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7F16DF-7817-7CEF-F07C-B2ACBC162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606" y="1749110"/>
            <a:ext cx="4020396" cy="315436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Nicotine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addiction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among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with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specialization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</a:t>
            </a:r>
          </a:p>
          <a:p>
            <a:pPr algn="l"/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Fagerström's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test for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nicotine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dependence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performed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among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205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with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specialization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who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smoke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different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types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cigarettes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 </a:t>
            </a:r>
          </a:p>
          <a:p>
            <a:pPr algn="l"/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Differences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between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Fagerström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score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(a) for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specialization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analyzed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by Mann-Whitney U test. The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Fagerström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score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presented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mean±SD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 p&lt;0.05 was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considered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significant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 No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signs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,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biological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signs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or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biological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psychical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signs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nicotine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addiction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</a:p>
          <a:p>
            <a:pPr algn="l"/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(b)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were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presented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as a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number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percentage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of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physicians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with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and non-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surgical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specialization</a:t>
            </a:r>
            <a:r>
              <a:rPr lang="pl-PL" b="0" i="0" dirty="0">
                <a:solidFill>
                  <a:srgbClr val="000000"/>
                </a:solidFill>
                <a:effectLst/>
                <a:latin typeface="Times" pitchFamily="2" charset="0"/>
              </a:rPr>
              <a:t>.</a:t>
            </a:r>
          </a:p>
          <a:p>
            <a:endParaRPr lang="pl-PL" dirty="0"/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4C0B3772-6DB5-5096-408A-25182F80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88" y="609600"/>
            <a:ext cx="4405280" cy="56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3061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Faseta</Template>
  <TotalTime>104</TotalTime>
  <Words>1410</Words>
  <Application>Microsoft Office PowerPoint</Application>
  <PresentationFormat>Panoramiczny</PresentationFormat>
  <Paragraphs>63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Helvetica</vt:lpstr>
      <vt:lpstr>Times</vt:lpstr>
      <vt:lpstr>Times New Roman</vt:lpstr>
      <vt:lpstr>Trebuchet MS</vt:lpstr>
      <vt:lpstr>Wingdings 3</vt:lpstr>
      <vt:lpstr>Faseta</vt:lpstr>
      <vt:lpstr>„Influence of the type of smoked cigarettes on indicators of oxidative stress in surgical and non-surgical specialists" </vt:lpstr>
      <vt:lpstr>Oxidative stress</vt:lpstr>
      <vt:lpstr>Tobacco smoking</vt:lpstr>
      <vt:lpstr>Heat-not-burn tobacco products</vt:lpstr>
      <vt:lpstr>Heat-not-burn tobacco vs e-cigarettes</vt:lpstr>
      <vt:lpstr>  Aim </vt:lpstr>
      <vt:lpstr>Methodology</vt:lpstr>
      <vt:lpstr>Results</vt:lpstr>
      <vt:lpstr>Prezentacja programu PowerPoint</vt:lpstr>
      <vt:lpstr>Prezentacja programu PowerPoint</vt:lpstr>
      <vt:lpstr>Prezentacja programu PowerPoint</vt:lpstr>
      <vt:lpstr>Publications </vt:lpstr>
      <vt:lpstr>Bibliography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„Influence of the type of smoked cigarettes on indicators of oxidative stress in surgical and non-surgical specialists"</dc:title>
  <dc:creator>Microsoft Office User</dc:creator>
  <cp:lastModifiedBy>Aleksandra Czekalska</cp:lastModifiedBy>
  <cp:revision>5</cp:revision>
  <dcterms:created xsi:type="dcterms:W3CDTF">2024-04-28T21:19:58Z</dcterms:created>
  <dcterms:modified xsi:type="dcterms:W3CDTF">2024-04-29T06:06:19Z</dcterms:modified>
</cp:coreProperties>
</file>