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Lst>
  <p:notesMasterIdLst>
    <p:notesMasterId r:id="rId30"/>
  </p:notesMasterIdLst>
  <p:sldIdLst>
    <p:sldId id="256" r:id="rId2"/>
    <p:sldId id="257" r:id="rId3"/>
    <p:sldId id="258" r:id="rId4"/>
    <p:sldId id="275" r:id="rId5"/>
    <p:sldId id="259" r:id="rId6"/>
    <p:sldId id="271" r:id="rId7"/>
    <p:sldId id="260" r:id="rId8"/>
    <p:sldId id="313" r:id="rId9"/>
    <p:sldId id="263" r:id="rId10"/>
    <p:sldId id="277" r:id="rId11"/>
    <p:sldId id="298" r:id="rId12"/>
    <p:sldId id="297" r:id="rId13"/>
    <p:sldId id="287" r:id="rId14"/>
    <p:sldId id="278" r:id="rId15"/>
    <p:sldId id="304" r:id="rId16"/>
    <p:sldId id="305" r:id="rId17"/>
    <p:sldId id="303" r:id="rId18"/>
    <p:sldId id="301" r:id="rId19"/>
    <p:sldId id="302" r:id="rId20"/>
    <p:sldId id="315" r:id="rId21"/>
    <p:sldId id="314" r:id="rId22"/>
    <p:sldId id="300" r:id="rId23"/>
    <p:sldId id="308" r:id="rId24"/>
    <p:sldId id="276" r:id="rId25"/>
    <p:sldId id="293" r:id="rId26"/>
    <p:sldId id="309" r:id="rId27"/>
    <p:sldId id="310"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ED223-9A9D-45E4-93D3-AA0E97937357}" v="3" dt="2022-05-10T19:50:29.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3870" autoAdjust="0"/>
  </p:normalViewPr>
  <p:slideViewPr>
    <p:cSldViewPr snapToGrid="0">
      <p:cViewPr varScale="1">
        <p:scale>
          <a:sx n="106" d="100"/>
          <a:sy n="106"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hyperlink" Target="https://doi.org/10.1007/s00296-023-05461-9" TargetMode="Externa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diagrams/_rels/data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doi.org/10.1007/s00296-023-05461-9" TargetMode="External"/><Relationship Id="rId7" Type="http://schemas.openxmlformats.org/officeDocument/2006/relationships/image" Target="../media/image44.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A609B-68A2-4A3B-853C-0E841624084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B9D56379-6E55-4FAA-937D-B1095A722C71}">
      <dgm:prSet/>
      <dgm:spPr/>
      <dgm:t>
        <a:bodyPr/>
        <a:lstStyle/>
        <a:p>
          <a:r>
            <a:rPr lang="en-US" dirty="0"/>
            <a:t>Allergic rhinitis (AR) is a very common condition with rhinorrhea, sneezing, nasal itching, and congestion as its clinical manifestation</a:t>
          </a:r>
        </a:p>
      </dgm:t>
    </dgm:pt>
    <dgm:pt modelId="{B267B5F9-7D4C-46A0-95E5-58BD854BC037}" type="parTrans" cxnId="{9AD411B3-67A8-494B-B594-9C07D88BF268}">
      <dgm:prSet/>
      <dgm:spPr/>
      <dgm:t>
        <a:bodyPr/>
        <a:lstStyle/>
        <a:p>
          <a:endParaRPr lang="en-US"/>
        </a:p>
      </dgm:t>
    </dgm:pt>
    <dgm:pt modelId="{ADC8462B-2AFF-4857-BEED-FA2A2A8824A0}" type="sibTrans" cxnId="{9AD411B3-67A8-494B-B594-9C07D88BF268}">
      <dgm:prSet/>
      <dgm:spPr/>
      <dgm:t>
        <a:bodyPr/>
        <a:lstStyle/>
        <a:p>
          <a:endParaRPr lang="en-US"/>
        </a:p>
      </dgm:t>
    </dgm:pt>
    <dgm:pt modelId="{8D93FBFD-D28E-4A5A-A44F-B55EBA97EECF}">
      <dgm:prSet/>
      <dgm:spPr/>
      <dgm:t>
        <a:bodyPr/>
        <a:lstStyle/>
        <a:p>
          <a:r>
            <a:rPr lang="en-US" dirty="0"/>
            <a:t>Statistics show that around 30% of adults and 40 % of children are affected by AR </a:t>
          </a:r>
        </a:p>
      </dgm:t>
    </dgm:pt>
    <dgm:pt modelId="{610744BA-8633-4231-BA96-78EF0857578D}" type="parTrans" cxnId="{C7CD42C7-65C3-42BC-A4A1-55D697286516}">
      <dgm:prSet/>
      <dgm:spPr/>
      <dgm:t>
        <a:bodyPr/>
        <a:lstStyle/>
        <a:p>
          <a:endParaRPr lang="en-US"/>
        </a:p>
      </dgm:t>
    </dgm:pt>
    <dgm:pt modelId="{5014A06C-014E-45DE-B990-613D4E0DE694}" type="sibTrans" cxnId="{C7CD42C7-65C3-42BC-A4A1-55D697286516}">
      <dgm:prSet/>
      <dgm:spPr/>
      <dgm:t>
        <a:bodyPr/>
        <a:lstStyle/>
        <a:p>
          <a:endParaRPr lang="en-US"/>
        </a:p>
      </dgm:t>
    </dgm:pt>
    <dgm:pt modelId="{79F26704-397D-4246-A71D-496E35750A4E}" type="pres">
      <dgm:prSet presAssocID="{925A609B-68A2-4A3B-853C-0E8416240841}" presName="vert0" presStyleCnt="0">
        <dgm:presLayoutVars>
          <dgm:dir/>
          <dgm:animOne val="branch"/>
          <dgm:animLvl val="lvl"/>
        </dgm:presLayoutVars>
      </dgm:prSet>
      <dgm:spPr/>
    </dgm:pt>
    <dgm:pt modelId="{08981FBA-9941-4F81-AA8F-E0F36E40839A}" type="pres">
      <dgm:prSet presAssocID="{B9D56379-6E55-4FAA-937D-B1095A722C71}" presName="thickLine" presStyleLbl="alignNode1" presStyleIdx="0" presStyleCnt="2"/>
      <dgm:spPr/>
    </dgm:pt>
    <dgm:pt modelId="{EFD029FA-3CB5-4F49-8CDD-0D3179B90073}" type="pres">
      <dgm:prSet presAssocID="{B9D56379-6E55-4FAA-937D-B1095A722C71}" presName="horz1" presStyleCnt="0"/>
      <dgm:spPr/>
    </dgm:pt>
    <dgm:pt modelId="{0FBE6804-67C8-4852-9A45-236E6DDDB223}" type="pres">
      <dgm:prSet presAssocID="{B9D56379-6E55-4FAA-937D-B1095A722C71}" presName="tx1" presStyleLbl="revTx" presStyleIdx="0" presStyleCnt="2"/>
      <dgm:spPr/>
    </dgm:pt>
    <dgm:pt modelId="{A98A369E-EE22-4920-8533-416E7853DD40}" type="pres">
      <dgm:prSet presAssocID="{B9D56379-6E55-4FAA-937D-B1095A722C71}" presName="vert1" presStyleCnt="0"/>
      <dgm:spPr/>
    </dgm:pt>
    <dgm:pt modelId="{4BCA60C4-0747-47BE-AF73-2C3542011E88}" type="pres">
      <dgm:prSet presAssocID="{8D93FBFD-D28E-4A5A-A44F-B55EBA97EECF}" presName="thickLine" presStyleLbl="alignNode1" presStyleIdx="1" presStyleCnt="2"/>
      <dgm:spPr/>
    </dgm:pt>
    <dgm:pt modelId="{71242381-AAB4-4FAF-B046-CACA8EE7AEB7}" type="pres">
      <dgm:prSet presAssocID="{8D93FBFD-D28E-4A5A-A44F-B55EBA97EECF}" presName="horz1" presStyleCnt="0"/>
      <dgm:spPr/>
    </dgm:pt>
    <dgm:pt modelId="{7E5A3B36-77B2-44E4-ABDB-1F0A1F6BC569}" type="pres">
      <dgm:prSet presAssocID="{8D93FBFD-D28E-4A5A-A44F-B55EBA97EECF}" presName="tx1" presStyleLbl="revTx" presStyleIdx="1" presStyleCnt="2"/>
      <dgm:spPr/>
    </dgm:pt>
    <dgm:pt modelId="{BBE46945-0F16-4E9D-A0BA-0C92C720E2B3}" type="pres">
      <dgm:prSet presAssocID="{8D93FBFD-D28E-4A5A-A44F-B55EBA97EECF}" presName="vert1" presStyleCnt="0"/>
      <dgm:spPr/>
    </dgm:pt>
  </dgm:ptLst>
  <dgm:cxnLst>
    <dgm:cxn modelId="{93671A21-4624-4CC7-A54D-E8C461272EA7}" type="presOf" srcId="{925A609B-68A2-4A3B-853C-0E8416240841}" destId="{79F26704-397D-4246-A71D-496E35750A4E}" srcOrd="0" destOrd="0" presId="urn:microsoft.com/office/officeart/2008/layout/LinedList"/>
    <dgm:cxn modelId="{20213362-9ADA-4CAE-ADB1-6D56B62AB1BB}" type="presOf" srcId="{8D93FBFD-D28E-4A5A-A44F-B55EBA97EECF}" destId="{7E5A3B36-77B2-44E4-ABDB-1F0A1F6BC569}" srcOrd="0" destOrd="0" presId="urn:microsoft.com/office/officeart/2008/layout/LinedList"/>
    <dgm:cxn modelId="{35213267-E1C0-4AD6-9881-E78FAD5D2ACB}" type="presOf" srcId="{B9D56379-6E55-4FAA-937D-B1095A722C71}" destId="{0FBE6804-67C8-4852-9A45-236E6DDDB223}" srcOrd="0" destOrd="0" presId="urn:microsoft.com/office/officeart/2008/layout/LinedList"/>
    <dgm:cxn modelId="{9AD411B3-67A8-494B-B594-9C07D88BF268}" srcId="{925A609B-68A2-4A3B-853C-0E8416240841}" destId="{B9D56379-6E55-4FAA-937D-B1095A722C71}" srcOrd="0" destOrd="0" parTransId="{B267B5F9-7D4C-46A0-95E5-58BD854BC037}" sibTransId="{ADC8462B-2AFF-4857-BEED-FA2A2A8824A0}"/>
    <dgm:cxn modelId="{C7CD42C7-65C3-42BC-A4A1-55D697286516}" srcId="{925A609B-68A2-4A3B-853C-0E8416240841}" destId="{8D93FBFD-D28E-4A5A-A44F-B55EBA97EECF}" srcOrd="1" destOrd="0" parTransId="{610744BA-8633-4231-BA96-78EF0857578D}" sibTransId="{5014A06C-014E-45DE-B990-613D4E0DE694}"/>
    <dgm:cxn modelId="{16412038-80E2-4DDC-9A10-B29A5EFD93E4}" type="presParOf" srcId="{79F26704-397D-4246-A71D-496E35750A4E}" destId="{08981FBA-9941-4F81-AA8F-E0F36E40839A}" srcOrd="0" destOrd="0" presId="urn:microsoft.com/office/officeart/2008/layout/LinedList"/>
    <dgm:cxn modelId="{9A7528E0-8A59-401E-824B-AF7CCA193D17}" type="presParOf" srcId="{79F26704-397D-4246-A71D-496E35750A4E}" destId="{EFD029FA-3CB5-4F49-8CDD-0D3179B90073}" srcOrd="1" destOrd="0" presId="urn:microsoft.com/office/officeart/2008/layout/LinedList"/>
    <dgm:cxn modelId="{1D6B1C6F-73AC-48D1-B15F-3A7935B35775}" type="presParOf" srcId="{EFD029FA-3CB5-4F49-8CDD-0D3179B90073}" destId="{0FBE6804-67C8-4852-9A45-236E6DDDB223}" srcOrd="0" destOrd="0" presId="urn:microsoft.com/office/officeart/2008/layout/LinedList"/>
    <dgm:cxn modelId="{73D1B382-DAB3-4DE5-BF56-8DA56F06DA82}" type="presParOf" srcId="{EFD029FA-3CB5-4F49-8CDD-0D3179B90073}" destId="{A98A369E-EE22-4920-8533-416E7853DD40}" srcOrd="1" destOrd="0" presId="urn:microsoft.com/office/officeart/2008/layout/LinedList"/>
    <dgm:cxn modelId="{0EFA20F1-0F4C-48C4-A714-9D8CD86F2E9A}" type="presParOf" srcId="{79F26704-397D-4246-A71D-496E35750A4E}" destId="{4BCA60C4-0747-47BE-AF73-2C3542011E88}" srcOrd="2" destOrd="0" presId="urn:microsoft.com/office/officeart/2008/layout/LinedList"/>
    <dgm:cxn modelId="{78181FD6-8E92-4C0B-A61D-8B4CD33B6F75}" type="presParOf" srcId="{79F26704-397D-4246-A71D-496E35750A4E}" destId="{71242381-AAB4-4FAF-B046-CACA8EE7AEB7}" srcOrd="3" destOrd="0" presId="urn:microsoft.com/office/officeart/2008/layout/LinedList"/>
    <dgm:cxn modelId="{CDDC8C2B-7234-482B-A342-3BA4DD0EB1CC}" type="presParOf" srcId="{71242381-AAB4-4FAF-B046-CACA8EE7AEB7}" destId="{7E5A3B36-77B2-44E4-ABDB-1F0A1F6BC569}" srcOrd="0" destOrd="0" presId="urn:microsoft.com/office/officeart/2008/layout/LinedList"/>
    <dgm:cxn modelId="{1BE6C6E3-0B6C-41BD-95ED-A1C434EB8A32}" type="presParOf" srcId="{71242381-AAB4-4FAF-B046-CACA8EE7AEB7}" destId="{BBE46945-0F16-4E9D-A0BA-0C92C720E2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E070F5-CD3C-47D7-83F2-51AC6682B47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BBE375-A6AC-4C57-A303-89AE44CDEEAF}">
      <dgm:prSet/>
      <dgm:spPr/>
      <dgm:t>
        <a:bodyPr/>
        <a:lstStyle/>
        <a:p>
          <a:pPr>
            <a:lnSpc>
              <a:spcPct val="100000"/>
            </a:lnSpc>
          </a:pPr>
          <a:r>
            <a:rPr lang="en-US" b="0"/>
            <a:t>Sherri, A., Mortada, M.M., Makowska, J. et al. Primary angiitis of the CNS and ANCA-associated vasculitis: from pathology to treatment. Rheumatol Int (2023). </a:t>
          </a:r>
          <a:r>
            <a:rPr lang="en-US" b="0" u="sng">
              <a:hlinkClick xmlns:r="http://schemas.openxmlformats.org/officeDocument/2006/relationships" r:id="rId1"/>
            </a:rPr>
            <a:t>https://doi.org/10.1007/s00296-023-05461-9</a:t>
          </a:r>
          <a:endParaRPr lang="en-US"/>
        </a:p>
      </dgm:t>
    </dgm:pt>
    <dgm:pt modelId="{A282634B-1F2D-4EB7-BB41-678555213592}" type="parTrans" cxnId="{9450B641-F372-49CB-B51E-B9D51E4C66A9}">
      <dgm:prSet/>
      <dgm:spPr/>
      <dgm:t>
        <a:bodyPr/>
        <a:lstStyle/>
        <a:p>
          <a:endParaRPr lang="en-US"/>
        </a:p>
      </dgm:t>
    </dgm:pt>
    <dgm:pt modelId="{E0BB193B-4B78-4B1C-9D5B-A93202B838FA}" type="sibTrans" cxnId="{9450B641-F372-49CB-B51E-B9D51E4C66A9}">
      <dgm:prSet/>
      <dgm:spPr/>
      <dgm:t>
        <a:bodyPr/>
        <a:lstStyle/>
        <a:p>
          <a:endParaRPr lang="en-US"/>
        </a:p>
      </dgm:t>
    </dgm:pt>
    <dgm:pt modelId="{DFFA2765-1A96-4E6B-B25A-92E4828840EC}">
      <dgm:prSet/>
      <dgm:spPr/>
      <dgm:t>
        <a:bodyPr/>
        <a:lstStyle/>
        <a:p>
          <a:pPr>
            <a:lnSpc>
              <a:spcPct val="100000"/>
            </a:lnSpc>
          </a:pPr>
          <a:r>
            <a:rPr lang="pl-PL"/>
            <a:t>Leading a team in the genetics scientific circle – Investigation of the topic of microRNA and Liquid biopsy in the diagnosis of bladder cancer preparation of systematic review </a:t>
          </a:r>
          <a:endParaRPr lang="en-US"/>
        </a:p>
      </dgm:t>
    </dgm:pt>
    <dgm:pt modelId="{2A10073B-44AD-46CB-9CAB-54B4677F922B}" type="parTrans" cxnId="{E04CBD7D-C56A-4B08-B7A8-47F934A6FB11}">
      <dgm:prSet/>
      <dgm:spPr/>
      <dgm:t>
        <a:bodyPr/>
        <a:lstStyle/>
        <a:p>
          <a:endParaRPr lang="en-US"/>
        </a:p>
      </dgm:t>
    </dgm:pt>
    <dgm:pt modelId="{31B5ED48-7AAE-4F58-84F1-5747EA6A6049}" type="sibTrans" cxnId="{E04CBD7D-C56A-4B08-B7A8-47F934A6FB11}">
      <dgm:prSet/>
      <dgm:spPr/>
      <dgm:t>
        <a:bodyPr/>
        <a:lstStyle/>
        <a:p>
          <a:endParaRPr lang="en-US"/>
        </a:p>
      </dgm:t>
    </dgm:pt>
    <dgm:pt modelId="{06885F43-66B0-414C-A100-DBB83A92DFBB}">
      <dgm:prSet/>
      <dgm:spPr/>
      <dgm:t>
        <a:bodyPr/>
        <a:lstStyle/>
        <a:p>
          <a:pPr>
            <a:lnSpc>
              <a:spcPct val="100000"/>
            </a:lnSpc>
          </a:pPr>
          <a:r>
            <a:rPr lang="pl-PL"/>
            <a:t>Recipient of STER NAWA Scholarship </a:t>
          </a:r>
          <a:endParaRPr lang="en-US"/>
        </a:p>
      </dgm:t>
    </dgm:pt>
    <dgm:pt modelId="{49C78628-4C25-4559-BD53-BC1E31576C02}" type="parTrans" cxnId="{492B8E72-71E6-41AE-978D-F098963D7813}">
      <dgm:prSet/>
      <dgm:spPr/>
      <dgm:t>
        <a:bodyPr/>
        <a:lstStyle/>
        <a:p>
          <a:endParaRPr lang="en-US"/>
        </a:p>
      </dgm:t>
    </dgm:pt>
    <dgm:pt modelId="{1D0BC203-5EF7-4639-AC39-AE0C58A58850}" type="sibTrans" cxnId="{492B8E72-71E6-41AE-978D-F098963D7813}">
      <dgm:prSet/>
      <dgm:spPr/>
      <dgm:t>
        <a:bodyPr/>
        <a:lstStyle/>
        <a:p>
          <a:endParaRPr lang="en-US"/>
        </a:p>
      </dgm:t>
    </dgm:pt>
    <dgm:pt modelId="{269AEC2A-F3A6-4860-BF68-B38AC4E2DD7D}">
      <dgm:prSet/>
      <dgm:spPr/>
      <dgm:t>
        <a:bodyPr/>
        <a:lstStyle/>
        <a:p>
          <a:pPr>
            <a:lnSpc>
              <a:spcPct val="100000"/>
            </a:lnSpc>
          </a:pPr>
          <a:r>
            <a:rPr lang="en-US" b="0" dirty="0"/>
            <a:t>Teaching experience – delivering seminars and clinical classes to English Division Students during the academic year 2023/2024</a:t>
          </a:r>
          <a:endParaRPr lang="en-US" dirty="0"/>
        </a:p>
      </dgm:t>
    </dgm:pt>
    <dgm:pt modelId="{0E63D4AE-D13B-48C6-96E2-EF16DD72805B}" type="parTrans" cxnId="{73BBEF99-C1BA-4B68-B91B-5DA12C354450}">
      <dgm:prSet/>
      <dgm:spPr/>
      <dgm:t>
        <a:bodyPr/>
        <a:lstStyle/>
        <a:p>
          <a:endParaRPr lang="en-US"/>
        </a:p>
      </dgm:t>
    </dgm:pt>
    <dgm:pt modelId="{3B10D9AB-20F4-4E77-AB33-E70F4AA79946}" type="sibTrans" cxnId="{73BBEF99-C1BA-4B68-B91B-5DA12C354450}">
      <dgm:prSet/>
      <dgm:spPr/>
      <dgm:t>
        <a:bodyPr/>
        <a:lstStyle/>
        <a:p>
          <a:endParaRPr lang="en-US"/>
        </a:p>
      </dgm:t>
    </dgm:pt>
    <dgm:pt modelId="{CE3288C7-655D-466C-98AD-37D307B50E93}" type="pres">
      <dgm:prSet presAssocID="{D4E070F5-CD3C-47D7-83F2-51AC6682B470}" presName="root" presStyleCnt="0">
        <dgm:presLayoutVars>
          <dgm:dir/>
          <dgm:resizeHandles val="exact"/>
        </dgm:presLayoutVars>
      </dgm:prSet>
      <dgm:spPr/>
    </dgm:pt>
    <dgm:pt modelId="{EE48537B-7C33-44E2-B7E6-F9B7C7722399}" type="pres">
      <dgm:prSet presAssocID="{FEBBE375-A6AC-4C57-A303-89AE44CDEEAF}" presName="compNode" presStyleCnt="0"/>
      <dgm:spPr/>
    </dgm:pt>
    <dgm:pt modelId="{A8F4FAD7-4683-4FCE-BF96-2D282A933217}" type="pres">
      <dgm:prSet presAssocID="{FEBBE375-A6AC-4C57-A303-89AE44CDEEAF}"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ypewriter with solid fill"/>
        </a:ext>
      </dgm:extLst>
    </dgm:pt>
    <dgm:pt modelId="{9E980857-EC29-46BE-AF2E-F90062C1605D}" type="pres">
      <dgm:prSet presAssocID="{FEBBE375-A6AC-4C57-A303-89AE44CDEEAF}" presName="spaceRect" presStyleCnt="0"/>
      <dgm:spPr/>
    </dgm:pt>
    <dgm:pt modelId="{4B3167DB-68CC-4312-BA29-6476710340AE}" type="pres">
      <dgm:prSet presAssocID="{FEBBE375-A6AC-4C57-A303-89AE44CDEEAF}" presName="textRect" presStyleLbl="revTx" presStyleIdx="0" presStyleCnt="4">
        <dgm:presLayoutVars>
          <dgm:chMax val="1"/>
          <dgm:chPref val="1"/>
        </dgm:presLayoutVars>
      </dgm:prSet>
      <dgm:spPr/>
    </dgm:pt>
    <dgm:pt modelId="{BCAE191D-7798-4B8F-AB65-C2AE422BC911}" type="pres">
      <dgm:prSet presAssocID="{E0BB193B-4B78-4B1C-9D5B-A93202B838FA}" presName="sibTrans" presStyleCnt="0"/>
      <dgm:spPr/>
    </dgm:pt>
    <dgm:pt modelId="{11832791-9012-452E-B96D-DE0AD10216E7}" type="pres">
      <dgm:prSet presAssocID="{DFFA2765-1A96-4E6B-B25A-92E4828840EC}" presName="compNode" presStyleCnt="0"/>
      <dgm:spPr/>
    </dgm:pt>
    <dgm:pt modelId="{C1FE3D5C-E93B-4099-A04D-EABAE24D2C0A}" type="pres">
      <dgm:prSet presAssocID="{DFFA2765-1A96-4E6B-B25A-92E4828840E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icroscope"/>
        </a:ext>
      </dgm:extLst>
    </dgm:pt>
    <dgm:pt modelId="{E9CF391B-CC4A-4173-B425-29A496C59D5C}" type="pres">
      <dgm:prSet presAssocID="{DFFA2765-1A96-4E6B-B25A-92E4828840EC}" presName="spaceRect" presStyleCnt="0"/>
      <dgm:spPr/>
    </dgm:pt>
    <dgm:pt modelId="{4D8C24DC-8027-4583-94D1-07E0EC2289AF}" type="pres">
      <dgm:prSet presAssocID="{DFFA2765-1A96-4E6B-B25A-92E4828840EC}" presName="textRect" presStyleLbl="revTx" presStyleIdx="1" presStyleCnt="4">
        <dgm:presLayoutVars>
          <dgm:chMax val="1"/>
          <dgm:chPref val="1"/>
        </dgm:presLayoutVars>
      </dgm:prSet>
      <dgm:spPr/>
    </dgm:pt>
    <dgm:pt modelId="{68C36B33-A30D-49FC-92F6-4CBB03CB62F4}" type="pres">
      <dgm:prSet presAssocID="{31B5ED48-7AAE-4F58-84F1-5747EA6A6049}" presName="sibTrans" presStyleCnt="0"/>
      <dgm:spPr/>
    </dgm:pt>
    <dgm:pt modelId="{F12F3C06-067C-4443-9930-F7D5E08400D2}" type="pres">
      <dgm:prSet presAssocID="{06885F43-66B0-414C-A100-DBB83A92DFBB}" presName="compNode" presStyleCnt="0"/>
      <dgm:spPr/>
    </dgm:pt>
    <dgm:pt modelId="{CD14DBE2-EC2F-4F25-BDBF-F96A772C7286}" type="pres">
      <dgm:prSet presAssocID="{06885F43-66B0-414C-A100-DBB83A92DFBB}"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ibbon"/>
        </a:ext>
      </dgm:extLst>
    </dgm:pt>
    <dgm:pt modelId="{C92BE518-F449-4E14-9E06-F4DD0DD1C8FC}" type="pres">
      <dgm:prSet presAssocID="{06885F43-66B0-414C-A100-DBB83A92DFBB}" presName="spaceRect" presStyleCnt="0"/>
      <dgm:spPr/>
    </dgm:pt>
    <dgm:pt modelId="{A9473CE3-E259-443E-A65A-01AE31DD3B91}" type="pres">
      <dgm:prSet presAssocID="{06885F43-66B0-414C-A100-DBB83A92DFBB}" presName="textRect" presStyleLbl="revTx" presStyleIdx="2" presStyleCnt="4">
        <dgm:presLayoutVars>
          <dgm:chMax val="1"/>
          <dgm:chPref val="1"/>
        </dgm:presLayoutVars>
      </dgm:prSet>
      <dgm:spPr/>
    </dgm:pt>
    <dgm:pt modelId="{8CE0413B-D19B-49AC-8593-8D27A88CC34C}" type="pres">
      <dgm:prSet presAssocID="{1D0BC203-5EF7-4639-AC39-AE0C58A58850}" presName="sibTrans" presStyleCnt="0"/>
      <dgm:spPr/>
    </dgm:pt>
    <dgm:pt modelId="{93EF6B85-F87C-42DC-917C-7CC7BC1E46A8}" type="pres">
      <dgm:prSet presAssocID="{269AEC2A-F3A6-4860-BF68-B38AC4E2DD7D}" presName="compNode" presStyleCnt="0"/>
      <dgm:spPr/>
    </dgm:pt>
    <dgm:pt modelId="{2ED8642A-62DD-4CDF-8CE0-C2A62672B692}" type="pres">
      <dgm:prSet presAssocID="{269AEC2A-F3A6-4860-BF68-B38AC4E2DD7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Classroom outline"/>
        </a:ext>
      </dgm:extLst>
    </dgm:pt>
    <dgm:pt modelId="{1C381D4E-37D0-4774-99EF-2A65FCFEC560}" type="pres">
      <dgm:prSet presAssocID="{269AEC2A-F3A6-4860-BF68-B38AC4E2DD7D}" presName="spaceRect" presStyleCnt="0"/>
      <dgm:spPr/>
    </dgm:pt>
    <dgm:pt modelId="{A08153D3-8560-48F7-98C8-5AF89B6C099F}" type="pres">
      <dgm:prSet presAssocID="{269AEC2A-F3A6-4860-BF68-B38AC4E2DD7D}" presName="textRect" presStyleLbl="revTx" presStyleIdx="3" presStyleCnt="4">
        <dgm:presLayoutVars>
          <dgm:chMax val="1"/>
          <dgm:chPref val="1"/>
        </dgm:presLayoutVars>
      </dgm:prSet>
      <dgm:spPr/>
    </dgm:pt>
  </dgm:ptLst>
  <dgm:cxnLst>
    <dgm:cxn modelId="{01DD1461-30E3-4C44-99FA-B5461A27BD94}" type="presOf" srcId="{FEBBE375-A6AC-4C57-A303-89AE44CDEEAF}" destId="{4B3167DB-68CC-4312-BA29-6476710340AE}" srcOrd="0" destOrd="0" presId="urn:microsoft.com/office/officeart/2018/2/layout/IconLabelList"/>
    <dgm:cxn modelId="{9450B641-F372-49CB-B51E-B9D51E4C66A9}" srcId="{D4E070F5-CD3C-47D7-83F2-51AC6682B470}" destId="{FEBBE375-A6AC-4C57-A303-89AE44CDEEAF}" srcOrd="0" destOrd="0" parTransId="{A282634B-1F2D-4EB7-BB41-678555213592}" sibTransId="{E0BB193B-4B78-4B1C-9D5B-A93202B838FA}"/>
    <dgm:cxn modelId="{AB0EE56D-20F7-469C-95BB-2552E5A296DF}" type="presOf" srcId="{06885F43-66B0-414C-A100-DBB83A92DFBB}" destId="{A9473CE3-E259-443E-A65A-01AE31DD3B91}" srcOrd="0" destOrd="0" presId="urn:microsoft.com/office/officeart/2018/2/layout/IconLabelList"/>
    <dgm:cxn modelId="{492B8E72-71E6-41AE-978D-F098963D7813}" srcId="{D4E070F5-CD3C-47D7-83F2-51AC6682B470}" destId="{06885F43-66B0-414C-A100-DBB83A92DFBB}" srcOrd="2" destOrd="0" parTransId="{49C78628-4C25-4559-BD53-BC1E31576C02}" sibTransId="{1D0BC203-5EF7-4639-AC39-AE0C58A58850}"/>
    <dgm:cxn modelId="{83A49E7C-500A-4826-AEF7-DBA725362E40}" type="presOf" srcId="{D4E070F5-CD3C-47D7-83F2-51AC6682B470}" destId="{CE3288C7-655D-466C-98AD-37D307B50E93}" srcOrd="0" destOrd="0" presId="urn:microsoft.com/office/officeart/2018/2/layout/IconLabelList"/>
    <dgm:cxn modelId="{E04CBD7D-C56A-4B08-B7A8-47F934A6FB11}" srcId="{D4E070F5-CD3C-47D7-83F2-51AC6682B470}" destId="{DFFA2765-1A96-4E6B-B25A-92E4828840EC}" srcOrd="1" destOrd="0" parTransId="{2A10073B-44AD-46CB-9CAB-54B4677F922B}" sibTransId="{31B5ED48-7AAE-4F58-84F1-5747EA6A6049}"/>
    <dgm:cxn modelId="{F88CCD8C-7FB0-4582-BDF6-1D91B126D549}" type="presOf" srcId="{269AEC2A-F3A6-4860-BF68-B38AC4E2DD7D}" destId="{A08153D3-8560-48F7-98C8-5AF89B6C099F}" srcOrd="0" destOrd="0" presId="urn:microsoft.com/office/officeart/2018/2/layout/IconLabelList"/>
    <dgm:cxn modelId="{73BBEF99-C1BA-4B68-B91B-5DA12C354450}" srcId="{D4E070F5-CD3C-47D7-83F2-51AC6682B470}" destId="{269AEC2A-F3A6-4860-BF68-B38AC4E2DD7D}" srcOrd="3" destOrd="0" parTransId="{0E63D4AE-D13B-48C6-96E2-EF16DD72805B}" sibTransId="{3B10D9AB-20F4-4E77-AB33-E70F4AA79946}"/>
    <dgm:cxn modelId="{8C268ABD-A75F-4A95-8F99-4BEC10410CFC}" type="presOf" srcId="{DFFA2765-1A96-4E6B-B25A-92E4828840EC}" destId="{4D8C24DC-8027-4583-94D1-07E0EC2289AF}" srcOrd="0" destOrd="0" presId="urn:microsoft.com/office/officeart/2018/2/layout/IconLabelList"/>
    <dgm:cxn modelId="{8EEDC1E7-77A5-467B-94C2-61442743B666}" type="presParOf" srcId="{CE3288C7-655D-466C-98AD-37D307B50E93}" destId="{EE48537B-7C33-44E2-B7E6-F9B7C7722399}" srcOrd="0" destOrd="0" presId="urn:microsoft.com/office/officeart/2018/2/layout/IconLabelList"/>
    <dgm:cxn modelId="{2EB7ED1C-B3EC-4E6C-A02E-B20D3FA0FEFA}" type="presParOf" srcId="{EE48537B-7C33-44E2-B7E6-F9B7C7722399}" destId="{A8F4FAD7-4683-4FCE-BF96-2D282A933217}" srcOrd="0" destOrd="0" presId="urn:microsoft.com/office/officeart/2018/2/layout/IconLabelList"/>
    <dgm:cxn modelId="{7CD5A355-2617-4A9E-A9E3-404863B4951B}" type="presParOf" srcId="{EE48537B-7C33-44E2-B7E6-F9B7C7722399}" destId="{9E980857-EC29-46BE-AF2E-F90062C1605D}" srcOrd="1" destOrd="0" presId="urn:microsoft.com/office/officeart/2018/2/layout/IconLabelList"/>
    <dgm:cxn modelId="{6C605BE3-866E-4E95-BA27-2DCE1AF63F6D}" type="presParOf" srcId="{EE48537B-7C33-44E2-B7E6-F9B7C7722399}" destId="{4B3167DB-68CC-4312-BA29-6476710340AE}" srcOrd="2" destOrd="0" presId="urn:microsoft.com/office/officeart/2018/2/layout/IconLabelList"/>
    <dgm:cxn modelId="{3BCD5EC6-CF5E-454C-A286-0CD6255FDDF5}" type="presParOf" srcId="{CE3288C7-655D-466C-98AD-37D307B50E93}" destId="{BCAE191D-7798-4B8F-AB65-C2AE422BC911}" srcOrd="1" destOrd="0" presId="urn:microsoft.com/office/officeart/2018/2/layout/IconLabelList"/>
    <dgm:cxn modelId="{C208D6F9-2A2F-4001-B0E3-090E1AB0EEC9}" type="presParOf" srcId="{CE3288C7-655D-466C-98AD-37D307B50E93}" destId="{11832791-9012-452E-B96D-DE0AD10216E7}" srcOrd="2" destOrd="0" presId="urn:microsoft.com/office/officeart/2018/2/layout/IconLabelList"/>
    <dgm:cxn modelId="{7008E931-5D16-4AB7-B6A7-FB617BC1B217}" type="presParOf" srcId="{11832791-9012-452E-B96D-DE0AD10216E7}" destId="{C1FE3D5C-E93B-4099-A04D-EABAE24D2C0A}" srcOrd="0" destOrd="0" presId="urn:microsoft.com/office/officeart/2018/2/layout/IconLabelList"/>
    <dgm:cxn modelId="{FDEB15EA-A2EA-484B-AB37-2D2206061931}" type="presParOf" srcId="{11832791-9012-452E-B96D-DE0AD10216E7}" destId="{E9CF391B-CC4A-4173-B425-29A496C59D5C}" srcOrd="1" destOrd="0" presId="urn:microsoft.com/office/officeart/2018/2/layout/IconLabelList"/>
    <dgm:cxn modelId="{74749922-57F4-4EE6-80F0-66B04B5FF70F}" type="presParOf" srcId="{11832791-9012-452E-B96D-DE0AD10216E7}" destId="{4D8C24DC-8027-4583-94D1-07E0EC2289AF}" srcOrd="2" destOrd="0" presId="urn:microsoft.com/office/officeart/2018/2/layout/IconLabelList"/>
    <dgm:cxn modelId="{6E25E857-8FC0-44E0-BC06-1CDA66B7EC8B}" type="presParOf" srcId="{CE3288C7-655D-466C-98AD-37D307B50E93}" destId="{68C36B33-A30D-49FC-92F6-4CBB03CB62F4}" srcOrd="3" destOrd="0" presId="urn:microsoft.com/office/officeart/2018/2/layout/IconLabelList"/>
    <dgm:cxn modelId="{EB2B1CFB-B6FB-482B-98D6-17147B5C3A8B}" type="presParOf" srcId="{CE3288C7-655D-466C-98AD-37D307B50E93}" destId="{F12F3C06-067C-4443-9930-F7D5E08400D2}" srcOrd="4" destOrd="0" presId="urn:microsoft.com/office/officeart/2018/2/layout/IconLabelList"/>
    <dgm:cxn modelId="{535A1300-75A2-49B2-BCD5-5F6B72805CB2}" type="presParOf" srcId="{F12F3C06-067C-4443-9930-F7D5E08400D2}" destId="{CD14DBE2-EC2F-4F25-BDBF-F96A772C7286}" srcOrd="0" destOrd="0" presId="urn:microsoft.com/office/officeart/2018/2/layout/IconLabelList"/>
    <dgm:cxn modelId="{318FF667-E33D-4667-B877-E0E2A33E1355}" type="presParOf" srcId="{F12F3C06-067C-4443-9930-F7D5E08400D2}" destId="{C92BE518-F449-4E14-9E06-F4DD0DD1C8FC}" srcOrd="1" destOrd="0" presId="urn:microsoft.com/office/officeart/2018/2/layout/IconLabelList"/>
    <dgm:cxn modelId="{EFF0A691-E4A6-43C8-BD11-A3D7439E1029}" type="presParOf" srcId="{F12F3C06-067C-4443-9930-F7D5E08400D2}" destId="{A9473CE3-E259-443E-A65A-01AE31DD3B91}" srcOrd="2" destOrd="0" presId="urn:microsoft.com/office/officeart/2018/2/layout/IconLabelList"/>
    <dgm:cxn modelId="{7CAAC7BD-3DDD-4C36-BC9F-935895F397D8}" type="presParOf" srcId="{CE3288C7-655D-466C-98AD-37D307B50E93}" destId="{8CE0413B-D19B-49AC-8593-8D27A88CC34C}" srcOrd="5" destOrd="0" presId="urn:microsoft.com/office/officeart/2018/2/layout/IconLabelList"/>
    <dgm:cxn modelId="{8160B54B-3FBA-4FB9-A68E-EED2CC5D910C}" type="presParOf" srcId="{CE3288C7-655D-466C-98AD-37D307B50E93}" destId="{93EF6B85-F87C-42DC-917C-7CC7BC1E46A8}" srcOrd="6" destOrd="0" presId="urn:microsoft.com/office/officeart/2018/2/layout/IconLabelList"/>
    <dgm:cxn modelId="{4C5AA033-7F1C-43CB-B605-F12FCE76D262}" type="presParOf" srcId="{93EF6B85-F87C-42DC-917C-7CC7BC1E46A8}" destId="{2ED8642A-62DD-4CDF-8CE0-C2A62672B692}" srcOrd="0" destOrd="0" presId="urn:microsoft.com/office/officeart/2018/2/layout/IconLabelList"/>
    <dgm:cxn modelId="{658D64AA-61D8-4ADC-AECA-2E8D507B1FB6}" type="presParOf" srcId="{93EF6B85-F87C-42DC-917C-7CC7BC1E46A8}" destId="{1C381D4E-37D0-4774-99EF-2A65FCFEC560}" srcOrd="1" destOrd="0" presId="urn:microsoft.com/office/officeart/2018/2/layout/IconLabelList"/>
    <dgm:cxn modelId="{A53D7B13-C77F-4A21-96D7-F2828F528299}" type="presParOf" srcId="{93EF6B85-F87C-42DC-917C-7CC7BC1E46A8}" destId="{A08153D3-8560-48F7-98C8-5AF89B6C09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03BC1-9E36-4A1E-9A19-3483E678AB1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ED7C47D-FA7E-4F9D-AA8E-DFE21E2C57AC}">
      <dgm:prSet/>
      <dgm:spPr/>
      <dgm:t>
        <a:bodyPr/>
        <a:lstStyle/>
        <a:p>
          <a:r>
            <a:rPr lang="en-US" dirty="0"/>
            <a:t>Local Allergic Rhinitis (LAR) is characterized through symptoms</a:t>
          </a:r>
          <a:r>
            <a:rPr lang="pl-PL" dirty="0"/>
            <a:t> </a:t>
          </a:r>
          <a:r>
            <a:rPr lang="en-US" dirty="0"/>
            <a:t>similar </a:t>
          </a:r>
          <a:r>
            <a:rPr lang="pl-PL" dirty="0"/>
            <a:t>to the </a:t>
          </a:r>
          <a:r>
            <a:rPr lang="en-US" dirty="0"/>
            <a:t>ones seen </a:t>
          </a:r>
          <a:r>
            <a:rPr lang="pl-PL" dirty="0"/>
            <a:t>in</a:t>
          </a:r>
          <a:r>
            <a:rPr lang="en-US" dirty="0"/>
            <a:t> AR, presence of local mucosal synthesis of allergen-specific immunoglobulin E (sIgE) and positive response to nasal provocation with allergen.</a:t>
          </a:r>
        </a:p>
      </dgm:t>
    </dgm:pt>
    <dgm:pt modelId="{094B8BF8-C025-4736-A998-3323D581ED92}" type="parTrans" cxnId="{1F28AECD-E40E-4BEB-8973-69A1251B0C4B}">
      <dgm:prSet/>
      <dgm:spPr/>
      <dgm:t>
        <a:bodyPr/>
        <a:lstStyle/>
        <a:p>
          <a:endParaRPr lang="en-US"/>
        </a:p>
      </dgm:t>
    </dgm:pt>
    <dgm:pt modelId="{70FDDD4E-1774-433D-BDDF-85E2EF947053}" type="sibTrans" cxnId="{1F28AECD-E40E-4BEB-8973-69A1251B0C4B}">
      <dgm:prSet/>
      <dgm:spPr/>
      <dgm:t>
        <a:bodyPr/>
        <a:lstStyle/>
        <a:p>
          <a:endParaRPr lang="en-US"/>
        </a:p>
      </dgm:t>
    </dgm:pt>
    <dgm:pt modelId="{BB8EC2D3-A2EF-4B23-B086-B1A9BB02369D}">
      <dgm:prSet/>
      <dgm:spPr/>
      <dgm:t>
        <a:bodyPr/>
        <a:lstStyle/>
        <a:p>
          <a:r>
            <a:rPr lang="en-US" dirty="0"/>
            <a:t>However, sIgE sensitization cannot be ascertained neither through skin prick test (SPT) nor through serum sIgE assessment. </a:t>
          </a:r>
        </a:p>
      </dgm:t>
    </dgm:pt>
    <dgm:pt modelId="{5AABB874-34E8-42F2-A137-22E534252623}" type="parTrans" cxnId="{104A0FAD-50FC-48DF-A27F-4E0D1275F21F}">
      <dgm:prSet/>
      <dgm:spPr/>
      <dgm:t>
        <a:bodyPr/>
        <a:lstStyle/>
        <a:p>
          <a:endParaRPr lang="en-US"/>
        </a:p>
      </dgm:t>
    </dgm:pt>
    <dgm:pt modelId="{663F701E-20C0-47A0-94EF-0043513D6D38}" type="sibTrans" cxnId="{104A0FAD-50FC-48DF-A27F-4E0D1275F21F}">
      <dgm:prSet/>
      <dgm:spPr/>
      <dgm:t>
        <a:bodyPr/>
        <a:lstStyle/>
        <a:p>
          <a:endParaRPr lang="en-US"/>
        </a:p>
      </dgm:t>
    </dgm:pt>
    <dgm:pt modelId="{9B25FF2E-30D6-4550-B2E3-4744DC715921}" type="pres">
      <dgm:prSet presAssocID="{C2903BC1-9E36-4A1E-9A19-3483E678AB19}" presName="outerComposite" presStyleCnt="0">
        <dgm:presLayoutVars>
          <dgm:chMax val="5"/>
          <dgm:dir/>
          <dgm:resizeHandles val="exact"/>
        </dgm:presLayoutVars>
      </dgm:prSet>
      <dgm:spPr/>
    </dgm:pt>
    <dgm:pt modelId="{59F63672-386D-4419-AFB0-35069527077E}" type="pres">
      <dgm:prSet presAssocID="{C2903BC1-9E36-4A1E-9A19-3483E678AB19}" presName="dummyMaxCanvas" presStyleCnt="0">
        <dgm:presLayoutVars/>
      </dgm:prSet>
      <dgm:spPr/>
    </dgm:pt>
    <dgm:pt modelId="{0327CE41-A318-430E-AB0B-A0F5B7D2690F}" type="pres">
      <dgm:prSet presAssocID="{C2903BC1-9E36-4A1E-9A19-3483E678AB19}" presName="TwoNodes_1" presStyleLbl="node1" presStyleIdx="0" presStyleCnt="2">
        <dgm:presLayoutVars>
          <dgm:bulletEnabled val="1"/>
        </dgm:presLayoutVars>
      </dgm:prSet>
      <dgm:spPr/>
    </dgm:pt>
    <dgm:pt modelId="{84334A16-7710-415B-8C20-80CD07C324F1}" type="pres">
      <dgm:prSet presAssocID="{C2903BC1-9E36-4A1E-9A19-3483E678AB19}" presName="TwoNodes_2" presStyleLbl="node1" presStyleIdx="1" presStyleCnt="2">
        <dgm:presLayoutVars>
          <dgm:bulletEnabled val="1"/>
        </dgm:presLayoutVars>
      </dgm:prSet>
      <dgm:spPr/>
    </dgm:pt>
    <dgm:pt modelId="{BC12776A-7B25-4520-98B7-772956DCE967}" type="pres">
      <dgm:prSet presAssocID="{C2903BC1-9E36-4A1E-9A19-3483E678AB19}" presName="TwoConn_1-2" presStyleLbl="fgAccFollowNode1" presStyleIdx="0" presStyleCnt="1">
        <dgm:presLayoutVars>
          <dgm:bulletEnabled val="1"/>
        </dgm:presLayoutVars>
      </dgm:prSet>
      <dgm:spPr/>
    </dgm:pt>
    <dgm:pt modelId="{6CE6D7D2-2295-4427-B0E3-C774F77B0766}" type="pres">
      <dgm:prSet presAssocID="{C2903BC1-9E36-4A1E-9A19-3483E678AB19}" presName="TwoNodes_1_text" presStyleLbl="node1" presStyleIdx="1" presStyleCnt="2">
        <dgm:presLayoutVars>
          <dgm:bulletEnabled val="1"/>
        </dgm:presLayoutVars>
      </dgm:prSet>
      <dgm:spPr/>
    </dgm:pt>
    <dgm:pt modelId="{56244D4A-AD12-462E-8E36-848072322185}" type="pres">
      <dgm:prSet presAssocID="{C2903BC1-9E36-4A1E-9A19-3483E678AB19}" presName="TwoNodes_2_text" presStyleLbl="node1" presStyleIdx="1" presStyleCnt="2">
        <dgm:presLayoutVars>
          <dgm:bulletEnabled val="1"/>
        </dgm:presLayoutVars>
      </dgm:prSet>
      <dgm:spPr/>
    </dgm:pt>
  </dgm:ptLst>
  <dgm:cxnLst>
    <dgm:cxn modelId="{3A1D7301-8083-4FBA-B6D5-58C528CFF21E}" type="presOf" srcId="{BB8EC2D3-A2EF-4B23-B086-B1A9BB02369D}" destId="{56244D4A-AD12-462E-8E36-848072322185}" srcOrd="1" destOrd="0" presId="urn:microsoft.com/office/officeart/2005/8/layout/vProcess5"/>
    <dgm:cxn modelId="{2F6A1431-E80A-44FD-BFE8-20AF22B449C2}" type="presOf" srcId="{CED7C47D-FA7E-4F9D-AA8E-DFE21E2C57AC}" destId="{6CE6D7D2-2295-4427-B0E3-C774F77B0766}" srcOrd="1" destOrd="0" presId="urn:microsoft.com/office/officeart/2005/8/layout/vProcess5"/>
    <dgm:cxn modelId="{A3898D43-9EF6-449E-A1BF-598CCB06BEEF}" type="presOf" srcId="{C2903BC1-9E36-4A1E-9A19-3483E678AB19}" destId="{9B25FF2E-30D6-4550-B2E3-4744DC715921}" srcOrd="0" destOrd="0" presId="urn:microsoft.com/office/officeart/2005/8/layout/vProcess5"/>
    <dgm:cxn modelId="{1214184C-8FB1-4B63-94E4-AD08B6671370}" type="presOf" srcId="{CED7C47D-FA7E-4F9D-AA8E-DFE21E2C57AC}" destId="{0327CE41-A318-430E-AB0B-A0F5B7D2690F}" srcOrd="0" destOrd="0" presId="urn:microsoft.com/office/officeart/2005/8/layout/vProcess5"/>
    <dgm:cxn modelId="{CDA41D95-6C18-4930-B374-BE2242478343}" type="presOf" srcId="{BB8EC2D3-A2EF-4B23-B086-B1A9BB02369D}" destId="{84334A16-7710-415B-8C20-80CD07C324F1}" srcOrd="0" destOrd="0" presId="urn:microsoft.com/office/officeart/2005/8/layout/vProcess5"/>
    <dgm:cxn modelId="{104A0FAD-50FC-48DF-A27F-4E0D1275F21F}" srcId="{C2903BC1-9E36-4A1E-9A19-3483E678AB19}" destId="{BB8EC2D3-A2EF-4B23-B086-B1A9BB02369D}" srcOrd="1" destOrd="0" parTransId="{5AABB874-34E8-42F2-A137-22E534252623}" sibTransId="{663F701E-20C0-47A0-94EF-0043513D6D38}"/>
    <dgm:cxn modelId="{1F28AECD-E40E-4BEB-8973-69A1251B0C4B}" srcId="{C2903BC1-9E36-4A1E-9A19-3483E678AB19}" destId="{CED7C47D-FA7E-4F9D-AA8E-DFE21E2C57AC}" srcOrd="0" destOrd="0" parTransId="{094B8BF8-C025-4736-A998-3323D581ED92}" sibTransId="{70FDDD4E-1774-433D-BDDF-85E2EF947053}"/>
    <dgm:cxn modelId="{6FD5F8EC-5FEC-46DB-8954-F6C9F2B28CB5}" type="presOf" srcId="{70FDDD4E-1774-433D-BDDF-85E2EF947053}" destId="{BC12776A-7B25-4520-98B7-772956DCE967}" srcOrd="0" destOrd="0" presId="urn:microsoft.com/office/officeart/2005/8/layout/vProcess5"/>
    <dgm:cxn modelId="{C935331C-B2E5-4837-89F4-6A0C183841ED}" type="presParOf" srcId="{9B25FF2E-30D6-4550-B2E3-4744DC715921}" destId="{59F63672-386D-4419-AFB0-35069527077E}" srcOrd="0" destOrd="0" presId="urn:microsoft.com/office/officeart/2005/8/layout/vProcess5"/>
    <dgm:cxn modelId="{7392FFBC-6B3D-4C56-880B-63F564945243}" type="presParOf" srcId="{9B25FF2E-30D6-4550-B2E3-4744DC715921}" destId="{0327CE41-A318-430E-AB0B-A0F5B7D2690F}" srcOrd="1" destOrd="0" presId="urn:microsoft.com/office/officeart/2005/8/layout/vProcess5"/>
    <dgm:cxn modelId="{FD7DACB9-74DF-4FDB-B1A1-93B8C47BC8B7}" type="presParOf" srcId="{9B25FF2E-30D6-4550-B2E3-4744DC715921}" destId="{84334A16-7710-415B-8C20-80CD07C324F1}" srcOrd="2" destOrd="0" presId="urn:microsoft.com/office/officeart/2005/8/layout/vProcess5"/>
    <dgm:cxn modelId="{B7CCCBFF-696F-478D-A7A2-EFD241FCF496}" type="presParOf" srcId="{9B25FF2E-30D6-4550-B2E3-4744DC715921}" destId="{BC12776A-7B25-4520-98B7-772956DCE967}" srcOrd="3" destOrd="0" presId="urn:microsoft.com/office/officeart/2005/8/layout/vProcess5"/>
    <dgm:cxn modelId="{261B96E4-39A1-48F8-A9A2-87A2941D5CDE}" type="presParOf" srcId="{9B25FF2E-30D6-4550-B2E3-4744DC715921}" destId="{6CE6D7D2-2295-4427-B0E3-C774F77B0766}" srcOrd="4" destOrd="0" presId="urn:microsoft.com/office/officeart/2005/8/layout/vProcess5"/>
    <dgm:cxn modelId="{A82E1147-452E-4A2E-982E-427B4B3837B8}" type="presParOf" srcId="{9B25FF2E-30D6-4550-B2E3-4744DC715921}" destId="{56244D4A-AD12-462E-8E36-84807232218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FA84D-CF53-4614-9CEA-A2528AC854C2}"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66D05CA1-0AF0-4EF1-B098-BD242150FA3E}">
      <dgm:prSet/>
      <dgm:spPr/>
      <dgm:t>
        <a:bodyPr/>
        <a:lstStyle/>
        <a:p>
          <a:r>
            <a:rPr lang="en-US"/>
            <a:t>Epidemiological studies regarding LAR are not numerous</a:t>
          </a:r>
          <a:r>
            <a:rPr lang="pl-PL"/>
            <a:t>.</a:t>
          </a:r>
          <a:endParaRPr lang="en-US"/>
        </a:p>
      </dgm:t>
    </dgm:pt>
    <dgm:pt modelId="{DF5536DC-0DD3-4038-9868-528E23398210}" type="parTrans" cxnId="{FA758BE5-F0E7-4E87-9873-C823F734CE21}">
      <dgm:prSet/>
      <dgm:spPr/>
      <dgm:t>
        <a:bodyPr/>
        <a:lstStyle/>
        <a:p>
          <a:endParaRPr lang="en-US"/>
        </a:p>
      </dgm:t>
    </dgm:pt>
    <dgm:pt modelId="{E5C0D6F5-0D53-4867-A1FB-0972A96C2CED}" type="sibTrans" cxnId="{FA758BE5-F0E7-4E87-9873-C823F734CE21}">
      <dgm:prSet/>
      <dgm:spPr/>
      <dgm:t>
        <a:bodyPr/>
        <a:lstStyle/>
        <a:p>
          <a:endParaRPr lang="en-US"/>
        </a:p>
      </dgm:t>
    </dgm:pt>
    <dgm:pt modelId="{3931760A-3FDC-42AE-89AC-D5DEA4DF9185}">
      <dgm:prSet/>
      <dgm:spPr/>
      <dgm:t>
        <a:bodyPr/>
        <a:lstStyle/>
        <a:p>
          <a:r>
            <a:rPr lang="pl-PL"/>
            <a:t>I</a:t>
          </a:r>
          <a:r>
            <a:rPr lang="en-US"/>
            <a:t>ts prevalence var</a:t>
          </a:r>
          <a:r>
            <a:rPr lang="pl-PL"/>
            <a:t>i</a:t>
          </a:r>
          <a:r>
            <a:rPr lang="en-US"/>
            <a:t>es between 3% to 60% depending on the studied population and the employed methodology.</a:t>
          </a:r>
        </a:p>
      </dgm:t>
    </dgm:pt>
    <dgm:pt modelId="{3EAF4227-255F-4A21-8D67-D2753AA4E823}" type="parTrans" cxnId="{5908237A-6905-42CA-ADCF-499DDC965E35}">
      <dgm:prSet/>
      <dgm:spPr/>
      <dgm:t>
        <a:bodyPr/>
        <a:lstStyle/>
        <a:p>
          <a:endParaRPr lang="en-US"/>
        </a:p>
      </dgm:t>
    </dgm:pt>
    <dgm:pt modelId="{555E5E1C-A69E-4CB8-8085-FE1D6B045541}" type="sibTrans" cxnId="{5908237A-6905-42CA-ADCF-499DDC965E35}">
      <dgm:prSet/>
      <dgm:spPr/>
      <dgm:t>
        <a:bodyPr/>
        <a:lstStyle/>
        <a:p>
          <a:endParaRPr lang="en-US"/>
        </a:p>
      </dgm:t>
    </dgm:pt>
    <dgm:pt modelId="{D6F94421-4D05-4A8B-B8F5-F5C588A9A94A}" type="pres">
      <dgm:prSet presAssocID="{A8BFA84D-CF53-4614-9CEA-A2528AC854C2}" presName="vert0" presStyleCnt="0">
        <dgm:presLayoutVars>
          <dgm:dir/>
          <dgm:animOne val="branch"/>
          <dgm:animLvl val="lvl"/>
        </dgm:presLayoutVars>
      </dgm:prSet>
      <dgm:spPr/>
    </dgm:pt>
    <dgm:pt modelId="{B73B3954-F93F-42FF-91B5-6526968C084D}" type="pres">
      <dgm:prSet presAssocID="{66D05CA1-0AF0-4EF1-B098-BD242150FA3E}" presName="thickLine" presStyleLbl="alignNode1" presStyleIdx="0" presStyleCnt="2"/>
      <dgm:spPr/>
    </dgm:pt>
    <dgm:pt modelId="{D7FEFDEE-0484-418A-8CA7-944BA435040C}" type="pres">
      <dgm:prSet presAssocID="{66D05CA1-0AF0-4EF1-B098-BD242150FA3E}" presName="horz1" presStyleCnt="0"/>
      <dgm:spPr/>
    </dgm:pt>
    <dgm:pt modelId="{B074AD9F-3A43-4C23-AC8D-E3AD24AF88E2}" type="pres">
      <dgm:prSet presAssocID="{66D05CA1-0AF0-4EF1-B098-BD242150FA3E}" presName="tx1" presStyleLbl="revTx" presStyleIdx="0" presStyleCnt="2"/>
      <dgm:spPr/>
    </dgm:pt>
    <dgm:pt modelId="{912604B3-E10D-4B42-9022-99B05A2D6B0E}" type="pres">
      <dgm:prSet presAssocID="{66D05CA1-0AF0-4EF1-B098-BD242150FA3E}" presName="vert1" presStyleCnt="0"/>
      <dgm:spPr/>
    </dgm:pt>
    <dgm:pt modelId="{C9DA532E-2202-4D8D-9A57-28D9C91B0FCC}" type="pres">
      <dgm:prSet presAssocID="{3931760A-3FDC-42AE-89AC-D5DEA4DF9185}" presName="thickLine" presStyleLbl="alignNode1" presStyleIdx="1" presStyleCnt="2"/>
      <dgm:spPr/>
    </dgm:pt>
    <dgm:pt modelId="{2FDB3537-CCD4-4C42-8AFE-4B208F17B1E7}" type="pres">
      <dgm:prSet presAssocID="{3931760A-3FDC-42AE-89AC-D5DEA4DF9185}" presName="horz1" presStyleCnt="0"/>
      <dgm:spPr/>
    </dgm:pt>
    <dgm:pt modelId="{398C3FF8-6841-46D6-8825-8CB015F2C638}" type="pres">
      <dgm:prSet presAssocID="{3931760A-3FDC-42AE-89AC-D5DEA4DF9185}" presName="tx1" presStyleLbl="revTx" presStyleIdx="1" presStyleCnt="2"/>
      <dgm:spPr/>
    </dgm:pt>
    <dgm:pt modelId="{63657F72-86B7-4E8D-B8B6-849CEF40E1C0}" type="pres">
      <dgm:prSet presAssocID="{3931760A-3FDC-42AE-89AC-D5DEA4DF9185}" presName="vert1" presStyleCnt="0"/>
      <dgm:spPr/>
    </dgm:pt>
  </dgm:ptLst>
  <dgm:cxnLst>
    <dgm:cxn modelId="{738FB33B-28AA-4D5E-A172-CDA41FA9D5F9}" type="presOf" srcId="{A8BFA84D-CF53-4614-9CEA-A2528AC854C2}" destId="{D6F94421-4D05-4A8B-B8F5-F5C588A9A94A}" srcOrd="0" destOrd="0" presId="urn:microsoft.com/office/officeart/2008/layout/LinedList"/>
    <dgm:cxn modelId="{7CA8C46F-C4BA-4E4E-AE31-585B9AEF9D55}" type="presOf" srcId="{3931760A-3FDC-42AE-89AC-D5DEA4DF9185}" destId="{398C3FF8-6841-46D6-8825-8CB015F2C638}" srcOrd="0" destOrd="0" presId="urn:microsoft.com/office/officeart/2008/layout/LinedList"/>
    <dgm:cxn modelId="{5908237A-6905-42CA-ADCF-499DDC965E35}" srcId="{A8BFA84D-CF53-4614-9CEA-A2528AC854C2}" destId="{3931760A-3FDC-42AE-89AC-D5DEA4DF9185}" srcOrd="1" destOrd="0" parTransId="{3EAF4227-255F-4A21-8D67-D2753AA4E823}" sibTransId="{555E5E1C-A69E-4CB8-8085-FE1D6B045541}"/>
    <dgm:cxn modelId="{FAE124AB-454C-42A5-BA22-6F0821854276}" type="presOf" srcId="{66D05CA1-0AF0-4EF1-B098-BD242150FA3E}" destId="{B074AD9F-3A43-4C23-AC8D-E3AD24AF88E2}" srcOrd="0" destOrd="0" presId="urn:microsoft.com/office/officeart/2008/layout/LinedList"/>
    <dgm:cxn modelId="{FA758BE5-F0E7-4E87-9873-C823F734CE21}" srcId="{A8BFA84D-CF53-4614-9CEA-A2528AC854C2}" destId="{66D05CA1-0AF0-4EF1-B098-BD242150FA3E}" srcOrd="0" destOrd="0" parTransId="{DF5536DC-0DD3-4038-9868-528E23398210}" sibTransId="{E5C0D6F5-0D53-4867-A1FB-0972A96C2CED}"/>
    <dgm:cxn modelId="{9CFC27DA-2F7B-4D7D-9496-B357576DBFE9}" type="presParOf" srcId="{D6F94421-4D05-4A8B-B8F5-F5C588A9A94A}" destId="{B73B3954-F93F-42FF-91B5-6526968C084D}" srcOrd="0" destOrd="0" presId="urn:microsoft.com/office/officeart/2008/layout/LinedList"/>
    <dgm:cxn modelId="{81FF5D97-A508-46F4-B346-AD5C9679A305}" type="presParOf" srcId="{D6F94421-4D05-4A8B-B8F5-F5C588A9A94A}" destId="{D7FEFDEE-0484-418A-8CA7-944BA435040C}" srcOrd="1" destOrd="0" presId="urn:microsoft.com/office/officeart/2008/layout/LinedList"/>
    <dgm:cxn modelId="{D15FF31D-C975-4973-B6EF-49BD7B5D32D3}" type="presParOf" srcId="{D7FEFDEE-0484-418A-8CA7-944BA435040C}" destId="{B074AD9F-3A43-4C23-AC8D-E3AD24AF88E2}" srcOrd="0" destOrd="0" presId="urn:microsoft.com/office/officeart/2008/layout/LinedList"/>
    <dgm:cxn modelId="{751A7B08-647E-4151-BB3B-B92D4EE180BA}" type="presParOf" srcId="{D7FEFDEE-0484-418A-8CA7-944BA435040C}" destId="{912604B3-E10D-4B42-9022-99B05A2D6B0E}" srcOrd="1" destOrd="0" presId="urn:microsoft.com/office/officeart/2008/layout/LinedList"/>
    <dgm:cxn modelId="{F61DDC34-39DE-40ED-97B7-A838821624DC}" type="presParOf" srcId="{D6F94421-4D05-4A8B-B8F5-F5C588A9A94A}" destId="{C9DA532E-2202-4D8D-9A57-28D9C91B0FCC}" srcOrd="2" destOrd="0" presId="urn:microsoft.com/office/officeart/2008/layout/LinedList"/>
    <dgm:cxn modelId="{DA5F11A5-8C11-49EB-B337-6DA5B26FB9D7}" type="presParOf" srcId="{D6F94421-4D05-4A8B-B8F5-F5C588A9A94A}" destId="{2FDB3537-CCD4-4C42-8AFE-4B208F17B1E7}" srcOrd="3" destOrd="0" presId="urn:microsoft.com/office/officeart/2008/layout/LinedList"/>
    <dgm:cxn modelId="{0763B0F8-C7D3-40EC-8FC5-F48F485280A6}" type="presParOf" srcId="{2FDB3537-CCD4-4C42-8AFE-4B208F17B1E7}" destId="{398C3FF8-6841-46D6-8825-8CB015F2C638}" srcOrd="0" destOrd="0" presId="urn:microsoft.com/office/officeart/2008/layout/LinedList"/>
    <dgm:cxn modelId="{29DAD0AB-D80D-408E-9B10-0ADC60CC6699}" type="presParOf" srcId="{2FDB3537-CCD4-4C42-8AFE-4B208F17B1E7}" destId="{63657F72-86B7-4E8D-B8B6-849CEF40E1C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5EF388-61AE-424C-8AF4-E319FF35F1D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4ED10-EB0A-4852-BB22-82941BAA5C92}">
      <dgm:prSet/>
      <dgm:spPr/>
      <dgm:t>
        <a:bodyPr/>
        <a:lstStyle/>
        <a:p>
          <a:r>
            <a:rPr lang="en-US"/>
            <a:t>Mechanisms of local mucosal allergic inflammation occurring during LAR are not fully elucidated. </a:t>
          </a:r>
        </a:p>
      </dgm:t>
    </dgm:pt>
    <dgm:pt modelId="{E69010E7-AA5F-4B58-9CC4-5FD9544B1751}" type="parTrans" cxnId="{1CC938AC-686B-4A4B-8E79-38C2258B92BE}">
      <dgm:prSet/>
      <dgm:spPr/>
      <dgm:t>
        <a:bodyPr/>
        <a:lstStyle/>
        <a:p>
          <a:endParaRPr lang="en-US"/>
        </a:p>
      </dgm:t>
    </dgm:pt>
    <dgm:pt modelId="{AC37C160-A870-4812-A816-CF7C9BC129AF}" type="sibTrans" cxnId="{1CC938AC-686B-4A4B-8E79-38C2258B92BE}">
      <dgm:prSet/>
      <dgm:spPr/>
      <dgm:t>
        <a:bodyPr/>
        <a:lstStyle/>
        <a:p>
          <a:endParaRPr lang="en-US"/>
        </a:p>
      </dgm:t>
    </dgm:pt>
    <dgm:pt modelId="{D6E87AC9-6C07-408A-89B5-3E686CDE39AB}">
      <dgm:prSet/>
      <dgm:spPr/>
      <dgm:t>
        <a:bodyPr/>
        <a:lstStyle/>
        <a:p>
          <a:r>
            <a:rPr lang="en-US"/>
            <a:t>The possibility to prove the presence of local mucosal production of specific IgE and other proteins and mediators might allow for the implementation of new management protocols as allergen immunotherapy (AIT) for LAR patients.</a:t>
          </a:r>
        </a:p>
      </dgm:t>
    </dgm:pt>
    <dgm:pt modelId="{29D764A9-6D9E-487F-9DAA-8AC49F3C78A0}" type="parTrans" cxnId="{C657135C-5064-4AEB-B232-BB9FA36C5C26}">
      <dgm:prSet/>
      <dgm:spPr/>
      <dgm:t>
        <a:bodyPr/>
        <a:lstStyle/>
        <a:p>
          <a:endParaRPr lang="en-US"/>
        </a:p>
      </dgm:t>
    </dgm:pt>
    <dgm:pt modelId="{C3EE191C-D40C-4D3C-8EAD-3F45341CE5A0}" type="sibTrans" cxnId="{C657135C-5064-4AEB-B232-BB9FA36C5C26}">
      <dgm:prSet/>
      <dgm:spPr/>
      <dgm:t>
        <a:bodyPr/>
        <a:lstStyle/>
        <a:p>
          <a:endParaRPr lang="en-US"/>
        </a:p>
      </dgm:t>
    </dgm:pt>
    <dgm:pt modelId="{F1ABB2B8-1EA5-473F-AF51-C23BF490AFA8}" type="pres">
      <dgm:prSet presAssocID="{4C5EF388-61AE-424C-8AF4-E319FF35F1D4}" presName="diagram" presStyleCnt="0">
        <dgm:presLayoutVars>
          <dgm:dir/>
          <dgm:resizeHandles val="exact"/>
        </dgm:presLayoutVars>
      </dgm:prSet>
      <dgm:spPr/>
    </dgm:pt>
    <dgm:pt modelId="{DEA47637-E2D6-4CC4-8346-4DB58B9C5F1A}" type="pres">
      <dgm:prSet presAssocID="{BC04ED10-EB0A-4852-BB22-82941BAA5C92}" presName="node" presStyleLbl="node1" presStyleIdx="0" presStyleCnt="2">
        <dgm:presLayoutVars>
          <dgm:bulletEnabled val="1"/>
        </dgm:presLayoutVars>
      </dgm:prSet>
      <dgm:spPr/>
    </dgm:pt>
    <dgm:pt modelId="{8F0D0875-F1F3-49F9-8E55-1F0BC1F656BB}" type="pres">
      <dgm:prSet presAssocID="{AC37C160-A870-4812-A816-CF7C9BC129AF}" presName="sibTrans" presStyleCnt="0"/>
      <dgm:spPr/>
    </dgm:pt>
    <dgm:pt modelId="{DBF8602D-B5C1-47D5-BDAD-389413728303}" type="pres">
      <dgm:prSet presAssocID="{D6E87AC9-6C07-408A-89B5-3E686CDE39AB}" presName="node" presStyleLbl="node1" presStyleIdx="1" presStyleCnt="2">
        <dgm:presLayoutVars>
          <dgm:bulletEnabled val="1"/>
        </dgm:presLayoutVars>
      </dgm:prSet>
      <dgm:spPr/>
    </dgm:pt>
  </dgm:ptLst>
  <dgm:cxnLst>
    <dgm:cxn modelId="{C657135C-5064-4AEB-B232-BB9FA36C5C26}" srcId="{4C5EF388-61AE-424C-8AF4-E319FF35F1D4}" destId="{D6E87AC9-6C07-408A-89B5-3E686CDE39AB}" srcOrd="1" destOrd="0" parTransId="{29D764A9-6D9E-487F-9DAA-8AC49F3C78A0}" sibTransId="{C3EE191C-D40C-4D3C-8EAD-3F45341CE5A0}"/>
    <dgm:cxn modelId="{A365928E-F257-4553-82C1-A6B21F2C0451}" type="presOf" srcId="{BC04ED10-EB0A-4852-BB22-82941BAA5C92}" destId="{DEA47637-E2D6-4CC4-8346-4DB58B9C5F1A}" srcOrd="0" destOrd="0" presId="urn:microsoft.com/office/officeart/2005/8/layout/default"/>
    <dgm:cxn modelId="{5C05E08E-0871-459B-997E-40E786FF7D72}" type="presOf" srcId="{4C5EF388-61AE-424C-8AF4-E319FF35F1D4}" destId="{F1ABB2B8-1EA5-473F-AF51-C23BF490AFA8}" srcOrd="0" destOrd="0" presId="urn:microsoft.com/office/officeart/2005/8/layout/default"/>
    <dgm:cxn modelId="{1CC938AC-686B-4A4B-8E79-38C2258B92BE}" srcId="{4C5EF388-61AE-424C-8AF4-E319FF35F1D4}" destId="{BC04ED10-EB0A-4852-BB22-82941BAA5C92}" srcOrd="0" destOrd="0" parTransId="{E69010E7-AA5F-4B58-9CC4-5FD9544B1751}" sibTransId="{AC37C160-A870-4812-A816-CF7C9BC129AF}"/>
    <dgm:cxn modelId="{7B35E9F1-78C0-46C4-8EE9-17400923FF10}" type="presOf" srcId="{D6E87AC9-6C07-408A-89B5-3E686CDE39AB}" destId="{DBF8602D-B5C1-47D5-BDAD-389413728303}" srcOrd="0" destOrd="0" presId="urn:microsoft.com/office/officeart/2005/8/layout/default"/>
    <dgm:cxn modelId="{F7200F83-51FC-41EA-8C3D-1EDFCDB278BD}" type="presParOf" srcId="{F1ABB2B8-1EA5-473F-AF51-C23BF490AFA8}" destId="{DEA47637-E2D6-4CC4-8346-4DB58B9C5F1A}" srcOrd="0" destOrd="0" presId="urn:microsoft.com/office/officeart/2005/8/layout/default"/>
    <dgm:cxn modelId="{DF10C4F4-A316-4039-AC87-9CD30CB5901B}" type="presParOf" srcId="{F1ABB2B8-1EA5-473F-AF51-C23BF490AFA8}" destId="{8F0D0875-F1F3-49F9-8E55-1F0BC1F656BB}" srcOrd="1" destOrd="0" presId="urn:microsoft.com/office/officeart/2005/8/layout/default"/>
    <dgm:cxn modelId="{C789FD2E-8FF8-4974-940D-8132122515D4}" type="presParOf" srcId="{F1ABB2B8-1EA5-473F-AF51-C23BF490AFA8}" destId="{DBF8602D-B5C1-47D5-BDAD-38941372830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F30D09-348B-4688-9FEE-A16C1CCA5042}"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69E2997D-DC19-45DF-8C8B-31A954FAD39E}">
      <dgm:prSet/>
      <dgm:spPr/>
      <dgm:t>
        <a:bodyPr/>
        <a:lstStyle/>
        <a:p>
          <a:r>
            <a:rPr lang="en-US" dirty="0"/>
            <a:t>Pathogenesis of LAR </a:t>
          </a:r>
        </a:p>
      </dgm:t>
    </dgm:pt>
    <dgm:pt modelId="{C5E02B12-842B-4099-8C80-DE6DF124BDF3}" type="parTrans" cxnId="{39F5B241-B031-4178-A8F2-099436C42CA7}">
      <dgm:prSet/>
      <dgm:spPr/>
      <dgm:t>
        <a:bodyPr/>
        <a:lstStyle/>
        <a:p>
          <a:endParaRPr lang="en-US"/>
        </a:p>
      </dgm:t>
    </dgm:pt>
    <dgm:pt modelId="{06D4B7D4-758B-41FC-9D51-79AF105BF2C5}" type="sibTrans" cxnId="{39F5B241-B031-4178-A8F2-099436C42CA7}">
      <dgm:prSet phldrT="01" phldr="0"/>
      <dgm:spPr/>
      <dgm:t>
        <a:bodyPr/>
        <a:lstStyle/>
        <a:p>
          <a:r>
            <a:rPr lang="en-US"/>
            <a:t>01</a:t>
          </a:r>
        </a:p>
      </dgm:t>
    </dgm:pt>
    <dgm:pt modelId="{C393E274-883D-4E85-BF56-2BD02A873F3E}">
      <dgm:prSet/>
      <dgm:spPr/>
      <dgm:t>
        <a:bodyPr/>
        <a:lstStyle/>
        <a:p>
          <a:r>
            <a:rPr lang="en-US" dirty="0"/>
            <a:t>Characteristics </a:t>
          </a:r>
          <a:r>
            <a:rPr lang="pl-PL" dirty="0"/>
            <a:t>and distinct clinical </a:t>
          </a:r>
          <a:r>
            <a:rPr lang="en-US" dirty="0"/>
            <a:t>features of LAR</a:t>
          </a:r>
        </a:p>
      </dgm:t>
    </dgm:pt>
    <dgm:pt modelId="{CAB96823-EF55-4A30-9BEB-FE0069238460}" type="parTrans" cxnId="{86A11BEA-FD03-46DC-8A99-9CFC2EB863D9}">
      <dgm:prSet/>
      <dgm:spPr/>
      <dgm:t>
        <a:bodyPr/>
        <a:lstStyle/>
        <a:p>
          <a:endParaRPr lang="en-US"/>
        </a:p>
      </dgm:t>
    </dgm:pt>
    <dgm:pt modelId="{9B4B5402-C8D1-46A2-B08F-67DBBF8D1906}" type="sibTrans" cxnId="{86A11BEA-FD03-46DC-8A99-9CFC2EB863D9}">
      <dgm:prSet phldrT="02" phldr="0"/>
      <dgm:spPr/>
      <dgm:t>
        <a:bodyPr/>
        <a:lstStyle/>
        <a:p>
          <a:r>
            <a:rPr lang="en-US"/>
            <a:t>02</a:t>
          </a:r>
        </a:p>
      </dgm:t>
    </dgm:pt>
    <dgm:pt modelId="{68EC0E49-AA0D-43B9-8049-30DC0D181936}">
      <dgm:prSet/>
      <dgm:spPr/>
      <dgm:t>
        <a:bodyPr/>
        <a:lstStyle/>
        <a:p>
          <a:r>
            <a:rPr lang="en-US" dirty="0"/>
            <a:t>Inflammatory mechanism occurring post-NPT</a:t>
          </a:r>
        </a:p>
      </dgm:t>
    </dgm:pt>
    <dgm:pt modelId="{04FA8F2C-ED43-4981-A935-BCA986F45894}" type="parTrans" cxnId="{440B0221-075B-4FFD-BDD4-78643E02672A}">
      <dgm:prSet/>
      <dgm:spPr/>
      <dgm:t>
        <a:bodyPr/>
        <a:lstStyle/>
        <a:p>
          <a:endParaRPr lang="en-US"/>
        </a:p>
      </dgm:t>
    </dgm:pt>
    <dgm:pt modelId="{04FBD7C4-94DA-4D03-BF1E-29279B1B00F8}" type="sibTrans" cxnId="{440B0221-075B-4FFD-BDD4-78643E02672A}">
      <dgm:prSet phldrT="03" phldr="0"/>
      <dgm:spPr/>
      <dgm:t>
        <a:bodyPr/>
        <a:lstStyle/>
        <a:p>
          <a:r>
            <a:rPr lang="en-US"/>
            <a:t>03</a:t>
          </a:r>
        </a:p>
      </dgm:t>
    </dgm:pt>
    <dgm:pt modelId="{D486B9B4-3831-4B5F-9C9A-75FFE3B43D6D}">
      <dgm:prSet/>
      <dgm:spPr/>
      <dgm:t>
        <a:bodyPr/>
        <a:lstStyle/>
        <a:p>
          <a:r>
            <a:rPr lang="en-US" dirty="0"/>
            <a:t>Biomarkers which might be used in the identification of patients with LAR</a:t>
          </a:r>
        </a:p>
      </dgm:t>
    </dgm:pt>
    <dgm:pt modelId="{768446AC-C4FA-40D6-B098-1AFA105F9421}" type="parTrans" cxnId="{A8EAB5DA-61FB-4F75-BAF9-C89EAEF33E68}">
      <dgm:prSet/>
      <dgm:spPr/>
      <dgm:t>
        <a:bodyPr/>
        <a:lstStyle/>
        <a:p>
          <a:endParaRPr lang="en-US"/>
        </a:p>
      </dgm:t>
    </dgm:pt>
    <dgm:pt modelId="{90A21A8B-94AA-4F1D-BDAE-0E46743602FD}" type="sibTrans" cxnId="{A8EAB5DA-61FB-4F75-BAF9-C89EAEF33E68}">
      <dgm:prSet phldrT="04" phldr="0"/>
      <dgm:spPr/>
      <dgm:t>
        <a:bodyPr/>
        <a:lstStyle/>
        <a:p>
          <a:r>
            <a:rPr lang="en-US"/>
            <a:t>04</a:t>
          </a:r>
        </a:p>
      </dgm:t>
    </dgm:pt>
    <dgm:pt modelId="{ECDFEB95-EEDA-4F74-B0C4-CFD91FD9C440}">
      <dgm:prSet/>
      <dgm:spPr/>
      <dgm:t>
        <a:bodyPr/>
        <a:lstStyle/>
        <a:p>
          <a:r>
            <a:rPr lang="en-US"/>
            <a:t>local mucosal sIgE synthesis In LAR patients</a:t>
          </a:r>
        </a:p>
      </dgm:t>
    </dgm:pt>
    <dgm:pt modelId="{EF196F96-FBDE-4654-A9B5-5D1420B99551}" type="parTrans" cxnId="{3512F379-0122-4DFD-9DA3-440074D8FB09}">
      <dgm:prSet/>
      <dgm:spPr/>
      <dgm:t>
        <a:bodyPr/>
        <a:lstStyle/>
        <a:p>
          <a:endParaRPr lang="en-US"/>
        </a:p>
      </dgm:t>
    </dgm:pt>
    <dgm:pt modelId="{425F54B5-4FB4-4CFF-982B-2F4C2534A987}" type="sibTrans" cxnId="{3512F379-0122-4DFD-9DA3-440074D8FB09}">
      <dgm:prSet phldrT="05" phldr="0"/>
      <dgm:spPr/>
      <dgm:t>
        <a:bodyPr/>
        <a:lstStyle/>
        <a:p>
          <a:r>
            <a:rPr lang="en-US"/>
            <a:t>05</a:t>
          </a:r>
        </a:p>
      </dgm:t>
    </dgm:pt>
    <dgm:pt modelId="{379FA3F6-C658-4E9A-87FF-E0021EED8322}" type="pres">
      <dgm:prSet presAssocID="{F3F30D09-348B-4688-9FEE-A16C1CCA5042}" presName="Name0" presStyleCnt="0">
        <dgm:presLayoutVars>
          <dgm:animLvl val="lvl"/>
          <dgm:resizeHandles val="exact"/>
        </dgm:presLayoutVars>
      </dgm:prSet>
      <dgm:spPr/>
    </dgm:pt>
    <dgm:pt modelId="{706319FB-4311-4983-BF44-DA50DB7C3909}" type="pres">
      <dgm:prSet presAssocID="{69E2997D-DC19-45DF-8C8B-31A954FAD39E}" presName="compositeNode" presStyleCnt="0">
        <dgm:presLayoutVars>
          <dgm:bulletEnabled val="1"/>
        </dgm:presLayoutVars>
      </dgm:prSet>
      <dgm:spPr/>
    </dgm:pt>
    <dgm:pt modelId="{FA98AB3A-2B23-4F2A-9027-C34FFEC7A208}" type="pres">
      <dgm:prSet presAssocID="{69E2997D-DC19-45DF-8C8B-31A954FAD39E}" presName="bgRect" presStyleLbl="alignNode1" presStyleIdx="0" presStyleCnt="5"/>
      <dgm:spPr/>
    </dgm:pt>
    <dgm:pt modelId="{F9B4ECDD-C966-470F-9C23-46C0F98071AC}" type="pres">
      <dgm:prSet presAssocID="{06D4B7D4-758B-41FC-9D51-79AF105BF2C5}" presName="sibTransNodeRect" presStyleLbl="alignNode1" presStyleIdx="0" presStyleCnt="5">
        <dgm:presLayoutVars>
          <dgm:chMax val="0"/>
          <dgm:bulletEnabled val="1"/>
        </dgm:presLayoutVars>
      </dgm:prSet>
      <dgm:spPr/>
    </dgm:pt>
    <dgm:pt modelId="{4AC6AD40-92E0-44EE-9FBB-36B2D3F9B128}" type="pres">
      <dgm:prSet presAssocID="{69E2997D-DC19-45DF-8C8B-31A954FAD39E}" presName="nodeRect" presStyleLbl="alignNode1" presStyleIdx="0" presStyleCnt="5">
        <dgm:presLayoutVars>
          <dgm:bulletEnabled val="1"/>
        </dgm:presLayoutVars>
      </dgm:prSet>
      <dgm:spPr/>
    </dgm:pt>
    <dgm:pt modelId="{8DF74E69-5BB8-4032-9F74-75600DB59B9F}" type="pres">
      <dgm:prSet presAssocID="{06D4B7D4-758B-41FC-9D51-79AF105BF2C5}" presName="sibTrans" presStyleCnt="0"/>
      <dgm:spPr/>
    </dgm:pt>
    <dgm:pt modelId="{D282E176-E7E0-43B5-A78C-DFAE23FEBD72}" type="pres">
      <dgm:prSet presAssocID="{C393E274-883D-4E85-BF56-2BD02A873F3E}" presName="compositeNode" presStyleCnt="0">
        <dgm:presLayoutVars>
          <dgm:bulletEnabled val="1"/>
        </dgm:presLayoutVars>
      </dgm:prSet>
      <dgm:spPr/>
    </dgm:pt>
    <dgm:pt modelId="{AC796508-CF21-455F-AFF9-BB8E82B23592}" type="pres">
      <dgm:prSet presAssocID="{C393E274-883D-4E85-BF56-2BD02A873F3E}" presName="bgRect" presStyleLbl="alignNode1" presStyleIdx="1" presStyleCnt="5"/>
      <dgm:spPr/>
    </dgm:pt>
    <dgm:pt modelId="{54EDC851-65C8-4CA5-A087-78CEDDD97C91}" type="pres">
      <dgm:prSet presAssocID="{9B4B5402-C8D1-46A2-B08F-67DBBF8D1906}" presName="sibTransNodeRect" presStyleLbl="alignNode1" presStyleIdx="1" presStyleCnt="5">
        <dgm:presLayoutVars>
          <dgm:chMax val="0"/>
          <dgm:bulletEnabled val="1"/>
        </dgm:presLayoutVars>
      </dgm:prSet>
      <dgm:spPr/>
    </dgm:pt>
    <dgm:pt modelId="{002B1247-5781-44EE-9404-15378A552BD6}" type="pres">
      <dgm:prSet presAssocID="{C393E274-883D-4E85-BF56-2BD02A873F3E}" presName="nodeRect" presStyleLbl="alignNode1" presStyleIdx="1" presStyleCnt="5">
        <dgm:presLayoutVars>
          <dgm:bulletEnabled val="1"/>
        </dgm:presLayoutVars>
      </dgm:prSet>
      <dgm:spPr/>
    </dgm:pt>
    <dgm:pt modelId="{7C4BC09B-7F0A-4CED-9CC9-97D303A21EDA}" type="pres">
      <dgm:prSet presAssocID="{9B4B5402-C8D1-46A2-B08F-67DBBF8D1906}" presName="sibTrans" presStyleCnt="0"/>
      <dgm:spPr/>
    </dgm:pt>
    <dgm:pt modelId="{114364AA-8B32-4217-B26C-90F969A43530}" type="pres">
      <dgm:prSet presAssocID="{68EC0E49-AA0D-43B9-8049-30DC0D181936}" presName="compositeNode" presStyleCnt="0">
        <dgm:presLayoutVars>
          <dgm:bulletEnabled val="1"/>
        </dgm:presLayoutVars>
      </dgm:prSet>
      <dgm:spPr/>
    </dgm:pt>
    <dgm:pt modelId="{F1156087-EBCC-40BE-A3E4-CE0641A28790}" type="pres">
      <dgm:prSet presAssocID="{68EC0E49-AA0D-43B9-8049-30DC0D181936}" presName="bgRect" presStyleLbl="alignNode1" presStyleIdx="2" presStyleCnt="5"/>
      <dgm:spPr/>
    </dgm:pt>
    <dgm:pt modelId="{A9499D82-5608-4A85-A9F6-C79AC0D99ADE}" type="pres">
      <dgm:prSet presAssocID="{04FBD7C4-94DA-4D03-BF1E-29279B1B00F8}" presName="sibTransNodeRect" presStyleLbl="alignNode1" presStyleIdx="2" presStyleCnt="5">
        <dgm:presLayoutVars>
          <dgm:chMax val="0"/>
          <dgm:bulletEnabled val="1"/>
        </dgm:presLayoutVars>
      </dgm:prSet>
      <dgm:spPr/>
    </dgm:pt>
    <dgm:pt modelId="{8DFE8DAF-12F4-456F-B2F8-6D59D068AD17}" type="pres">
      <dgm:prSet presAssocID="{68EC0E49-AA0D-43B9-8049-30DC0D181936}" presName="nodeRect" presStyleLbl="alignNode1" presStyleIdx="2" presStyleCnt="5">
        <dgm:presLayoutVars>
          <dgm:bulletEnabled val="1"/>
        </dgm:presLayoutVars>
      </dgm:prSet>
      <dgm:spPr/>
    </dgm:pt>
    <dgm:pt modelId="{7167BDD3-C7C9-49F2-9CAD-BAED9BF2C090}" type="pres">
      <dgm:prSet presAssocID="{04FBD7C4-94DA-4D03-BF1E-29279B1B00F8}" presName="sibTrans" presStyleCnt="0"/>
      <dgm:spPr/>
    </dgm:pt>
    <dgm:pt modelId="{50FA6BBE-3009-405B-AB05-A204F5D8D7F5}" type="pres">
      <dgm:prSet presAssocID="{D486B9B4-3831-4B5F-9C9A-75FFE3B43D6D}" presName="compositeNode" presStyleCnt="0">
        <dgm:presLayoutVars>
          <dgm:bulletEnabled val="1"/>
        </dgm:presLayoutVars>
      </dgm:prSet>
      <dgm:spPr/>
    </dgm:pt>
    <dgm:pt modelId="{89DC2979-44E3-416D-AC41-DF745775B8D6}" type="pres">
      <dgm:prSet presAssocID="{D486B9B4-3831-4B5F-9C9A-75FFE3B43D6D}" presName="bgRect" presStyleLbl="alignNode1" presStyleIdx="3" presStyleCnt="5"/>
      <dgm:spPr/>
    </dgm:pt>
    <dgm:pt modelId="{2A068798-8029-4A3E-80D4-116E37CDA58E}" type="pres">
      <dgm:prSet presAssocID="{90A21A8B-94AA-4F1D-BDAE-0E46743602FD}" presName="sibTransNodeRect" presStyleLbl="alignNode1" presStyleIdx="3" presStyleCnt="5">
        <dgm:presLayoutVars>
          <dgm:chMax val="0"/>
          <dgm:bulletEnabled val="1"/>
        </dgm:presLayoutVars>
      </dgm:prSet>
      <dgm:spPr/>
    </dgm:pt>
    <dgm:pt modelId="{7464113D-05E6-4835-A0E6-0910E5A5052F}" type="pres">
      <dgm:prSet presAssocID="{D486B9B4-3831-4B5F-9C9A-75FFE3B43D6D}" presName="nodeRect" presStyleLbl="alignNode1" presStyleIdx="3" presStyleCnt="5">
        <dgm:presLayoutVars>
          <dgm:bulletEnabled val="1"/>
        </dgm:presLayoutVars>
      </dgm:prSet>
      <dgm:spPr/>
    </dgm:pt>
    <dgm:pt modelId="{3D80AE47-743B-42A2-9B00-C4CD0C922CB6}" type="pres">
      <dgm:prSet presAssocID="{90A21A8B-94AA-4F1D-BDAE-0E46743602FD}" presName="sibTrans" presStyleCnt="0"/>
      <dgm:spPr/>
    </dgm:pt>
    <dgm:pt modelId="{E6F5FE36-A6EF-45E7-ABB7-761C7EE6EE86}" type="pres">
      <dgm:prSet presAssocID="{ECDFEB95-EEDA-4F74-B0C4-CFD91FD9C440}" presName="compositeNode" presStyleCnt="0">
        <dgm:presLayoutVars>
          <dgm:bulletEnabled val="1"/>
        </dgm:presLayoutVars>
      </dgm:prSet>
      <dgm:spPr/>
    </dgm:pt>
    <dgm:pt modelId="{05F812E9-7B15-42F1-8423-0047C882CAE8}" type="pres">
      <dgm:prSet presAssocID="{ECDFEB95-EEDA-4F74-B0C4-CFD91FD9C440}" presName="bgRect" presStyleLbl="alignNode1" presStyleIdx="4" presStyleCnt="5"/>
      <dgm:spPr/>
    </dgm:pt>
    <dgm:pt modelId="{55C5B08D-AD52-42FA-B11C-98F548DE743D}" type="pres">
      <dgm:prSet presAssocID="{425F54B5-4FB4-4CFF-982B-2F4C2534A987}" presName="sibTransNodeRect" presStyleLbl="alignNode1" presStyleIdx="4" presStyleCnt="5">
        <dgm:presLayoutVars>
          <dgm:chMax val="0"/>
          <dgm:bulletEnabled val="1"/>
        </dgm:presLayoutVars>
      </dgm:prSet>
      <dgm:spPr/>
    </dgm:pt>
    <dgm:pt modelId="{DF6ABCC2-31F6-4B5E-ACB3-0D3EF790DC45}" type="pres">
      <dgm:prSet presAssocID="{ECDFEB95-EEDA-4F74-B0C4-CFD91FD9C440}" presName="nodeRect" presStyleLbl="alignNode1" presStyleIdx="4" presStyleCnt="5">
        <dgm:presLayoutVars>
          <dgm:bulletEnabled val="1"/>
        </dgm:presLayoutVars>
      </dgm:prSet>
      <dgm:spPr/>
    </dgm:pt>
  </dgm:ptLst>
  <dgm:cxnLst>
    <dgm:cxn modelId="{17775F0D-695D-478E-A757-A7CBDA1A7D44}" type="presOf" srcId="{68EC0E49-AA0D-43B9-8049-30DC0D181936}" destId="{8DFE8DAF-12F4-456F-B2F8-6D59D068AD17}" srcOrd="1" destOrd="0" presId="urn:microsoft.com/office/officeart/2016/7/layout/LinearBlockProcessNumbered"/>
    <dgm:cxn modelId="{B615631A-58F6-4DFD-83E1-076F4D16760B}" type="presOf" srcId="{425F54B5-4FB4-4CFF-982B-2F4C2534A987}" destId="{55C5B08D-AD52-42FA-B11C-98F548DE743D}" srcOrd="0" destOrd="0" presId="urn:microsoft.com/office/officeart/2016/7/layout/LinearBlockProcessNumbered"/>
    <dgm:cxn modelId="{81044020-540D-4B9C-AA9F-C727B5830378}" type="presOf" srcId="{ECDFEB95-EEDA-4F74-B0C4-CFD91FD9C440}" destId="{05F812E9-7B15-42F1-8423-0047C882CAE8}" srcOrd="0" destOrd="0" presId="urn:microsoft.com/office/officeart/2016/7/layout/LinearBlockProcessNumbered"/>
    <dgm:cxn modelId="{440B0221-075B-4FFD-BDD4-78643E02672A}" srcId="{F3F30D09-348B-4688-9FEE-A16C1CCA5042}" destId="{68EC0E49-AA0D-43B9-8049-30DC0D181936}" srcOrd="2" destOrd="0" parTransId="{04FA8F2C-ED43-4981-A935-BCA986F45894}" sibTransId="{04FBD7C4-94DA-4D03-BF1E-29279B1B00F8}"/>
    <dgm:cxn modelId="{143AE724-EADC-47BA-A1F3-4968CE501B05}" type="presOf" srcId="{C393E274-883D-4E85-BF56-2BD02A873F3E}" destId="{AC796508-CF21-455F-AFF9-BB8E82B23592}" srcOrd="0" destOrd="0" presId="urn:microsoft.com/office/officeart/2016/7/layout/LinearBlockProcessNumbered"/>
    <dgm:cxn modelId="{23471D2B-ECD4-4DDB-A5EC-A5EBBBA1EBE4}" type="presOf" srcId="{ECDFEB95-EEDA-4F74-B0C4-CFD91FD9C440}" destId="{DF6ABCC2-31F6-4B5E-ACB3-0D3EF790DC45}" srcOrd="1" destOrd="0" presId="urn:microsoft.com/office/officeart/2016/7/layout/LinearBlockProcessNumbered"/>
    <dgm:cxn modelId="{D990EF2E-E5A7-4D15-8729-E27E1598EE18}" type="presOf" srcId="{C393E274-883D-4E85-BF56-2BD02A873F3E}" destId="{002B1247-5781-44EE-9404-15378A552BD6}" srcOrd="1" destOrd="0" presId="urn:microsoft.com/office/officeart/2016/7/layout/LinearBlockProcessNumbered"/>
    <dgm:cxn modelId="{1D324A37-B17A-4866-9BB2-D4A905E38D96}" type="presOf" srcId="{90A21A8B-94AA-4F1D-BDAE-0E46743602FD}" destId="{2A068798-8029-4A3E-80D4-116E37CDA58E}" srcOrd="0" destOrd="0" presId="urn:microsoft.com/office/officeart/2016/7/layout/LinearBlockProcessNumbered"/>
    <dgm:cxn modelId="{BD4EF63A-5BC3-45A3-978C-31C19853643B}" type="presOf" srcId="{69E2997D-DC19-45DF-8C8B-31A954FAD39E}" destId="{4AC6AD40-92E0-44EE-9FBB-36B2D3F9B128}" srcOrd="1" destOrd="0" presId="urn:microsoft.com/office/officeart/2016/7/layout/LinearBlockProcessNumbered"/>
    <dgm:cxn modelId="{39F5B241-B031-4178-A8F2-099436C42CA7}" srcId="{F3F30D09-348B-4688-9FEE-A16C1CCA5042}" destId="{69E2997D-DC19-45DF-8C8B-31A954FAD39E}" srcOrd="0" destOrd="0" parTransId="{C5E02B12-842B-4099-8C80-DE6DF124BDF3}" sibTransId="{06D4B7D4-758B-41FC-9D51-79AF105BF2C5}"/>
    <dgm:cxn modelId="{E571696F-3877-41E0-97D9-51E2420861C3}" type="presOf" srcId="{68EC0E49-AA0D-43B9-8049-30DC0D181936}" destId="{F1156087-EBCC-40BE-A3E4-CE0641A28790}" srcOrd="0" destOrd="0" presId="urn:microsoft.com/office/officeart/2016/7/layout/LinearBlockProcessNumbered"/>
    <dgm:cxn modelId="{3512F379-0122-4DFD-9DA3-440074D8FB09}" srcId="{F3F30D09-348B-4688-9FEE-A16C1CCA5042}" destId="{ECDFEB95-EEDA-4F74-B0C4-CFD91FD9C440}" srcOrd="4" destOrd="0" parTransId="{EF196F96-FBDE-4654-A9B5-5D1420B99551}" sibTransId="{425F54B5-4FB4-4CFF-982B-2F4C2534A987}"/>
    <dgm:cxn modelId="{14BB6C94-0228-43EB-B5D5-263B4A4226C7}" type="presOf" srcId="{9B4B5402-C8D1-46A2-B08F-67DBBF8D1906}" destId="{54EDC851-65C8-4CA5-A087-78CEDDD97C91}" srcOrd="0" destOrd="0" presId="urn:microsoft.com/office/officeart/2016/7/layout/LinearBlockProcessNumbered"/>
    <dgm:cxn modelId="{03DF6BAE-3ADA-4FCC-BAE4-42FB2508A75E}" type="presOf" srcId="{D486B9B4-3831-4B5F-9C9A-75FFE3B43D6D}" destId="{89DC2979-44E3-416D-AC41-DF745775B8D6}" srcOrd="0" destOrd="0" presId="urn:microsoft.com/office/officeart/2016/7/layout/LinearBlockProcessNumbered"/>
    <dgm:cxn modelId="{1F6DCFB1-7B43-4733-B87D-49DEF4BDDC6C}" type="presOf" srcId="{04FBD7C4-94DA-4D03-BF1E-29279B1B00F8}" destId="{A9499D82-5608-4A85-A9F6-C79AC0D99ADE}" srcOrd="0" destOrd="0" presId="urn:microsoft.com/office/officeart/2016/7/layout/LinearBlockProcessNumbered"/>
    <dgm:cxn modelId="{893C55CB-2CD3-4864-A53B-975BD40EFA87}" type="presOf" srcId="{69E2997D-DC19-45DF-8C8B-31A954FAD39E}" destId="{FA98AB3A-2B23-4F2A-9027-C34FFEC7A208}" srcOrd="0" destOrd="0" presId="urn:microsoft.com/office/officeart/2016/7/layout/LinearBlockProcessNumbered"/>
    <dgm:cxn modelId="{EF4A27CE-8BCD-4B22-A97E-BF2F300E6093}" type="presOf" srcId="{06D4B7D4-758B-41FC-9D51-79AF105BF2C5}" destId="{F9B4ECDD-C966-470F-9C23-46C0F98071AC}" srcOrd="0" destOrd="0" presId="urn:microsoft.com/office/officeart/2016/7/layout/LinearBlockProcessNumbered"/>
    <dgm:cxn modelId="{A8EAB5DA-61FB-4F75-BAF9-C89EAEF33E68}" srcId="{F3F30D09-348B-4688-9FEE-A16C1CCA5042}" destId="{D486B9B4-3831-4B5F-9C9A-75FFE3B43D6D}" srcOrd="3" destOrd="0" parTransId="{768446AC-C4FA-40D6-B098-1AFA105F9421}" sibTransId="{90A21A8B-94AA-4F1D-BDAE-0E46743602FD}"/>
    <dgm:cxn modelId="{B69967DB-C05B-4A3F-B051-25107B436AE4}" type="presOf" srcId="{D486B9B4-3831-4B5F-9C9A-75FFE3B43D6D}" destId="{7464113D-05E6-4835-A0E6-0910E5A5052F}" srcOrd="1" destOrd="0" presId="urn:microsoft.com/office/officeart/2016/7/layout/LinearBlockProcessNumbered"/>
    <dgm:cxn modelId="{86A11BEA-FD03-46DC-8A99-9CFC2EB863D9}" srcId="{F3F30D09-348B-4688-9FEE-A16C1CCA5042}" destId="{C393E274-883D-4E85-BF56-2BD02A873F3E}" srcOrd="1" destOrd="0" parTransId="{CAB96823-EF55-4A30-9BEB-FE0069238460}" sibTransId="{9B4B5402-C8D1-46A2-B08F-67DBBF8D1906}"/>
    <dgm:cxn modelId="{46827BF1-AE76-42C6-ACE8-01094DEA7496}" type="presOf" srcId="{F3F30D09-348B-4688-9FEE-A16C1CCA5042}" destId="{379FA3F6-C658-4E9A-87FF-E0021EED8322}" srcOrd="0" destOrd="0" presId="urn:microsoft.com/office/officeart/2016/7/layout/LinearBlockProcessNumbered"/>
    <dgm:cxn modelId="{59B35845-C5FC-41F9-AE78-6070A3C26188}" type="presParOf" srcId="{379FA3F6-C658-4E9A-87FF-E0021EED8322}" destId="{706319FB-4311-4983-BF44-DA50DB7C3909}" srcOrd="0" destOrd="0" presId="urn:microsoft.com/office/officeart/2016/7/layout/LinearBlockProcessNumbered"/>
    <dgm:cxn modelId="{16E69CCB-862C-4441-A434-F06A7184C50D}" type="presParOf" srcId="{706319FB-4311-4983-BF44-DA50DB7C3909}" destId="{FA98AB3A-2B23-4F2A-9027-C34FFEC7A208}" srcOrd="0" destOrd="0" presId="urn:microsoft.com/office/officeart/2016/7/layout/LinearBlockProcessNumbered"/>
    <dgm:cxn modelId="{5F5E58EA-AC61-4D1D-A989-239459DFC666}" type="presParOf" srcId="{706319FB-4311-4983-BF44-DA50DB7C3909}" destId="{F9B4ECDD-C966-470F-9C23-46C0F98071AC}" srcOrd="1" destOrd="0" presId="urn:microsoft.com/office/officeart/2016/7/layout/LinearBlockProcessNumbered"/>
    <dgm:cxn modelId="{55366319-4A5C-4579-980E-E49393D6EADE}" type="presParOf" srcId="{706319FB-4311-4983-BF44-DA50DB7C3909}" destId="{4AC6AD40-92E0-44EE-9FBB-36B2D3F9B128}" srcOrd="2" destOrd="0" presId="urn:microsoft.com/office/officeart/2016/7/layout/LinearBlockProcessNumbered"/>
    <dgm:cxn modelId="{6198B68D-A8FF-4BDD-AA20-0322BD93D984}" type="presParOf" srcId="{379FA3F6-C658-4E9A-87FF-E0021EED8322}" destId="{8DF74E69-5BB8-4032-9F74-75600DB59B9F}" srcOrd="1" destOrd="0" presId="urn:microsoft.com/office/officeart/2016/7/layout/LinearBlockProcessNumbered"/>
    <dgm:cxn modelId="{D05E5610-23FD-4F74-89B6-ABDAD293247B}" type="presParOf" srcId="{379FA3F6-C658-4E9A-87FF-E0021EED8322}" destId="{D282E176-E7E0-43B5-A78C-DFAE23FEBD72}" srcOrd="2" destOrd="0" presId="urn:microsoft.com/office/officeart/2016/7/layout/LinearBlockProcessNumbered"/>
    <dgm:cxn modelId="{DC234A61-7143-4310-B0B9-C84D745AD65E}" type="presParOf" srcId="{D282E176-E7E0-43B5-A78C-DFAE23FEBD72}" destId="{AC796508-CF21-455F-AFF9-BB8E82B23592}" srcOrd="0" destOrd="0" presId="urn:microsoft.com/office/officeart/2016/7/layout/LinearBlockProcessNumbered"/>
    <dgm:cxn modelId="{936BC636-6435-4E2B-8E8F-9F2BEE2DB815}" type="presParOf" srcId="{D282E176-E7E0-43B5-A78C-DFAE23FEBD72}" destId="{54EDC851-65C8-4CA5-A087-78CEDDD97C91}" srcOrd="1" destOrd="0" presId="urn:microsoft.com/office/officeart/2016/7/layout/LinearBlockProcessNumbered"/>
    <dgm:cxn modelId="{DCEDC2B5-77E8-4EA1-B1E6-A95B9F0700B2}" type="presParOf" srcId="{D282E176-E7E0-43B5-A78C-DFAE23FEBD72}" destId="{002B1247-5781-44EE-9404-15378A552BD6}" srcOrd="2" destOrd="0" presId="urn:microsoft.com/office/officeart/2016/7/layout/LinearBlockProcessNumbered"/>
    <dgm:cxn modelId="{B4741AB7-609D-45CF-8EF1-95E81DFF25D4}" type="presParOf" srcId="{379FA3F6-C658-4E9A-87FF-E0021EED8322}" destId="{7C4BC09B-7F0A-4CED-9CC9-97D303A21EDA}" srcOrd="3" destOrd="0" presId="urn:microsoft.com/office/officeart/2016/7/layout/LinearBlockProcessNumbered"/>
    <dgm:cxn modelId="{DCEC360A-E028-491E-B60C-31859A83DC57}" type="presParOf" srcId="{379FA3F6-C658-4E9A-87FF-E0021EED8322}" destId="{114364AA-8B32-4217-B26C-90F969A43530}" srcOrd="4" destOrd="0" presId="urn:microsoft.com/office/officeart/2016/7/layout/LinearBlockProcessNumbered"/>
    <dgm:cxn modelId="{BD4FD567-128A-4773-B8BE-E38A50EC8153}" type="presParOf" srcId="{114364AA-8B32-4217-B26C-90F969A43530}" destId="{F1156087-EBCC-40BE-A3E4-CE0641A28790}" srcOrd="0" destOrd="0" presId="urn:microsoft.com/office/officeart/2016/7/layout/LinearBlockProcessNumbered"/>
    <dgm:cxn modelId="{FCEE7BA9-4363-4989-A09F-C9AE99037848}" type="presParOf" srcId="{114364AA-8B32-4217-B26C-90F969A43530}" destId="{A9499D82-5608-4A85-A9F6-C79AC0D99ADE}" srcOrd="1" destOrd="0" presId="urn:microsoft.com/office/officeart/2016/7/layout/LinearBlockProcessNumbered"/>
    <dgm:cxn modelId="{CE37808C-1679-4E56-93D3-73A190E4166F}" type="presParOf" srcId="{114364AA-8B32-4217-B26C-90F969A43530}" destId="{8DFE8DAF-12F4-456F-B2F8-6D59D068AD17}" srcOrd="2" destOrd="0" presId="urn:microsoft.com/office/officeart/2016/7/layout/LinearBlockProcessNumbered"/>
    <dgm:cxn modelId="{607365DB-9C78-476F-BE2B-4323CF5074F7}" type="presParOf" srcId="{379FA3F6-C658-4E9A-87FF-E0021EED8322}" destId="{7167BDD3-C7C9-49F2-9CAD-BAED9BF2C090}" srcOrd="5" destOrd="0" presId="urn:microsoft.com/office/officeart/2016/7/layout/LinearBlockProcessNumbered"/>
    <dgm:cxn modelId="{64D33376-458A-4C18-955D-14FAA43A5B6F}" type="presParOf" srcId="{379FA3F6-C658-4E9A-87FF-E0021EED8322}" destId="{50FA6BBE-3009-405B-AB05-A204F5D8D7F5}" srcOrd="6" destOrd="0" presId="urn:microsoft.com/office/officeart/2016/7/layout/LinearBlockProcessNumbered"/>
    <dgm:cxn modelId="{6DF5F434-C275-4916-8EFF-6D0DC896F54D}" type="presParOf" srcId="{50FA6BBE-3009-405B-AB05-A204F5D8D7F5}" destId="{89DC2979-44E3-416D-AC41-DF745775B8D6}" srcOrd="0" destOrd="0" presId="urn:microsoft.com/office/officeart/2016/7/layout/LinearBlockProcessNumbered"/>
    <dgm:cxn modelId="{B052FD60-8859-49B1-BECC-BEC2FFD310D1}" type="presParOf" srcId="{50FA6BBE-3009-405B-AB05-A204F5D8D7F5}" destId="{2A068798-8029-4A3E-80D4-116E37CDA58E}" srcOrd="1" destOrd="0" presId="urn:microsoft.com/office/officeart/2016/7/layout/LinearBlockProcessNumbered"/>
    <dgm:cxn modelId="{7795B1CC-A4D6-4EFD-8625-745E84720D43}" type="presParOf" srcId="{50FA6BBE-3009-405B-AB05-A204F5D8D7F5}" destId="{7464113D-05E6-4835-A0E6-0910E5A5052F}" srcOrd="2" destOrd="0" presId="urn:microsoft.com/office/officeart/2016/7/layout/LinearBlockProcessNumbered"/>
    <dgm:cxn modelId="{410BF500-7379-4FDA-B588-C1AC572241CF}" type="presParOf" srcId="{379FA3F6-C658-4E9A-87FF-E0021EED8322}" destId="{3D80AE47-743B-42A2-9B00-C4CD0C922CB6}" srcOrd="7" destOrd="0" presId="urn:microsoft.com/office/officeart/2016/7/layout/LinearBlockProcessNumbered"/>
    <dgm:cxn modelId="{FAF9C850-09C0-4D1E-9DF0-7E2D97730D43}" type="presParOf" srcId="{379FA3F6-C658-4E9A-87FF-E0021EED8322}" destId="{E6F5FE36-A6EF-45E7-ABB7-761C7EE6EE86}" srcOrd="8" destOrd="0" presId="urn:microsoft.com/office/officeart/2016/7/layout/LinearBlockProcessNumbered"/>
    <dgm:cxn modelId="{DBD0F2F4-8B63-4F95-B4A1-7FCA3B9497FF}" type="presParOf" srcId="{E6F5FE36-A6EF-45E7-ABB7-761C7EE6EE86}" destId="{05F812E9-7B15-42F1-8423-0047C882CAE8}" srcOrd="0" destOrd="0" presId="urn:microsoft.com/office/officeart/2016/7/layout/LinearBlockProcessNumbered"/>
    <dgm:cxn modelId="{BC1AD7EF-8855-4843-83AC-1E0FE2432D22}" type="presParOf" srcId="{E6F5FE36-A6EF-45E7-ABB7-761C7EE6EE86}" destId="{55C5B08D-AD52-42FA-B11C-98F548DE743D}" srcOrd="1" destOrd="0" presId="urn:microsoft.com/office/officeart/2016/7/layout/LinearBlockProcessNumbered"/>
    <dgm:cxn modelId="{9258153D-30AF-44E9-A7B5-40742291319F}" type="presParOf" srcId="{E6F5FE36-A6EF-45E7-ABB7-761C7EE6EE86}" destId="{DF6ABCC2-31F6-4B5E-ACB3-0D3EF790DC4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12ACF-E34E-424A-A729-9EC77E59625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DED75F-8330-401B-BA11-0AACE060E45C}">
      <dgm:prSet/>
      <dgm:spPr/>
      <dgm:t>
        <a:bodyPr/>
        <a:lstStyle/>
        <a:p>
          <a:r>
            <a:rPr lang="en-US" u="sng" dirty="0"/>
            <a:t>Clinical assessment:  </a:t>
          </a:r>
          <a:r>
            <a:rPr lang="en-US" u="none" dirty="0"/>
            <a:t>TNSS/ VAS scores  </a:t>
          </a:r>
          <a:r>
            <a:rPr lang="en-US" dirty="0"/>
            <a:t>and the skin prick test (SPT)</a:t>
          </a:r>
        </a:p>
      </dgm:t>
    </dgm:pt>
    <dgm:pt modelId="{897F443C-C493-4A6D-95B3-A3364F27211C}" type="parTrans" cxnId="{9FC46AB3-88F3-4752-9D3E-24B9FB6843A3}">
      <dgm:prSet/>
      <dgm:spPr/>
      <dgm:t>
        <a:bodyPr/>
        <a:lstStyle/>
        <a:p>
          <a:endParaRPr lang="en-US"/>
        </a:p>
      </dgm:t>
    </dgm:pt>
    <dgm:pt modelId="{EEB5D8EE-506B-4E54-B948-19CE4EB9FEF0}" type="sibTrans" cxnId="{9FC46AB3-88F3-4752-9D3E-24B9FB6843A3}">
      <dgm:prSet/>
      <dgm:spPr/>
      <dgm:t>
        <a:bodyPr/>
        <a:lstStyle/>
        <a:p>
          <a:endParaRPr lang="en-US"/>
        </a:p>
      </dgm:t>
    </dgm:pt>
    <dgm:pt modelId="{27D46168-D720-4CBC-8688-2771CEDF0C35}">
      <dgm:prSet/>
      <dgm:spPr/>
      <dgm:t>
        <a:bodyPr/>
        <a:lstStyle/>
        <a:p>
          <a:r>
            <a:rPr lang="en-US" u="sng"/>
            <a:t>Specimen collection: </a:t>
          </a:r>
          <a:r>
            <a:rPr lang="en-US"/>
            <a:t>nasosorption, nasal lavage and blood drawing.</a:t>
          </a:r>
        </a:p>
      </dgm:t>
    </dgm:pt>
    <dgm:pt modelId="{AE0A27FD-A12C-4195-8496-742A034DAD33}" type="parTrans" cxnId="{F02CEA8D-F843-49A4-AF25-208177BDDA6C}">
      <dgm:prSet/>
      <dgm:spPr/>
      <dgm:t>
        <a:bodyPr/>
        <a:lstStyle/>
        <a:p>
          <a:endParaRPr lang="en-US"/>
        </a:p>
      </dgm:t>
    </dgm:pt>
    <dgm:pt modelId="{72416427-CF7A-4082-8BA7-AD0397DE4DE2}" type="sibTrans" cxnId="{F02CEA8D-F843-49A4-AF25-208177BDDA6C}">
      <dgm:prSet/>
      <dgm:spPr/>
      <dgm:t>
        <a:bodyPr/>
        <a:lstStyle/>
        <a:p>
          <a:endParaRPr lang="en-US"/>
        </a:p>
      </dgm:t>
    </dgm:pt>
    <dgm:pt modelId="{F9E7FD5C-9817-4A8C-863E-3A4C080DA0AF}">
      <dgm:prSet/>
      <dgm:spPr/>
      <dgm:t>
        <a:bodyPr/>
        <a:lstStyle/>
        <a:p>
          <a:r>
            <a:rPr lang="en-US" dirty="0"/>
            <a:t>Nasal provocation test (NPT) is also to be used during the off-season and specimen collection from the subjects will be performed before and after NPT.</a:t>
          </a:r>
        </a:p>
      </dgm:t>
    </dgm:pt>
    <dgm:pt modelId="{1398CA63-33DC-4A0F-97FB-819DBEDD1B41}" type="parTrans" cxnId="{23849D2D-3307-4840-A417-BBF42F1F5FB8}">
      <dgm:prSet/>
      <dgm:spPr/>
      <dgm:t>
        <a:bodyPr/>
        <a:lstStyle/>
        <a:p>
          <a:endParaRPr lang="en-US"/>
        </a:p>
      </dgm:t>
    </dgm:pt>
    <dgm:pt modelId="{09406831-13DC-488E-A5D7-4D217A75A9B3}" type="sibTrans" cxnId="{23849D2D-3307-4840-A417-BBF42F1F5FB8}">
      <dgm:prSet/>
      <dgm:spPr/>
      <dgm:t>
        <a:bodyPr/>
        <a:lstStyle/>
        <a:p>
          <a:endParaRPr lang="en-US"/>
        </a:p>
      </dgm:t>
    </dgm:pt>
    <dgm:pt modelId="{7159BAF1-DC30-4716-95E9-5002CEC1D0D5}" type="pres">
      <dgm:prSet presAssocID="{86412ACF-E34E-424A-A729-9EC77E596250}" presName="outerComposite" presStyleCnt="0">
        <dgm:presLayoutVars>
          <dgm:chMax val="5"/>
          <dgm:dir/>
          <dgm:resizeHandles val="exact"/>
        </dgm:presLayoutVars>
      </dgm:prSet>
      <dgm:spPr/>
    </dgm:pt>
    <dgm:pt modelId="{60BABFFC-42CC-442F-9395-5E06AEB4B100}" type="pres">
      <dgm:prSet presAssocID="{86412ACF-E34E-424A-A729-9EC77E596250}" presName="dummyMaxCanvas" presStyleCnt="0">
        <dgm:presLayoutVars/>
      </dgm:prSet>
      <dgm:spPr/>
    </dgm:pt>
    <dgm:pt modelId="{6B108579-3303-4B1C-9952-EEED006CA10F}" type="pres">
      <dgm:prSet presAssocID="{86412ACF-E34E-424A-A729-9EC77E596250}" presName="ThreeNodes_1" presStyleLbl="node1" presStyleIdx="0" presStyleCnt="3">
        <dgm:presLayoutVars>
          <dgm:bulletEnabled val="1"/>
        </dgm:presLayoutVars>
      </dgm:prSet>
      <dgm:spPr/>
    </dgm:pt>
    <dgm:pt modelId="{FC722565-80AC-425D-89A6-AA56165AE62D}" type="pres">
      <dgm:prSet presAssocID="{86412ACF-E34E-424A-A729-9EC77E596250}" presName="ThreeNodes_2" presStyleLbl="node1" presStyleIdx="1" presStyleCnt="3">
        <dgm:presLayoutVars>
          <dgm:bulletEnabled val="1"/>
        </dgm:presLayoutVars>
      </dgm:prSet>
      <dgm:spPr/>
    </dgm:pt>
    <dgm:pt modelId="{26F52241-7DEE-453B-939C-F9BF31AC8513}" type="pres">
      <dgm:prSet presAssocID="{86412ACF-E34E-424A-A729-9EC77E596250}" presName="ThreeNodes_3" presStyleLbl="node1" presStyleIdx="2" presStyleCnt="3">
        <dgm:presLayoutVars>
          <dgm:bulletEnabled val="1"/>
        </dgm:presLayoutVars>
      </dgm:prSet>
      <dgm:spPr/>
    </dgm:pt>
    <dgm:pt modelId="{8FCBFF2F-2918-4016-90B2-308F690593E5}" type="pres">
      <dgm:prSet presAssocID="{86412ACF-E34E-424A-A729-9EC77E596250}" presName="ThreeConn_1-2" presStyleLbl="fgAccFollowNode1" presStyleIdx="0" presStyleCnt="2">
        <dgm:presLayoutVars>
          <dgm:bulletEnabled val="1"/>
        </dgm:presLayoutVars>
      </dgm:prSet>
      <dgm:spPr/>
    </dgm:pt>
    <dgm:pt modelId="{785796DA-1625-45E6-999F-EC53F5FFB2A8}" type="pres">
      <dgm:prSet presAssocID="{86412ACF-E34E-424A-A729-9EC77E596250}" presName="ThreeConn_2-3" presStyleLbl="fgAccFollowNode1" presStyleIdx="1" presStyleCnt="2">
        <dgm:presLayoutVars>
          <dgm:bulletEnabled val="1"/>
        </dgm:presLayoutVars>
      </dgm:prSet>
      <dgm:spPr/>
    </dgm:pt>
    <dgm:pt modelId="{3483338A-AD4B-47D1-A672-28022653DF46}" type="pres">
      <dgm:prSet presAssocID="{86412ACF-E34E-424A-A729-9EC77E596250}" presName="ThreeNodes_1_text" presStyleLbl="node1" presStyleIdx="2" presStyleCnt="3">
        <dgm:presLayoutVars>
          <dgm:bulletEnabled val="1"/>
        </dgm:presLayoutVars>
      </dgm:prSet>
      <dgm:spPr/>
    </dgm:pt>
    <dgm:pt modelId="{75830F5E-AAC9-4A9B-AC7A-6BD31083717D}" type="pres">
      <dgm:prSet presAssocID="{86412ACF-E34E-424A-A729-9EC77E596250}" presName="ThreeNodes_2_text" presStyleLbl="node1" presStyleIdx="2" presStyleCnt="3">
        <dgm:presLayoutVars>
          <dgm:bulletEnabled val="1"/>
        </dgm:presLayoutVars>
      </dgm:prSet>
      <dgm:spPr/>
    </dgm:pt>
    <dgm:pt modelId="{F2918522-C653-4B1B-8D94-623D8B3001B1}" type="pres">
      <dgm:prSet presAssocID="{86412ACF-E34E-424A-A729-9EC77E596250}" presName="ThreeNodes_3_text" presStyleLbl="node1" presStyleIdx="2" presStyleCnt="3">
        <dgm:presLayoutVars>
          <dgm:bulletEnabled val="1"/>
        </dgm:presLayoutVars>
      </dgm:prSet>
      <dgm:spPr/>
    </dgm:pt>
  </dgm:ptLst>
  <dgm:cxnLst>
    <dgm:cxn modelId="{1180AC22-B48F-4889-A328-1C32A42E015F}" type="presOf" srcId="{04DED75F-8330-401B-BA11-0AACE060E45C}" destId="{3483338A-AD4B-47D1-A672-28022653DF46}" srcOrd="1" destOrd="0" presId="urn:microsoft.com/office/officeart/2005/8/layout/vProcess5"/>
    <dgm:cxn modelId="{23849D2D-3307-4840-A417-BBF42F1F5FB8}" srcId="{86412ACF-E34E-424A-A729-9EC77E596250}" destId="{F9E7FD5C-9817-4A8C-863E-3A4C080DA0AF}" srcOrd="2" destOrd="0" parTransId="{1398CA63-33DC-4A0F-97FB-819DBEDD1B41}" sibTransId="{09406831-13DC-488E-A5D7-4D217A75A9B3}"/>
    <dgm:cxn modelId="{AF7B395E-9D94-499F-BB2A-F40B24A62090}" type="presOf" srcId="{04DED75F-8330-401B-BA11-0AACE060E45C}" destId="{6B108579-3303-4B1C-9952-EEED006CA10F}" srcOrd="0" destOrd="0" presId="urn:microsoft.com/office/officeart/2005/8/layout/vProcess5"/>
    <dgm:cxn modelId="{D5853461-062C-44E9-8E63-D4116814755A}" type="presOf" srcId="{27D46168-D720-4CBC-8688-2771CEDF0C35}" destId="{FC722565-80AC-425D-89A6-AA56165AE62D}" srcOrd="0" destOrd="0" presId="urn:microsoft.com/office/officeart/2005/8/layout/vProcess5"/>
    <dgm:cxn modelId="{90472766-8CCE-4339-B02C-212F51745069}" type="presOf" srcId="{72416427-CF7A-4082-8BA7-AD0397DE4DE2}" destId="{785796DA-1625-45E6-999F-EC53F5FFB2A8}" srcOrd="0" destOrd="0" presId="urn:microsoft.com/office/officeart/2005/8/layout/vProcess5"/>
    <dgm:cxn modelId="{C61CE556-C41A-4972-BE78-D1132D688D0B}" type="presOf" srcId="{EEB5D8EE-506B-4E54-B948-19CE4EB9FEF0}" destId="{8FCBFF2F-2918-4016-90B2-308F690593E5}" srcOrd="0" destOrd="0" presId="urn:microsoft.com/office/officeart/2005/8/layout/vProcess5"/>
    <dgm:cxn modelId="{F02CEA8D-F843-49A4-AF25-208177BDDA6C}" srcId="{86412ACF-E34E-424A-A729-9EC77E596250}" destId="{27D46168-D720-4CBC-8688-2771CEDF0C35}" srcOrd="1" destOrd="0" parTransId="{AE0A27FD-A12C-4195-8496-742A034DAD33}" sibTransId="{72416427-CF7A-4082-8BA7-AD0397DE4DE2}"/>
    <dgm:cxn modelId="{296791B0-DD1C-4663-8DC2-EF59D82CE39E}" type="presOf" srcId="{86412ACF-E34E-424A-A729-9EC77E596250}" destId="{7159BAF1-DC30-4716-95E9-5002CEC1D0D5}" srcOrd="0" destOrd="0" presId="urn:microsoft.com/office/officeart/2005/8/layout/vProcess5"/>
    <dgm:cxn modelId="{9FC46AB3-88F3-4752-9D3E-24B9FB6843A3}" srcId="{86412ACF-E34E-424A-A729-9EC77E596250}" destId="{04DED75F-8330-401B-BA11-0AACE060E45C}" srcOrd="0" destOrd="0" parTransId="{897F443C-C493-4A6D-95B3-A3364F27211C}" sibTransId="{EEB5D8EE-506B-4E54-B948-19CE4EB9FEF0}"/>
    <dgm:cxn modelId="{9DEFF8B6-F06F-4AFD-90B1-FE1AA239F2B5}" type="presOf" srcId="{F9E7FD5C-9817-4A8C-863E-3A4C080DA0AF}" destId="{26F52241-7DEE-453B-939C-F9BF31AC8513}" srcOrd="0" destOrd="0" presId="urn:microsoft.com/office/officeart/2005/8/layout/vProcess5"/>
    <dgm:cxn modelId="{D5C429BC-9A0A-473F-BCA1-8475B2D90297}" type="presOf" srcId="{F9E7FD5C-9817-4A8C-863E-3A4C080DA0AF}" destId="{F2918522-C653-4B1B-8D94-623D8B3001B1}" srcOrd="1" destOrd="0" presId="urn:microsoft.com/office/officeart/2005/8/layout/vProcess5"/>
    <dgm:cxn modelId="{B0CF1BF9-BD55-4E30-9614-EBE2903F24C4}" type="presOf" srcId="{27D46168-D720-4CBC-8688-2771CEDF0C35}" destId="{75830F5E-AAC9-4A9B-AC7A-6BD31083717D}" srcOrd="1" destOrd="0" presId="urn:microsoft.com/office/officeart/2005/8/layout/vProcess5"/>
    <dgm:cxn modelId="{13A24A94-671F-42AD-8DAF-1F19FB149A93}" type="presParOf" srcId="{7159BAF1-DC30-4716-95E9-5002CEC1D0D5}" destId="{60BABFFC-42CC-442F-9395-5E06AEB4B100}" srcOrd="0" destOrd="0" presId="urn:microsoft.com/office/officeart/2005/8/layout/vProcess5"/>
    <dgm:cxn modelId="{D2181057-E85A-4B9D-8755-A082333159BE}" type="presParOf" srcId="{7159BAF1-DC30-4716-95E9-5002CEC1D0D5}" destId="{6B108579-3303-4B1C-9952-EEED006CA10F}" srcOrd="1" destOrd="0" presId="urn:microsoft.com/office/officeart/2005/8/layout/vProcess5"/>
    <dgm:cxn modelId="{77A2D9AC-E99F-4123-924A-53F1C8F914B7}" type="presParOf" srcId="{7159BAF1-DC30-4716-95E9-5002CEC1D0D5}" destId="{FC722565-80AC-425D-89A6-AA56165AE62D}" srcOrd="2" destOrd="0" presId="urn:microsoft.com/office/officeart/2005/8/layout/vProcess5"/>
    <dgm:cxn modelId="{784F5552-96C0-4F55-8A03-701CD9A6164D}" type="presParOf" srcId="{7159BAF1-DC30-4716-95E9-5002CEC1D0D5}" destId="{26F52241-7DEE-453B-939C-F9BF31AC8513}" srcOrd="3" destOrd="0" presId="urn:microsoft.com/office/officeart/2005/8/layout/vProcess5"/>
    <dgm:cxn modelId="{26B13846-367E-4DF8-9362-72F0B6FC5CE5}" type="presParOf" srcId="{7159BAF1-DC30-4716-95E9-5002CEC1D0D5}" destId="{8FCBFF2F-2918-4016-90B2-308F690593E5}" srcOrd="4" destOrd="0" presId="urn:microsoft.com/office/officeart/2005/8/layout/vProcess5"/>
    <dgm:cxn modelId="{E7AE6134-BE54-48A5-9FF5-095A9DA4A359}" type="presParOf" srcId="{7159BAF1-DC30-4716-95E9-5002CEC1D0D5}" destId="{785796DA-1625-45E6-999F-EC53F5FFB2A8}" srcOrd="5" destOrd="0" presId="urn:microsoft.com/office/officeart/2005/8/layout/vProcess5"/>
    <dgm:cxn modelId="{8C4144E4-D2ED-46DC-ADD7-97100B1CE97C}" type="presParOf" srcId="{7159BAF1-DC30-4716-95E9-5002CEC1D0D5}" destId="{3483338A-AD4B-47D1-A672-28022653DF46}" srcOrd="6" destOrd="0" presId="urn:microsoft.com/office/officeart/2005/8/layout/vProcess5"/>
    <dgm:cxn modelId="{7C825390-E3EC-440D-A5AE-51D097DB7574}" type="presParOf" srcId="{7159BAF1-DC30-4716-95E9-5002CEC1D0D5}" destId="{75830F5E-AAC9-4A9B-AC7A-6BD31083717D}" srcOrd="7" destOrd="0" presId="urn:microsoft.com/office/officeart/2005/8/layout/vProcess5"/>
    <dgm:cxn modelId="{3BBF7CC8-3B42-4B10-ADCB-AA68FD07B6B7}" type="presParOf" srcId="{7159BAF1-DC30-4716-95E9-5002CEC1D0D5}" destId="{F2918522-C653-4B1B-8D94-623D8B3001B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5EB56B-0D76-40D0-AE2D-0C1A66F0AE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E68748-64FC-41D0-AE6D-C07010DD19F7}">
      <dgm:prSet/>
      <dgm:spPr/>
      <dgm:t>
        <a:bodyPr/>
        <a:lstStyle/>
        <a:p>
          <a:r>
            <a:rPr lang="en-US" b="0" u="none" dirty="0"/>
            <a:t>Approval from the Bioethical committee was received in May 2022 (RNN/76/22/KE)</a:t>
          </a:r>
        </a:p>
      </dgm:t>
    </dgm:pt>
    <dgm:pt modelId="{14D17539-9C60-42AD-A726-C033783B3ED4}" type="parTrans" cxnId="{E1F3441E-1689-4C24-ACE5-AA463CD77EA4}">
      <dgm:prSet/>
      <dgm:spPr/>
      <dgm:t>
        <a:bodyPr/>
        <a:lstStyle/>
        <a:p>
          <a:endParaRPr lang="en-US"/>
        </a:p>
      </dgm:t>
    </dgm:pt>
    <dgm:pt modelId="{421EBC59-37AC-4F38-8537-7B2E8C703185}" type="sibTrans" cxnId="{E1F3441E-1689-4C24-ACE5-AA463CD77EA4}">
      <dgm:prSet/>
      <dgm:spPr/>
      <dgm:t>
        <a:bodyPr/>
        <a:lstStyle/>
        <a:p>
          <a:endParaRPr lang="en-US"/>
        </a:p>
      </dgm:t>
    </dgm:pt>
    <dgm:pt modelId="{CDC5C1C1-2304-414C-8433-44D4A3EC9B93}">
      <dgm:prSet/>
      <dgm:spPr/>
      <dgm:t>
        <a:bodyPr/>
        <a:lstStyle/>
        <a:p>
          <a:r>
            <a:rPr lang="en-US" dirty="0"/>
            <a:t>We started recruiting subjects from among outpatients treated at the center for Asthma and Allergy Diagnosis and Treatment, Department of Immunology and Allergy, Central Teaching Hospital of the Medical University of Lodz. </a:t>
          </a:r>
        </a:p>
        <a:p>
          <a:r>
            <a:rPr lang="en-US" dirty="0"/>
            <a:t>The center has experience in conducting studies that assess local airway inflammation with the use of standard and innovative tools of nasal secretion acquisition.</a:t>
          </a:r>
        </a:p>
      </dgm:t>
    </dgm:pt>
    <dgm:pt modelId="{14D6701D-BC0C-4541-A548-01258B9E5EDD}" type="parTrans" cxnId="{FA07B8B6-9B3A-46D0-9835-71EB6835212D}">
      <dgm:prSet/>
      <dgm:spPr/>
      <dgm:t>
        <a:bodyPr/>
        <a:lstStyle/>
        <a:p>
          <a:endParaRPr lang="en-US"/>
        </a:p>
      </dgm:t>
    </dgm:pt>
    <dgm:pt modelId="{FCE80753-E3A7-4E88-A9C5-2C83CC1CF1F4}" type="sibTrans" cxnId="{FA07B8B6-9B3A-46D0-9835-71EB6835212D}">
      <dgm:prSet/>
      <dgm:spPr/>
      <dgm:t>
        <a:bodyPr/>
        <a:lstStyle/>
        <a:p>
          <a:endParaRPr lang="en-US"/>
        </a:p>
      </dgm:t>
    </dgm:pt>
    <dgm:pt modelId="{FE91B8CE-C3CB-42BB-81B0-2D9B3AEA0FA3}">
      <dgm:prSet/>
      <dgm:spPr/>
      <dgm:t>
        <a:bodyPr/>
        <a:lstStyle/>
        <a:p>
          <a:r>
            <a:rPr lang="en-US" b="0" u="none" dirty="0"/>
            <a:t>All recruited subjects received detailed explanations of the methods used in samples collection and signed written consent for the participation in the study.</a:t>
          </a:r>
        </a:p>
      </dgm:t>
    </dgm:pt>
    <dgm:pt modelId="{86FD2763-C8CC-426D-9E3B-DC1A3C875CCE}" type="parTrans" cxnId="{2ECC5DDC-B38F-442C-A6EA-EB0A40E7D1BD}">
      <dgm:prSet/>
      <dgm:spPr/>
      <dgm:t>
        <a:bodyPr/>
        <a:lstStyle/>
        <a:p>
          <a:endParaRPr lang="en-US"/>
        </a:p>
      </dgm:t>
    </dgm:pt>
    <dgm:pt modelId="{9B277BB7-8601-43A2-B932-C6FD451FE218}" type="sibTrans" cxnId="{2ECC5DDC-B38F-442C-A6EA-EB0A40E7D1BD}">
      <dgm:prSet/>
      <dgm:spPr/>
      <dgm:t>
        <a:bodyPr/>
        <a:lstStyle/>
        <a:p>
          <a:endParaRPr lang="en-US"/>
        </a:p>
      </dgm:t>
    </dgm:pt>
    <dgm:pt modelId="{9E0DFB4A-45E6-4814-B51D-02FA5AB74840}" type="pres">
      <dgm:prSet presAssocID="{E35EB56B-0D76-40D0-AE2D-0C1A66F0AE66}" presName="linear" presStyleCnt="0">
        <dgm:presLayoutVars>
          <dgm:animLvl val="lvl"/>
          <dgm:resizeHandles val="exact"/>
        </dgm:presLayoutVars>
      </dgm:prSet>
      <dgm:spPr/>
    </dgm:pt>
    <dgm:pt modelId="{3F597F4F-F61E-440D-9827-8AA5C37CA4B8}" type="pres">
      <dgm:prSet presAssocID="{AFE68748-64FC-41D0-AE6D-C07010DD19F7}" presName="parentText" presStyleLbl="node1" presStyleIdx="0" presStyleCnt="3">
        <dgm:presLayoutVars>
          <dgm:chMax val="0"/>
          <dgm:bulletEnabled val="1"/>
        </dgm:presLayoutVars>
      </dgm:prSet>
      <dgm:spPr/>
    </dgm:pt>
    <dgm:pt modelId="{DBBDA8B0-360F-4069-9EFC-1B7DD554710F}" type="pres">
      <dgm:prSet presAssocID="{421EBC59-37AC-4F38-8537-7B2E8C703185}" presName="spacer" presStyleCnt="0"/>
      <dgm:spPr/>
    </dgm:pt>
    <dgm:pt modelId="{8F3D4CAC-2EC2-469D-B1F7-9E1C8BBE7C6E}" type="pres">
      <dgm:prSet presAssocID="{CDC5C1C1-2304-414C-8433-44D4A3EC9B93}" presName="parentText" presStyleLbl="node1" presStyleIdx="1" presStyleCnt="3">
        <dgm:presLayoutVars>
          <dgm:chMax val="0"/>
          <dgm:bulletEnabled val="1"/>
        </dgm:presLayoutVars>
      </dgm:prSet>
      <dgm:spPr/>
    </dgm:pt>
    <dgm:pt modelId="{7BAA7E42-1F35-4B05-B7B2-487E8398C45A}" type="pres">
      <dgm:prSet presAssocID="{FCE80753-E3A7-4E88-A9C5-2C83CC1CF1F4}" presName="spacer" presStyleCnt="0"/>
      <dgm:spPr/>
    </dgm:pt>
    <dgm:pt modelId="{A4DFD9C7-61B6-48C4-9FA3-E0FF7F6A2518}" type="pres">
      <dgm:prSet presAssocID="{FE91B8CE-C3CB-42BB-81B0-2D9B3AEA0FA3}" presName="parentText" presStyleLbl="node1" presStyleIdx="2" presStyleCnt="3">
        <dgm:presLayoutVars>
          <dgm:chMax val="0"/>
          <dgm:bulletEnabled val="1"/>
        </dgm:presLayoutVars>
      </dgm:prSet>
      <dgm:spPr/>
    </dgm:pt>
  </dgm:ptLst>
  <dgm:cxnLst>
    <dgm:cxn modelId="{8092A314-925C-4E59-9BBE-A29745AFD9B7}" type="presOf" srcId="{CDC5C1C1-2304-414C-8433-44D4A3EC9B93}" destId="{8F3D4CAC-2EC2-469D-B1F7-9E1C8BBE7C6E}" srcOrd="0" destOrd="0" presId="urn:microsoft.com/office/officeart/2005/8/layout/vList2"/>
    <dgm:cxn modelId="{E1F3441E-1689-4C24-ACE5-AA463CD77EA4}" srcId="{E35EB56B-0D76-40D0-AE2D-0C1A66F0AE66}" destId="{AFE68748-64FC-41D0-AE6D-C07010DD19F7}" srcOrd="0" destOrd="0" parTransId="{14D17539-9C60-42AD-A726-C033783B3ED4}" sibTransId="{421EBC59-37AC-4F38-8537-7B2E8C703185}"/>
    <dgm:cxn modelId="{BDEBF747-939B-4D00-BD7F-DC9080F29BB3}" type="presOf" srcId="{E35EB56B-0D76-40D0-AE2D-0C1A66F0AE66}" destId="{9E0DFB4A-45E6-4814-B51D-02FA5AB74840}" srcOrd="0" destOrd="0" presId="urn:microsoft.com/office/officeart/2005/8/layout/vList2"/>
    <dgm:cxn modelId="{FA07B8B6-9B3A-46D0-9835-71EB6835212D}" srcId="{E35EB56B-0D76-40D0-AE2D-0C1A66F0AE66}" destId="{CDC5C1C1-2304-414C-8433-44D4A3EC9B93}" srcOrd="1" destOrd="0" parTransId="{14D6701D-BC0C-4541-A548-01258B9E5EDD}" sibTransId="{FCE80753-E3A7-4E88-A9C5-2C83CC1CF1F4}"/>
    <dgm:cxn modelId="{C28191D8-D3E3-43AE-9DD3-2B056D257334}" type="presOf" srcId="{FE91B8CE-C3CB-42BB-81B0-2D9B3AEA0FA3}" destId="{A4DFD9C7-61B6-48C4-9FA3-E0FF7F6A2518}" srcOrd="0" destOrd="0" presId="urn:microsoft.com/office/officeart/2005/8/layout/vList2"/>
    <dgm:cxn modelId="{8622B4DB-618E-4931-BC6E-2BA4C04702CD}" type="presOf" srcId="{AFE68748-64FC-41D0-AE6D-C07010DD19F7}" destId="{3F597F4F-F61E-440D-9827-8AA5C37CA4B8}" srcOrd="0" destOrd="0" presId="urn:microsoft.com/office/officeart/2005/8/layout/vList2"/>
    <dgm:cxn modelId="{2ECC5DDC-B38F-442C-A6EA-EB0A40E7D1BD}" srcId="{E35EB56B-0D76-40D0-AE2D-0C1A66F0AE66}" destId="{FE91B8CE-C3CB-42BB-81B0-2D9B3AEA0FA3}" srcOrd="2" destOrd="0" parTransId="{86FD2763-C8CC-426D-9E3B-DC1A3C875CCE}" sibTransId="{9B277BB7-8601-43A2-B932-C6FD451FE218}"/>
    <dgm:cxn modelId="{B4942278-5A70-4FF0-A249-8153CDF0325A}" type="presParOf" srcId="{9E0DFB4A-45E6-4814-B51D-02FA5AB74840}" destId="{3F597F4F-F61E-440D-9827-8AA5C37CA4B8}" srcOrd="0" destOrd="0" presId="urn:microsoft.com/office/officeart/2005/8/layout/vList2"/>
    <dgm:cxn modelId="{D585352A-39E5-4806-ADA4-A1A9B23FA295}" type="presParOf" srcId="{9E0DFB4A-45E6-4814-B51D-02FA5AB74840}" destId="{DBBDA8B0-360F-4069-9EFC-1B7DD554710F}" srcOrd="1" destOrd="0" presId="urn:microsoft.com/office/officeart/2005/8/layout/vList2"/>
    <dgm:cxn modelId="{4E5671AA-1333-46DA-8B99-0A62E26AAE99}" type="presParOf" srcId="{9E0DFB4A-45E6-4814-B51D-02FA5AB74840}" destId="{8F3D4CAC-2EC2-469D-B1F7-9E1C8BBE7C6E}" srcOrd="2" destOrd="0" presId="urn:microsoft.com/office/officeart/2005/8/layout/vList2"/>
    <dgm:cxn modelId="{D7C7637B-CD1E-4DFC-8650-BCC03CAB19EB}" type="presParOf" srcId="{9E0DFB4A-45E6-4814-B51D-02FA5AB74840}" destId="{7BAA7E42-1F35-4B05-B7B2-487E8398C45A}" srcOrd="3" destOrd="0" presId="urn:microsoft.com/office/officeart/2005/8/layout/vList2"/>
    <dgm:cxn modelId="{3994483C-E9F6-43B1-AF8F-B0571737F3C6}" type="presParOf" srcId="{9E0DFB4A-45E6-4814-B51D-02FA5AB74840}" destId="{A4DFD9C7-61B6-48C4-9FA3-E0FF7F6A25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C8C2B9-3CD2-4B10-A522-92FA0347B62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7FD2B27-EC52-41C9-8A37-E461EC917813}">
      <dgm:prSet/>
      <dgm:spPr/>
      <dgm:t>
        <a:bodyPr/>
        <a:lstStyle/>
        <a:p>
          <a:r>
            <a:rPr lang="pl-PL" dirty="0">
              <a:solidFill>
                <a:schemeClr val="tx1"/>
              </a:solidFill>
            </a:rPr>
            <a:t>TNSS/ VAS methods are helpful as a subjective assessment tool of suspected LAR subjects.</a:t>
          </a:r>
          <a:endParaRPr lang="en-US" dirty="0">
            <a:solidFill>
              <a:schemeClr val="tx1"/>
            </a:solidFill>
          </a:endParaRPr>
        </a:p>
      </dgm:t>
    </dgm:pt>
    <dgm:pt modelId="{890BCE6E-FE93-4E12-A970-6226B9F4F78D}" type="parTrans" cxnId="{C90E89D4-8007-4111-85BE-E085B53C9CC2}">
      <dgm:prSet/>
      <dgm:spPr/>
      <dgm:t>
        <a:bodyPr/>
        <a:lstStyle/>
        <a:p>
          <a:endParaRPr lang="en-US"/>
        </a:p>
      </dgm:t>
    </dgm:pt>
    <dgm:pt modelId="{CF9B7126-3B87-4231-9BA5-910F3D29BFD8}" type="sibTrans" cxnId="{C90E89D4-8007-4111-85BE-E085B53C9CC2}">
      <dgm:prSet/>
      <dgm:spPr/>
      <dgm:t>
        <a:bodyPr/>
        <a:lstStyle/>
        <a:p>
          <a:endParaRPr lang="en-US"/>
        </a:p>
      </dgm:t>
    </dgm:pt>
    <dgm:pt modelId="{2AC079A4-6188-458F-8E1E-708F576224AC}">
      <dgm:prSet/>
      <dgm:spPr/>
      <dgm:t>
        <a:bodyPr/>
        <a:lstStyle/>
        <a:p>
          <a:r>
            <a:rPr lang="pl-PL" dirty="0">
              <a:solidFill>
                <a:schemeClr val="tx1"/>
              </a:solidFill>
            </a:rPr>
            <a:t>More information can be acquired through sIgE assessment in nasal secretions of suspected LAR subjects.</a:t>
          </a:r>
          <a:endParaRPr lang="en-US" dirty="0">
            <a:solidFill>
              <a:schemeClr val="tx1"/>
            </a:solidFill>
          </a:endParaRPr>
        </a:p>
      </dgm:t>
    </dgm:pt>
    <dgm:pt modelId="{0134321F-53AA-431A-B322-CAB03127AA45}" type="parTrans" cxnId="{BE670C34-19C8-42A5-A98E-F03F49F6145F}">
      <dgm:prSet/>
      <dgm:spPr/>
      <dgm:t>
        <a:bodyPr/>
        <a:lstStyle/>
        <a:p>
          <a:endParaRPr lang="en-US"/>
        </a:p>
      </dgm:t>
    </dgm:pt>
    <dgm:pt modelId="{AC8BE926-7087-41B3-9802-5E40D0E98791}" type="sibTrans" cxnId="{BE670C34-19C8-42A5-A98E-F03F49F6145F}">
      <dgm:prSet/>
      <dgm:spPr/>
      <dgm:t>
        <a:bodyPr/>
        <a:lstStyle/>
        <a:p>
          <a:endParaRPr lang="en-US"/>
        </a:p>
      </dgm:t>
    </dgm:pt>
    <dgm:pt modelId="{98A81464-B8B5-4447-A0EC-73D737DF97FF}">
      <dgm:prSet/>
      <dgm:spPr/>
      <dgm:t>
        <a:bodyPr/>
        <a:lstStyle/>
        <a:p>
          <a:r>
            <a:rPr lang="pl-PL" dirty="0">
              <a:solidFill>
                <a:schemeClr val="tx1"/>
              </a:solidFill>
            </a:rPr>
            <a:t>Assessment of mediators in nasal secretions which is planned in the next steps of our research may provide new insights into the endotypical and phenotypical classification of allergic rhinitis.</a:t>
          </a:r>
          <a:endParaRPr lang="en-US" dirty="0">
            <a:solidFill>
              <a:schemeClr val="tx1"/>
            </a:solidFill>
          </a:endParaRPr>
        </a:p>
      </dgm:t>
    </dgm:pt>
    <dgm:pt modelId="{F17BB9A5-252E-49E0-90C9-FCE995A2595C}" type="parTrans" cxnId="{8018D9C6-76DE-4280-BFCC-27DF79218B8A}">
      <dgm:prSet/>
      <dgm:spPr/>
      <dgm:t>
        <a:bodyPr/>
        <a:lstStyle/>
        <a:p>
          <a:endParaRPr lang="en-US"/>
        </a:p>
      </dgm:t>
    </dgm:pt>
    <dgm:pt modelId="{E02D4904-01DA-4759-B5DD-1FCD3D66D750}" type="sibTrans" cxnId="{8018D9C6-76DE-4280-BFCC-27DF79218B8A}">
      <dgm:prSet/>
      <dgm:spPr/>
      <dgm:t>
        <a:bodyPr/>
        <a:lstStyle/>
        <a:p>
          <a:endParaRPr lang="en-US"/>
        </a:p>
      </dgm:t>
    </dgm:pt>
    <dgm:pt modelId="{FF798510-6026-480E-88C7-A27D27D39B70}">
      <dgm:prSet/>
      <dgm:spPr/>
      <dgm:t>
        <a:bodyPr/>
        <a:lstStyle/>
        <a:p>
          <a:r>
            <a:rPr lang="pl-PL" dirty="0">
              <a:solidFill>
                <a:schemeClr val="tx1"/>
              </a:solidFill>
            </a:rPr>
            <a:t>Proper identification of the suspected LAR patients may help in providing them with a better management plan.</a:t>
          </a:r>
          <a:endParaRPr lang="en-US" dirty="0">
            <a:solidFill>
              <a:schemeClr val="tx1"/>
            </a:solidFill>
          </a:endParaRPr>
        </a:p>
      </dgm:t>
    </dgm:pt>
    <dgm:pt modelId="{4AB36969-CEDA-4BB5-A522-3FEDC644CED3}" type="parTrans" cxnId="{CB69D41F-CDBC-4939-BFF8-82A943D41CAE}">
      <dgm:prSet/>
      <dgm:spPr/>
      <dgm:t>
        <a:bodyPr/>
        <a:lstStyle/>
        <a:p>
          <a:endParaRPr lang="en-US"/>
        </a:p>
      </dgm:t>
    </dgm:pt>
    <dgm:pt modelId="{88688121-F443-42EB-A525-1DD17464BB90}" type="sibTrans" cxnId="{CB69D41F-CDBC-4939-BFF8-82A943D41CAE}">
      <dgm:prSet/>
      <dgm:spPr/>
      <dgm:t>
        <a:bodyPr/>
        <a:lstStyle/>
        <a:p>
          <a:endParaRPr lang="en-US"/>
        </a:p>
      </dgm:t>
    </dgm:pt>
    <dgm:pt modelId="{68492426-D51E-419A-A985-C04AB52E2219}" type="pres">
      <dgm:prSet presAssocID="{EBC8C2B9-3CD2-4B10-A522-92FA0347B626}" presName="root" presStyleCnt="0">
        <dgm:presLayoutVars>
          <dgm:dir/>
          <dgm:resizeHandles val="exact"/>
        </dgm:presLayoutVars>
      </dgm:prSet>
      <dgm:spPr/>
    </dgm:pt>
    <dgm:pt modelId="{0529A3D7-E192-4FCF-AB35-ED0A8AE3403B}" type="pres">
      <dgm:prSet presAssocID="{EBC8C2B9-3CD2-4B10-A522-92FA0347B626}" presName="container" presStyleCnt="0">
        <dgm:presLayoutVars>
          <dgm:dir/>
          <dgm:resizeHandles val="exact"/>
        </dgm:presLayoutVars>
      </dgm:prSet>
      <dgm:spPr/>
    </dgm:pt>
    <dgm:pt modelId="{1333F28B-C051-46E5-9BE7-6B3C8158EB45}" type="pres">
      <dgm:prSet presAssocID="{67FD2B27-EC52-41C9-8A37-E461EC917813}" presName="compNode" presStyleCnt="0"/>
      <dgm:spPr/>
    </dgm:pt>
    <dgm:pt modelId="{CA92AE72-A95C-4A12-8D13-402BE49CCB9B}" type="pres">
      <dgm:prSet presAssocID="{67FD2B27-EC52-41C9-8A37-E461EC917813}" presName="iconBgRect" presStyleLbl="bgShp" presStyleIdx="0" presStyleCnt="4"/>
      <dgm:spPr/>
    </dgm:pt>
    <dgm:pt modelId="{8627A976-46CE-47E0-AC34-8C1D31A15427}" type="pres">
      <dgm:prSet presAssocID="{67FD2B27-EC52-41C9-8A37-E461EC9178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D15BFF0-84BC-4B73-8B54-DCBEA7671776}" type="pres">
      <dgm:prSet presAssocID="{67FD2B27-EC52-41C9-8A37-E461EC917813}" presName="spaceRect" presStyleCnt="0"/>
      <dgm:spPr/>
    </dgm:pt>
    <dgm:pt modelId="{D3635727-8BF0-4831-9A60-A577113B7559}" type="pres">
      <dgm:prSet presAssocID="{67FD2B27-EC52-41C9-8A37-E461EC917813}" presName="textRect" presStyleLbl="revTx" presStyleIdx="0" presStyleCnt="4">
        <dgm:presLayoutVars>
          <dgm:chMax val="1"/>
          <dgm:chPref val="1"/>
        </dgm:presLayoutVars>
      </dgm:prSet>
      <dgm:spPr/>
    </dgm:pt>
    <dgm:pt modelId="{5D023893-FDE9-4823-88E7-E06A1C5A8AEE}" type="pres">
      <dgm:prSet presAssocID="{CF9B7126-3B87-4231-9BA5-910F3D29BFD8}" presName="sibTrans" presStyleLbl="sibTrans2D1" presStyleIdx="0" presStyleCnt="0"/>
      <dgm:spPr/>
    </dgm:pt>
    <dgm:pt modelId="{4DA56F34-5B63-40A4-87C8-EE90101F73A1}" type="pres">
      <dgm:prSet presAssocID="{2AC079A4-6188-458F-8E1E-708F576224AC}" presName="compNode" presStyleCnt="0"/>
      <dgm:spPr/>
    </dgm:pt>
    <dgm:pt modelId="{52517D98-B59C-4F09-BAA7-BC8357F6FBE4}" type="pres">
      <dgm:prSet presAssocID="{2AC079A4-6188-458F-8E1E-708F576224AC}" presName="iconBgRect" presStyleLbl="bgShp" presStyleIdx="1" presStyleCnt="4"/>
      <dgm:spPr/>
    </dgm:pt>
    <dgm:pt modelId="{56DBD8EF-F97E-4A72-97B9-AC1267F96CB2}" type="pres">
      <dgm:prSet presAssocID="{2AC079A4-6188-458F-8E1E-708F576224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ACFDBAB-7A1B-48D0-8CCC-CF9FC43649B5}" type="pres">
      <dgm:prSet presAssocID="{2AC079A4-6188-458F-8E1E-708F576224AC}" presName="spaceRect" presStyleCnt="0"/>
      <dgm:spPr/>
    </dgm:pt>
    <dgm:pt modelId="{A87FEF7D-CF09-4EF4-9528-EE8CABC9B805}" type="pres">
      <dgm:prSet presAssocID="{2AC079A4-6188-458F-8E1E-708F576224AC}" presName="textRect" presStyleLbl="revTx" presStyleIdx="1" presStyleCnt="4">
        <dgm:presLayoutVars>
          <dgm:chMax val="1"/>
          <dgm:chPref val="1"/>
        </dgm:presLayoutVars>
      </dgm:prSet>
      <dgm:spPr/>
    </dgm:pt>
    <dgm:pt modelId="{11C39E2A-1545-4063-BEC3-3FB0C9CDF265}" type="pres">
      <dgm:prSet presAssocID="{AC8BE926-7087-41B3-9802-5E40D0E98791}" presName="sibTrans" presStyleLbl="sibTrans2D1" presStyleIdx="0" presStyleCnt="0"/>
      <dgm:spPr/>
    </dgm:pt>
    <dgm:pt modelId="{8D072A44-C653-4F7C-BB9F-9A1308BACD3C}" type="pres">
      <dgm:prSet presAssocID="{98A81464-B8B5-4447-A0EC-73D737DF97FF}" presName="compNode" presStyleCnt="0"/>
      <dgm:spPr/>
    </dgm:pt>
    <dgm:pt modelId="{74FD6947-CB0D-465C-AE28-2709B6FEA4F1}" type="pres">
      <dgm:prSet presAssocID="{98A81464-B8B5-4447-A0EC-73D737DF97FF}" presName="iconBgRect" presStyleLbl="bgShp" presStyleIdx="2" presStyleCnt="4"/>
      <dgm:spPr/>
    </dgm:pt>
    <dgm:pt modelId="{6576FC32-E481-4ECD-87F9-CD1A7697A4A8}" type="pres">
      <dgm:prSet presAssocID="{98A81464-B8B5-4447-A0EC-73D737DF97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8322A7F4-9C13-4EB2-8F20-5E59306B20A2}" type="pres">
      <dgm:prSet presAssocID="{98A81464-B8B5-4447-A0EC-73D737DF97FF}" presName="spaceRect" presStyleCnt="0"/>
      <dgm:spPr/>
    </dgm:pt>
    <dgm:pt modelId="{F227AC84-3921-4952-8650-0EA67986E881}" type="pres">
      <dgm:prSet presAssocID="{98A81464-B8B5-4447-A0EC-73D737DF97FF}" presName="textRect" presStyleLbl="revTx" presStyleIdx="2" presStyleCnt="4">
        <dgm:presLayoutVars>
          <dgm:chMax val="1"/>
          <dgm:chPref val="1"/>
        </dgm:presLayoutVars>
      </dgm:prSet>
      <dgm:spPr/>
    </dgm:pt>
    <dgm:pt modelId="{C3E317F9-1B83-46EC-BECD-20B7509FB6E5}" type="pres">
      <dgm:prSet presAssocID="{E02D4904-01DA-4759-B5DD-1FCD3D66D750}" presName="sibTrans" presStyleLbl="sibTrans2D1" presStyleIdx="0" presStyleCnt="0"/>
      <dgm:spPr/>
    </dgm:pt>
    <dgm:pt modelId="{8AC1E2AA-707B-44F1-96E7-8F044AC971E4}" type="pres">
      <dgm:prSet presAssocID="{FF798510-6026-480E-88C7-A27D27D39B70}" presName="compNode" presStyleCnt="0"/>
      <dgm:spPr/>
    </dgm:pt>
    <dgm:pt modelId="{B1EB14CB-BF87-43C7-8750-3D80C01B7DBF}" type="pres">
      <dgm:prSet presAssocID="{FF798510-6026-480E-88C7-A27D27D39B70}" presName="iconBgRect" presStyleLbl="bgShp" presStyleIdx="3" presStyleCnt="4"/>
      <dgm:spPr/>
    </dgm:pt>
    <dgm:pt modelId="{21D87B96-30E2-479A-90D4-95E2A3358F09}" type="pres">
      <dgm:prSet presAssocID="{FF798510-6026-480E-88C7-A27D27D39B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062D038A-BBFC-42B9-9FEE-AACDF6E452D3}" type="pres">
      <dgm:prSet presAssocID="{FF798510-6026-480E-88C7-A27D27D39B70}" presName="spaceRect" presStyleCnt="0"/>
      <dgm:spPr/>
    </dgm:pt>
    <dgm:pt modelId="{69059742-8EEB-497A-9B8E-68A4C033CB10}" type="pres">
      <dgm:prSet presAssocID="{FF798510-6026-480E-88C7-A27D27D39B70}" presName="textRect" presStyleLbl="revTx" presStyleIdx="3" presStyleCnt="4">
        <dgm:presLayoutVars>
          <dgm:chMax val="1"/>
          <dgm:chPref val="1"/>
        </dgm:presLayoutVars>
      </dgm:prSet>
      <dgm:spPr/>
    </dgm:pt>
  </dgm:ptLst>
  <dgm:cxnLst>
    <dgm:cxn modelId="{C38BB216-4874-4952-AB4B-B22334977713}" type="presOf" srcId="{FF798510-6026-480E-88C7-A27D27D39B70}" destId="{69059742-8EEB-497A-9B8E-68A4C033CB10}" srcOrd="0" destOrd="0" presId="urn:microsoft.com/office/officeart/2018/2/layout/IconCircleList"/>
    <dgm:cxn modelId="{F614611C-BBAB-4290-B2C3-5C013F8949AC}" type="presOf" srcId="{2AC079A4-6188-458F-8E1E-708F576224AC}" destId="{A87FEF7D-CF09-4EF4-9528-EE8CABC9B805}" srcOrd="0" destOrd="0" presId="urn:microsoft.com/office/officeart/2018/2/layout/IconCircleList"/>
    <dgm:cxn modelId="{CB69D41F-CDBC-4939-BFF8-82A943D41CAE}" srcId="{EBC8C2B9-3CD2-4B10-A522-92FA0347B626}" destId="{FF798510-6026-480E-88C7-A27D27D39B70}" srcOrd="3" destOrd="0" parTransId="{4AB36969-CEDA-4BB5-A522-3FEDC644CED3}" sibTransId="{88688121-F443-42EB-A525-1DD17464BB90}"/>
    <dgm:cxn modelId="{AB08E21F-7C93-4AB0-8F92-62C912D72C3B}" type="presOf" srcId="{EBC8C2B9-3CD2-4B10-A522-92FA0347B626}" destId="{68492426-D51E-419A-A985-C04AB52E2219}" srcOrd="0" destOrd="0" presId="urn:microsoft.com/office/officeart/2018/2/layout/IconCircleList"/>
    <dgm:cxn modelId="{96362222-4777-4A5B-A6E0-AE89496EFBAC}" type="presOf" srcId="{98A81464-B8B5-4447-A0EC-73D737DF97FF}" destId="{F227AC84-3921-4952-8650-0EA67986E881}" srcOrd="0" destOrd="0" presId="urn:microsoft.com/office/officeart/2018/2/layout/IconCircleList"/>
    <dgm:cxn modelId="{791AF525-0F6A-4B39-933D-DD2BDC767F7C}" type="presOf" srcId="{E02D4904-01DA-4759-B5DD-1FCD3D66D750}" destId="{C3E317F9-1B83-46EC-BECD-20B7509FB6E5}" srcOrd="0" destOrd="0" presId="urn:microsoft.com/office/officeart/2018/2/layout/IconCircleList"/>
    <dgm:cxn modelId="{BE670C34-19C8-42A5-A98E-F03F49F6145F}" srcId="{EBC8C2B9-3CD2-4B10-A522-92FA0347B626}" destId="{2AC079A4-6188-458F-8E1E-708F576224AC}" srcOrd="1" destOrd="0" parTransId="{0134321F-53AA-431A-B322-CAB03127AA45}" sibTransId="{AC8BE926-7087-41B3-9802-5E40D0E98791}"/>
    <dgm:cxn modelId="{0F0C126D-2BD7-40A1-96F5-B8F67300CC1C}" type="presOf" srcId="{67FD2B27-EC52-41C9-8A37-E461EC917813}" destId="{D3635727-8BF0-4831-9A60-A577113B7559}" srcOrd="0" destOrd="0" presId="urn:microsoft.com/office/officeart/2018/2/layout/IconCircleList"/>
    <dgm:cxn modelId="{F007F1A9-F194-433E-925B-985BD56B13F1}" type="presOf" srcId="{CF9B7126-3B87-4231-9BA5-910F3D29BFD8}" destId="{5D023893-FDE9-4823-88E7-E06A1C5A8AEE}" srcOrd="0" destOrd="0" presId="urn:microsoft.com/office/officeart/2018/2/layout/IconCircleList"/>
    <dgm:cxn modelId="{8018D9C6-76DE-4280-BFCC-27DF79218B8A}" srcId="{EBC8C2B9-3CD2-4B10-A522-92FA0347B626}" destId="{98A81464-B8B5-4447-A0EC-73D737DF97FF}" srcOrd="2" destOrd="0" parTransId="{F17BB9A5-252E-49E0-90C9-FCE995A2595C}" sibTransId="{E02D4904-01DA-4759-B5DD-1FCD3D66D750}"/>
    <dgm:cxn modelId="{C24A75CF-28C0-44EF-90CE-5C092A286396}" type="presOf" srcId="{AC8BE926-7087-41B3-9802-5E40D0E98791}" destId="{11C39E2A-1545-4063-BEC3-3FB0C9CDF265}" srcOrd="0" destOrd="0" presId="urn:microsoft.com/office/officeart/2018/2/layout/IconCircleList"/>
    <dgm:cxn modelId="{C90E89D4-8007-4111-85BE-E085B53C9CC2}" srcId="{EBC8C2B9-3CD2-4B10-A522-92FA0347B626}" destId="{67FD2B27-EC52-41C9-8A37-E461EC917813}" srcOrd="0" destOrd="0" parTransId="{890BCE6E-FE93-4E12-A970-6226B9F4F78D}" sibTransId="{CF9B7126-3B87-4231-9BA5-910F3D29BFD8}"/>
    <dgm:cxn modelId="{34A1DB31-DD56-4AA3-97D3-C43ABB8E20EB}" type="presParOf" srcId="{68492426-D51E-419A-A985-C04AB52E2219}" destId="{0529A3D7-E192-4FCF-AB35-ED0A8AE3403B}" srcOrd="0" destOrd="0" presId="urn:microsoft.com/office/officeart/2018/2/layout/IconCircleList"/>
    <dgm:cxn modelId="{DFC8306B-45F3-4C0F-A044-35DC689217A5}" type="presParOf" srcId="{0529A3D7-E192-4FCF-AB35-ED0A8AE3403B}" destId="{1333F28B-C051-46E5-9BE7-6B3C8158EB45}" srcOrd="0" destOrd="0" presId="urn:microsoft.com/office/officeart/2018/2/layout/IconCircleList"/>
    <dgm:cxn modelId="{0D4B3D0F-EE9C-4EB6-96AB-CE159A6E346D}" type="presParOf" srcId="{1333F28B-C051-46E5-9BE7-6B3C8158EB45}" destId="{CA92AE72-A95C-4A12-8D13-402BE49CCB9B}" srcOrd="0" destOrd="0" presId="urn:microsoft.com/office/officeart/2018/2/layout/IconCircleList"/>
    <dgm:cxn modelId="{F27C03AC-3C66-4405-AC68-9D33E2C5609A}" type="presParOf" srcId="{1333F28B-C051-46E5-9BE7-6B3C8158EB45}" destId="{8627A976-46CE-47E0-AC34-8C1D31A15427}" srcOrd="1" destOrd="0" presId="urn:microsoft.com/office/officeart/2018/2/layout/IconCircleList"/>
    <dgm:cxn modelId="{D84CB1AE-FA9C-499D-B19C-2470D3425F5B}" type="presParOf" srcId="{1333F28B-C051-46E5-9BE7-6B3C8158EB45}" destId="{ED15BFF0-84BC-4B73-8B54-DCBEA7671776}" srcOrd="2" destOrd="0" presId="urn:microsoft.com/office/officeart/2018/2/layout/IconCircleList"/>
    <dgm:cxn modelId="{620D6DE7-C1C5-4841-95A5-E4F041FFF2BE}" type="presParOf" srcId="{1333F28B-C051-46E5-9BE7-6B3C8158EB45}" destId="{D3635727-8BF0-4831-9A60-A577113B7559}" srcOrd="3" destOrd="0" presId="urn:microsoft.com/office/officeart/2018/2/layout/IconCircleList"/>
    <dgm:cxn modelId="{8A5EFF2C-3F47-4F2B-9BE7-C74729637E48}" type="presParOf" srcId="{0529A3D7-E192-4FCF-AB35-ED0A8AE3403B}" destId="{5D023893-FDE9-4823-88E7-E06A1C5A8AEE}" srcOrd="1" destOrd="0" presId="urn:microsoft.com/office/officeart/2018/2/layout/IconCircleList"/>
    <dgm:cxn modelId="{A614BFD2-23D4-440C-8461-E19F1EB4C57A}" type="presParOf" srcId="{0529A3D7-E192-4FCF-AB35-ED0A8AE3403B}" destId="{4DA56F34-5B63-40A4-87C8-EE90101F73A1}" srcOrd="2" destOrd="0" presId="urn:microsoft.com/office/officeart/2018/2/layout/IconCircleList"/>
    <dgm:cxn modelId="{3F65CA08-6258-48C7-ACCA-C171FAB863C1}" type="presParOf" srcId="{4DA56F34-5B63-40A4-87C8-EE90101F73A1}" destId="{52517D98-B59C-4F09-BAA7-BC8357F6FBE4}" srcOrd="0" destOrd="0" presId="urn:microsoft.com/office/officeart/2018/2/layout/IconCircleList"/>
    <dgm:cxn modelId="{A3458D78-EF1A-4094-BE38-029613871F4C}" type="presParOf" srcId="{4DA56F34-5B63-40A4-87C8-EE90101F73A1}" destId="{56DBD8EF-F97E-4A72-97B9-AC1267F96CB2}" srcOrd="1" destOrd="0" presId="urn:microsoft.com/office/officeart/2018/2/layout/IconCircleList"/>
    <dgm:cxn modelId="{3E335B1A-7424-4695-BBB8-D61D204DFACE}" type="presParOf" srcId="{4DA56F34-5B63-40A4-87C8-EE90101F73A1}" destId="{9ACFDBAB-7A1B-48D0-8CCC-CF9FC43649B5}" srcOrd="2" destOrd="0" presId="urn:microsoft.com/office/officeart/2018/2/layout/IconCircleList"/>
    <dgm:cxn modelId="{73A101B1-F523-409B-82FA-54AD80C3C6D3}" type="presParOf" srcId="{4DA56F34-5B63-40A4-87C8-EE90101F73A1}" destId="{A87FEF7D-CF09-4EF4-9528-EE8CABC9B805}" srcOrd="3" destOrd="0" presId="urn:microsoft.com/office/officeart/2018/2/layout/IconCircleList"/>
    <dgm:cxn modelId="{AF90450D-C69B-46DE-BE4D-43C43B6EF771}" type="presParOf" srcId="{0529A3D7-E192-4FCF-AB35-ED0A8AE3403B}" destId="{11C39E2A-1545-4063-BEC3-3FB0C9CDF265}" srcOrd="3" destOrd="0" presId="urn:microsoft.com/office/officeart/2018/2/layout/IconCircleList"/>
    <dgm:cxn modelId="{EA3A422C-B6D6-4B36-8F29-B53D0F9F59D6}" type="presParOf" srcId="{0529A3D7-E192-4FCF-AB35-ED0A8AE3403B}" destId="{8D072A44-C653-4F7C-BB9F-9A1308BACD3C}" srcOrd="4" destOrd="0" presId="urn:microsoft.com/office/officeart/2018/2/layout/IconCircleList"/>
    <dgm:cxn modelId="{02F1EEE3-4198-4836-AF6F-8BC7EB47C206}" type="presParOf" srcId="{8D072A44-C653-4F7C-BB9F-9A1308BACD3C}" destId="{74FD6947-CB0D-465C-AE28-2709B6FEA4F1}" srcOrd="0" destOrd="0" presId="urn:microsoft.com/office/officeart/2018/2/layout/IconCircleList"/>
    <dgm:cxn modelId="{3D7FE7E4-0F8B-45C4-8165-C7E1F8929242}" type="presParOf" srcId="{8D072A44-C653-4F7C-BB9F-9A1308BACD3C}" destId="{6576FC32-E481-4ECD-87F9-CD1A7697A4A8}" srcOrd="1" destOrd="0" presId="urn:microsoft.com/office/officeart/2018/2/layout/IconCircleList"/>
    <dgm:cxn modelId="{DD0EB2C3-15AD-415C-807C-61F5F303AAD4}" type="presParOf" srcId="{8D072A44-C653-4F7C-BB9F-9A1308BACD3C}" destId="{8322A7F4-9C13-4EB2-8F20-5E59306B20A2}" srcOrd="2" destOrd="0" presId="urn:microsoft.com/office/officeart/2018/2/layout/IconCircleList"/>
    <dgm:cxn modelId="{D300A971-1BAF-4BBA-A3A6-26B192B46F06}" type="presParOf" srcId="{8D072A44-C653-4F7C-BB9F-9A1308BACD3C}" destId="{F227AC84-3921-4952-8650-0EA67986E881}" srcOrd="3" destOrd="0" presId="urn:microsoft.com/office/officeart/2018/2/layout/IconCircleList"/>
    <dgm:cxn modelId="{9333A386-8516-4D4C-9438-892CC36AE697}" type="presParOf" srcId="{0529A3D7-E192-4FCF-AB35-ED0A8AE3403B}" destId="{C3E317F9-1B83-46EC-BECD-20B7509FB6E5}" srcOrd="5" destOrd="0" presId="urn:microsoft.com/office/officeart/2018/2/layout/IconCircleList"/>
    <dgm:cxn modelId="{2206E295-C6AD-4E6B-9F93-944976613AED}" type="presParOf" srcId="{0529A3D7-E192-4FCF-AB35-ED0A8AE3403B}" destId="{8AC1E2AA-707B-44F1-96E7-8F044AC971E4}" srcOrd="6" destOrd="0" presId="urn:microsoft.com/office/officeart/2018/2/layout/IconCircleList"/>
    <dgm:cxn modelId="{2CC8C425-78E7-49D7-9763-9289E2A5E6ED}" type="presParOf" srcId="{8AC1E2AA-707B-44F1-96E7-8F044AC971E4}" destId="{B1EB14CB-BF87-43C7-8750-3D80C01B7DBF}" srcOrd="0" destOrd="0" presId="urn:microsoft.com/office/officeart/2018/2/layout/IconCircleList"/>
    <dgm:cxn modelId="{D0119C76-3BDA-4DE7-A9BA-657AAEE8BF09}" type="presParOf" srcId="{8AC1E2AA-707B-44F1-96E7-8F044AC971E4}" destId="{21D87B96-30E2-479A-90D4-95E2A3358F09}" srcOrd="1" destOrd="0" presId="urn:microsoft.com/office/officeart/2018/2/layout/IconCircleList"/>
    <dgm:cxn modelId="{72FE51A0-DD46-42C8-9A4C-98B4CB6FFD0E}" type="presParOf" srcId="{8AC1E2AA-707B-44F1-96E7-8F044AC971E4}" destId="{062D038A-BBFC-42B9-9FEE-AACDF6E452D3}" srcOrd="2" destOrd="0" presId="urn:microsoft.com/office/officeart/2018/2/layout/IconCircleList"/>
    <dgm:cxn modelId="{A1BEDA95-9C8C-4287-9E2B-E3AC9D330E99}" type="presParOf" srcId="{8AC1E2AA-707B-44F1-96E7-8F044AC971E4}" destId="{69059742-8EEB-497A-9B8E-68A4C033CB1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A68343-8150-47EE-9C5F-BB09C426D5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CDE77E-503D-45D6-9FCA-A8985FB5A53B}">
      <dgm:prSet/>
      <dgm:spPr/>
      <dgm:t>
        <a:bodyPr/>
        <a:lstStyle/>
        <a:p>
          <a:r>
            <a:rPr lang="pl-PL" b="1" dirty="0"/>
            <a:t>Mortada MM, Kurowski M. Challenges in Local Allergic Rhinitis Diagnosis, Management, and Research: Current Concepts and Future Perspectives. </a:t>
          </a:r>
          <a:r>
            <a:rPr lang="pl-PL" i="1" dirty="0"/>
            <a:t>Medicina (Kaunas). 2023 May 11;59(5):929. doi: 10.3390/medicina59050929. PMID: 37241161; PMCID: PMC10222918 </a:t>
          </a:r>
          <a:r>
            <a:rPr lang="en-US" i="1" dirty="0"/>
            <a:t>.</a:t>
          </a:r>
          <a:endParaRPr lang="en-US" dirty="0"/>
        </a:p>
      </dgm:t>
    </dgm:pt>
    <dgm:pt modelId="{D24DE109-033F-43EF-BD8D-2FB292677CE9}" type="parTrans" cxnId="{BD63622B-1099-4DE8-B4B8-10AB689519C5}">
      <dgm:prSet/>
      <dgm:spPr/>
      <dgm:t>
        <a:bodyPr/>
        <a:lstStyle/>
        <a:p>
          <a:endParaRPr lang="en-US"/>
        </a:p>
      </dgm:t>
    </dgm:pt>
    <dgm:pt modelId="{D9E0435D-460E-4EAB-AFB8-B7FE5DAB8E81}" type="sibTrans" cxnId="{BD63622B-1099-4DE8-B4B8-10AB689519C5}">
      <dgm:prSet/>
      <dgm:spPr/>
      <dgm:t>
        <a:bodyPr/>
        <a:lstStyle/>
        <a:p>
          <a:endParaRPr lang="en-US"/>
        </a:p>
      </dgm:t>
    </dgm:pt>
    <dgm:pt modelId="{6BA0BC33-5F05-4BC4-B99E-7F719E4555C9}">
      <dgm:prSet/>
      <dgm:spPr/>
      <dgm:t>
        <a:bodyPr/>
        <a:lstStyle/>
        <a:p>
          <a:r>
            <a:rPr lang="pl-PL" b="1" dirty="0"/>
            <a:t>Manuscript of the 1</a:t>
          </a:r>
          <a:r>
            <a:rPr lang="pl-PL" b="1" baseline="30000" dirty="0"/>
            <a:t>st</a:t>
          </a:r>
          <a:r>
            <a:rPr lang="pl-PL" b="1" dirty="0"/>
            <a:t> research article. Title: Assessment of symptoms and mucosal specific IgEs presence induced by NPT and natural dust mites exposure in LAR patients. </a:t>
          </a:r>
          <a:r>
            <a:rPr lang="pl-PL" dirty="0"/>
            <a:t>Submitted to the Journal of Personalized Medicine (ISSN: 2075-4426).</a:t>
          </a:r>
          <a:endParaRPr lang="en-US" dirty="0"/>
        </a:p>
      </dgm:t>
    </dgm:pt>
    <dgm:pt modelId="{99C32AF4-87C5-4710-9544-C37359CD418D}" type="parTrans" cxnId="{9872021B-2E5F-4A10-A375-502F67CECA14}">
      <dgm:prSet/>
      <dgm:spPr/>
      <dgm:t>
        <a:bodyPr/>
        <a:lstStyle/>
        <a:p>
          <a:endParaRPr lang="en-US"/>
        </a:p>
      </dgm:t>
    </dgm:pt>
    <dgm:pt modelId="{ADD9E2A5-A36F-4E15-BA48-6040EA7F4891}" type="sibTrans" cxnId="{9872021B-2E5F-4A10-A375-502F67CECA14}">
      <dgm:prSet/>
      <dgm:spPr/>
      <dgm:t>
        <a:bodyPr/>
        <a:lstStyle/>
        <a:p>
          <a:endParaRPr lang="en-US"/>
        </a:p>
      </dgm:t>
    </dgm:pt>
    <dgm:pt modelId="{73070E5E-A97E-4DF8-8016-5982E8A9801F}">
      <dgm:prSet/>
      <dgm:spPr/>
      <dgm:t>
        <a:bodyPr/>
        <a:lstStyle/>
        <a:p>
          <a:r>
            <a:rPr lang="pl-PL" b="1" dirty="0"/>
            <a:t>Mortada Mohamad Mahdi, Kurowski Marcin. Assessment of inflammatory parameters and local allergic reaction in diagnosis and endotypic classification of allergic rhinitis. </a:t>
          </a:r>
          <a:r>
            <a:rPr lang="pl-PL" dirty="0"/>
            <a:t>Alergia Astma Immunologia, 2023, vol. 28, nr 2, s.60-60.</a:t>
          </a:r>
          <a:endParaRPr lang="en-US" dirty="0"/>
        </a:p>
      </dgm:t>
    </dgm:pt>
    <dgm:pt modelId="{1B53FB3C-6282-4AF1-B6E6-2700B452D147}" type="parTrans" cxnId="{C2FBE937-D0CE-42BE-B16A-788445393A2A}">
      <dgm:prSet/>
      <dgm:spPr/>
      <dgm:t>
        <a:bodyPr/>
        <a:lstStyle/>
        <a:p>
          <a:endParaRPr lang="en-US"/>
        </a:p>
      </dgm:t>
    </dgm:pt>
    <dgm:pt modelId="{FA1B0AA1-C88C-4147-ADC1-61D8D5796D08}" type="sibTrans" cxnId="{C2FBE937-D0CE-42BE-B16A-788445393A2A}">
      <dgm:prSet/>
      <dgm:spPr/>
      <dgm:t>
        <a:bodyPr/>
        <a:lstStyle/>
        <a:p>
          <a:endParaRPr lang="en-US"/>
        </a:p>
      </dgm:t>
    </dgm:pt>
    <dgm:pt modelId="{360FE835-2A6E-472B-8BDE-5192DA9D9A89}">
      <dgm:prSet/>
      <dgm:spPr/>
      <dgm:t>
        <a:bodyPr/>
        <a:lstStyle/>
        <a:p>
          <a:r>
            <a:rPr lang="pl-PL" b="1" dirty="0"/>
            <a:t>Mortada Mohamad Mahdi*. Mucosal IgE production in local allergic rhinitis, a potential diagnostic criterion, and an implementation in allergen immunotherapy.</a:t>
          </a:r>
          <a:r>
            <a:rPr lang="pl-PL" dirty="0"/>
            <a:t>European Journal of Clinical and Experimental Medicine, 2023, s.101-101.</a:t>
          </a:r>
          <a:endParaRPr lang="en-US" dirty="0"/>
        </a:p>
      </dgm:t>
    </dgm:pt>
    <dgm:pt modelId="{F5326A4A-F8E7-4367-9C06-9CD93F035A4B}" type="parTrans" cxnId="{0D3F7582-2442-477B-9C6E-7124E3BCEF72}">
      <dgm:prSet/>
      <dgm:spPr/>
      <dgm:t>
        <a:bodyPr/>
        <a:lstStyle/>
        <a:p>
          <a:endParaRPr lang="en-US"/>
        </a:p>
      </dgm:t>
    </dgm:pt>
    <dgm:pt modelId="{8C7630B1-2A35-43FE-A4C2-4BD501DE686E}" type="sibTrans" cxnId="{0D3F7582-2442-477B-9C6E-7124E3BCEF72}">
      <dgm:prSet/>
      <dgm:spPr/>
      <dgm:t>
        <a:bodyPr/>
        <a:lstStyle/>
        <a:p>
          <a:endParaRPr lang="en-US"/>
        </a:p>
      </dgm:t>
    </dgm:pt>
    <dgm:pt modelId="{6C331A61-29FE-46F3-AEE3-814BDC8E9D10}">
      <dgm:prSet/>
      <dgm:spPr/>
      <dgm:t>
        <a:bodyPr/>
        <a:lstStyle/>
        <a:p>
          <a:r>
            <a:rPr lang="pl-PL" b="1" dirty="0"/>
            <a:t>Mortada M.M., Kurowski M. Assessment of allergic reaction and specific immunoglobulin e level in nasal secretion of local allergic rhinitis patients. </a:t>
          </a:r>
          <a:r>
            <a:rPr lang="pl-PL" dirty="0"/>
            <a:t>Acta medica (Hradec Kralove) / Universitas Carolina, Facultas Medica Hradec Kralove, 2023, vol. 66, nr 2, s.88-89. DOI:10.14712/18059694.2023.20</a:t>
          </a:r>
          <a:r>
            <a:rPr lang="en-US" dirty="0"/>
            <a:t>.</a:t>
          </a:r>
        </a:p>
      </dgm:t>
    </dgm:pt>
    <dgm:pt modelId="{2357E1CF-5B77-40C6-BD29-6764FE8E3A8B}" type="parTrans" cxnId="{18439F99-0ADD-48C8-960E-88F04346D689}">
      <dgm:prSet/>
      <dgm:spPr/>
      <dgm:t>
        <a:bodyPr/>
        <a:lstStyle/>
        <a:p>
          <a:endParaRPr lang="en-US"/>
        </a:p>
      </dgm:t>
    </dgm:pt>
    <dgm:pt modelId="{6CADD1BC-9959-4C67-B8ED-F27B23E89E90}" type="sibTrans" cxnId="{18439F99-0ADD-48C8-960E-88F04346D689}">
      <dgm:prSet/>
      <dgm:spPr/>
      <dgm:t>
        <a:bodyPr/>
        <a:lstStyle/>
        <a:p>
          <a:endParaRPr lang="en-US"/>
        </a:p>
      </dgm:t>
    </dgm:pt>
    <dgm:pt modelId="{E90CD9B3-FBFF-4716-B062-E0FCBFA181D6}" type="pres">
      <dgm:prSet presAssocID="{56A68343-8150-47EE-9C5F-BB09C426D540}" presName="vert0" presStyleCnt="0">
        <dgm:presLayoutVars>
          <dgm:dir/>
          <dgm:animOne val="branch"/>
          <dgm:animLvl val="lvl"/>
        </dgm:presLayoutVars>
      </dgm:prSet>
      <dgm:spPr/>
    </dgm:pt>
    <dgm:pt modelId="{848C7B28-ECDD-410D-86DA-FD7FAF7EFF6D}" type="pres">
      <dgm:prSet presAssocID="{6ECDE77E-503D-45D6-9FCA-A8985FB5A53B}" presName="thickLine" presStyleLbl="alignNode1" presStyleIdx="0" presStyleCnt="5"/>
      <dgm:spPr/>
    </dgm:pt>
    <dgm:pt modelId="{652B3261-A3D5-463C-A322-BCDDF05CF7B5}" type="pres">
      <dgm:prSet presAssocID="{6ECDE77E-503D-45D6-9FCA-A8985FB5A53B}" presName="horz1" presStyleCnt="0"/>
      <dgm:spPr/>
    </dgm:pt>
    <dgm:pt modelId="{A315B77C-6504-4219-86CD-5CB931F015FC}" type="pres">
      <dgm:prSet presAssocID="{6ECDE77E-503D-45D6-9FCA-A8985FB5A53B}" presName="tx1" presStyleLbl="revTx" presStyleIdx="0" presStyleCnt="5"/>
      <dgm:spPr/>
    </dgm:pt>
    <dgm:pt modelId="{B96F632B-6758-4CAF-B17F-7A683B086C90}" type="pres">
      <dgm:prSet presAssocID="{6ECDE77E-503D-45D6-9FCA-A8985FB5A53B}" presName="vert1" presStyleCnt="0"/>
      <dgm:spPr/>
    </dgm:pt>
    <dgm:pt modelId="{D83A28E6-0042-4A3C-BEF5-368B22CB59B1}" type="pres">
      <dgm:prSet presAssocID="{6BA0BC33-5F05-4BC4-B99E-7F719E4555C9}" presName="thickLine" presStyleLbl="alignNode1" presStyleIdx="1" presStyleCnt="5"/>
      <dgm:spPr/>
    </dgm:pt>
    <dgm:pt modelId="{47CB9607-E906-4002-8FE6-1B04EC5649C3}" type="pres">
      <dgm:prSet presAssocID="{6BA0BC33-5F05-4BC4-B99E-7F719E4555C9}" presName="horz1" presStyleCnt="0"/>
      <dgm:spPr/>
    </dgm:pt>
    <dgm:pt modelId="{002B26C6-4C27-4DE0-ABB5-44731F4AC2B5}" type="pres">
      <dgm:prSet presAssocID="{6BA0BC33-5F05-4BC4-B99E-7F719E4555C9}" presName="tx1" presStyleLbl="revTx" presStyleIdx="1" presStyleCnt="5"/>
      <dgm:spPr/>
    </dgm:pt>
    <dgm:pt modelId="{677F65DD-E8DB-4F21-A69B-0AD079D88232}" type="pres">
      <dgm:prSet presAssocID="{6BA0BC33-5F05-4BC4-B99E-7F719E4555C9}" presName="vert1" presStyleCnt="0"/>
      <dgm:spPr/>
    </dgm:pt>
    <dgm:pt modelId="{814B6ED5-15F3-4DE2-A023-CB1A21A24FAC}" type="pres">
      <dgm:prSet presAssocID="{73070E5E-A97E-4DF8-8016-5982E8A9801F}" presName="thickLine" presStyleLbl="alignNode1" presStyleIdx="2" presStyleCnt="5"/>
      <dgm:spPr/>
    </dgm:pt>
    <dgm:pt modelId="{A718C95B-4463-4334-8DD5-E6753823024C}" type="pres">
      <dgm:prSet presAssocID="{73070E5E-A97E-4DF8-8016-5982E8A9801F}" presName="horz1" presStyleCnt="0"/>
      <dgm:spPr/>
    </dgm:pt>
    <dgm:pt modelId="{C36A1630-B268-4A1B-BB2C-28610EDA7249}" type="pres">
      <dgm:prSet presAssocID="{73070E5E-A97E-4DF8-8016-5982E8A9801F}" presName="tx1" presStyleLbl="revTx" presStyleIdx="2" presStyleCnt="5"/>
      <dgm:spPr/>
    </dgm:pt>
    <dgm:pt modelId="{5A459D27-0E2F-4121-B8CD-07C4550D1F67}" type="pres">
      <dgm:prSet presAssocID="{73070E5E-A97E-4DF8-8016-5982E8A9801F}" presName="vert1" presStyleCnt="0"/>
      <dgm:spPr/>
    </dgm:pt>
    <dgm:pt modelId="{B93B7839-C0F7-449E-A13B-140B5E9134D4}" type="pres">
      <dgm:prSet presAssocID="{360FE835-2A6E-472B-8BDE-5192DA9D9A89}" presName="thickLine" presStyleLbl="alignNode1" presStyleIdx="3" presStyleCnt="5"/>
      <dgm:spPr/>
    </dgm:pt>
    <dgm:pt modelId="{3AFC397E-9CDC-49B9-AAC9-121AE6AC0AFB}" type="pres">
      <dgm:prSet presAssocID="{360FE835-2A6E-472B-8BDE-5192DA9D9A89}" presName="horz1" presStyleCnt="0"/>
      <dgm:spPr/>
    </dgm:pt>
    <dgm:pt modelId="{C29D9DB3-AF76-4075-ADC5-7F04FF100EFF}" type="pres">
      <dgm:prSet presAssocID="{360FE835-2A6E-472B-8BDE-5192DA9D9A89}" presName="tx1" presStyleLbl="revTx" presStyleIdx="3" presStyleCnt="5"/>
      <dgm:spPr/>
    </dgm:pt>
    <dgm:pt modelId="{2AD1F173-4171-45A1-BB4F-912F05E0CF8F}" type="pres">
      <dgm:prSet presAssocID="{360FE835-2A6E-472B-8BDE-5192DA9D9A89}" presName="vert1" presStyleCnt="0"/>
      <dgm:spPr/>
    </dgm:pt>
    <dgm:pt modelId="{2C0ED3FC-EAFB-4F94-93E7-D2CC31C3AC21}" type="pres">
      <dgm:prSet presAssocID="{6C331A61-29FE-46F3-AEE3-814BDC8E9D10}" presName="thickLine" presStyleLbl="alignNode1" presStyleIdx="4" presStyleCnt="5"/>
      <dgm:spPr/>
    </dgm:pt>
    <dgm:pt modelId="{54BF66C6-FAA1-4900-A01B-6999176AC8A7}" type="pres">
      <dgm:prSet presAssocID="{6C331A61-29FE-46F3-AEE3-814BDC8E9D10}" presName="horz1" presStyleCnt="0"/>
      <dgm:spPr/>
    </dgm:pt>
    <dgm:pt modelId="{D232D4D1-F3D3-401E-87EB-C72E68998F19}" type="pres">
      <dgm:prSet presAssocID="{6C331A61-29FE-46F3-AEE3-814BDC8E9D10}" presName="tx1" presStyleLbl="revTx" presStyleIdx="4" presStyleCnt="5"/>
      <dgm:spPr/>
    </dgm:pt>
    <dgm:pt modelId="{EB93AB51-1C91-4F8A-A31F-54A5CB4FA39A}" type="pres">
      <dgm:prSet presAssocID="{6C331A61-29FE-46F3-AEE3-814BDC8E9D10}" presName="vert1" presStyleCnt="0"/>
      <dgm:spPr/>
    </dgm:pt>
  </dgm:ptLst>
  <dgm:cxnLst>
    <dgm:cxn modelId="{47799D0E-B073-469E-B7EE-C464614C8075}" type="presOf" srcId="{73070E5E-A97E-4DF8-8016-5982E8A9801F}" destId="{C36A1630-B268-4A1B-BB2C-28610EDA7249}" srcOrd="0" destOrd="0" presId="urn:microsoft.com/office/officeart/2008/layout/LinedList"/>
    <dgm:cxn modelId="{9872021B-2E5F-4A10-A375-502F67CECA14}" srcId="{56A68343-8150-47EE-9C5F-BB09C426D540}" destId="{6BA0BC33-5F05-4BC4-B99E-7F719E4555C9}" srcOrd="1" destOrd="0" parTransId="{99C32AF4-87C5-4710-9544-C37359CD418D}" sibTransId="{ADD9E2A5-A36F-4E15-BA48-6040EA7F4891}"/>
    <dgm:cxn modelId="{BD63622B-1099-4DE8-B4B8-10AB689519C5}" srcId="{56A68343-8150-47EE-9C5F-BB09C426D540}" destId="{6ECDE77E-503D-45D6-9FCA-A8985FB5A53B}" srcOrd="0" destOrd="0" parTransId="{D24DE109-033F-43EF-BD8D-2FB292677CE9}" sibTransId="{D9E0435D-460E-4EAB-AFB8-B7FE5DAB8E81}"/>
    <dgm:cxn modelId="{33511E37-AC5A-42D0-96BE-135918B74597}" type="presOf" srcId="{6C331A61-29FE-46F3-AEE3-814BDC8E9D10}" destId="{D232D4D1-F3D3-401E-87EB-C72E68998F19}" srcOrd="0" destOrd="0" presId="urn:microsoft.com/office/officeart/2008/layout/LinedList"/>
    <dgm:cxn modelId="{C2FBE937-D0CE-42BE-B16A-788445393A2A}" srcId="{56A68343-8150-47EE-9C5F-BB09C426D540}" destId="{73070E5E-A97E-4DF8-8016-5982E8A9801F}" srcOrd="2" destOrd="0" parTransId="{1B53FB3C-6282-4AF1-B6E6-2700B452D147}" sibTransId="{FA1B0AA1-C88C-4147-ADC1-61D8D5796D08}"/>
    <dgm:cxn modelId="{A38A263B-9205-442C-A1DB-A5F6D9AFC2B4}" type="presOf" srcId="{360FE835-2A6E-472B-8BDE-5192DA9D9A89}" destId="{C29D9DB3-AF76-4075-ADC5-7F04FF100EFF}" srcOrd="0" destOrd="0" presId="urn:microsoft.com/office/officeart/2008/layout/LinedList"/>
    <dgm:cxn modelId="{0D3F7582-2442-477B-9C6E-7124E3BCEF72}" srcId="{56A68343-8150-47EE-9C5F-BB09C426D540}" destId="{360FE835-2A6E-472B-8BDE-5192DA9D9A89}" srcOrd="3" destOrd="0" parTransId="{F5326A4A-F8E7-4367-9C06-9CD93F035A4B}" sibTransId="{8C7630B1-2A35-43FE-A4C2-4BD501DE686E}"/>
    <dgm:cxn modelId="{15B20F8D-3EE6-4F32-B4D4-B92A55E66125}" type="presOf" srcId="{6BA0BC33-5F05-4BC4-B99E-7F719E4555C9}" destId="{002B26C6-4C27-4DE0-ABB5-44731F4AC2B5}" srcOrd="0" destOrd="0" presId="urn:microsoft.com/office/officeart/2008/layout/LinedList"/>
    <dgm:cxn modelId="{18439F99-0ADD-48C8-960E-88F04346D689}" srcId="{56A68343-8150-47EE-9C5F-BB09C426D540}" destId="{6C331A61-29FE-46F3-AEE3-814BDC8E9D10}" srcOrd="4" destOrd="0" parTransId="{2357E1CF-5B77-40C6-BD29-6764FE8E3A8B}" sibTransId="{6CADD1BC-9959-4C67-B8ED-F27B23E89E90}"/>
    <dgm:cxn modelId="{412B68D2-07E3-4740-851E-791744781D13}" type="presOf" srcId="{56A68343-8150-47EE-9C5F-BB09C426D540}" destId="{E90CD9B3-FBFF-4716-B062-E0FCBFA181D6}" srcOrd="0" destOrd="0" presId="urn:microsoft.com/office/officeart/2008/layout/LinedList"/>
    <dgm:cxn modelId="{A43673E4-B6A5-4593-B3D5-92046429E94E}" type="presOf" srcId="{6ECDE77E-503D-45D6-9FCA-A8985FB5A53B}" destId="{A315B77C-6504-4219-86CD-5CB931F015FC}" srcOrd="0" destOrd="0" presId="urn:microsoft.com/office/officeart/2008/layout/LinedList"/>
    <dgm:cxn modelId="{4E69C83C-1D64-45A4-BC58-BE0E7939EFEA}" type="presParOf" srcId="{E90CD9B3-FBFF-4716-B062-E0FCBFA181D6}" destId="{848C7B28-ECDD-410D-86DA-FD7FAF7EFF6D}" srcOrd="0" destOrd="0" presId="urn:microsoft.com/office/officeart/2008/layout/LinedList"/>
    <dgm:cxn modelId="{4B8FD758-6EE1-45B9-A3FC-28E626FC08A0}" type="presParOf" srcId="{E90CD9B3-FBFF-4716-B062-E0FCBFA181D6}" destId="{652B3261-A3D5-463C-A322-BCDDF05CF7B5}" srcOrd="1" destOrd="0" presId="urn:microsoft.com/office/officeart/2008/layout/LinedList"/>
    <dgm:cxn modelId="{8E73D996-77B4-4853-9D4C-A56D656D7D34}" type="presParOf" srcId="{652B3261-A3D5-463C-A322-BCDDF05CF7B5}" destId="{A315B77C-6504-4219-86CD-5CB931F015FC}" srcOrd="0" destOrd="0" presId="urn:microsoft.com/office/officeart/2008/layout/LinedList"/>
    <dgm:cxn modelId="{7BB454E6-55A6-4880-9E20-6B7339D91192}" type="presParOf" srcId="{652B3261-A3D5-463C-A322-BCDDF05CF7B5}" destId="{B96F632B-6758-4CAF-B17F-7A683B086C90}" srcOrd="1" destOrd="0" presId="urn:microsoft.com/office/officeart/2008/layout/LinedList"/>
    <dgm:cxn modelId="{DE1FF6F2-A373-4A1A-8D1B-D806CD138035}" type="presParOf" srcId="{E90CD9B3-FBFF-4716-B062-E0FCBFA181D6}" destId="{D83A28E6-0042-4A3C-BEF5-368B22CB59B1}" srcOrd="2" destOrd="0" presId="urn:microsoft.com/office/officeart/2008/layout/LinedList"/>
    <dgm:cxn modelId="{81EC71BA-90D6-45C6-9586-65FE7B46B046}" type="presParOf" srcId="{E90CD9B3-FBFF-4716-B062-E0FCBFA181D6}" destId="{47CB9607-E906-4002-8FE6-1B04EC5649C3}" srcOrd="3" destOrd="0" presId="urn:microsoft.com/office/officeart/2008/layout/LinedList"/>
    <dgm:cxn modelId="{FF6C98A8-77A1-433F-996A-F0A2A4E97DF3}" type="presParOf" srcId="{47CB9607-E906-4002-8FE6-1B04EC5649C3}" destId="{002B26C6-4C27-4DE0-ABB5-44731F4AC2B5}" srcOrd="0" destOrd="0" presId="urn:microsoft.com/office/officeart/2008/layout/LinedList"/>
    <dgm:cxn modelId="{79F515ED-9135-4CF7-8B6F-718094EE42A5}" type="presParOf" srcId="{47CB9607-E906-4002-8FE6-1B04EC5649C3}" destId="{677F65DD-E8DB-4F21-A69B-0AD079D88232}" srcOrd="1" destOrd="0" presId="urn:microsoft.com/office/officeart/2008/layout/LinedList"/>
    <dgm:cxn modelId="{376F3082-E08E-41FF-9A90-6FA7DFF45F83}" type="presParOf" srcId="{E90CD9B3-FBFF-4716-B062-E0FCBFA181D6}" destId="{814B6ED5-15F3-4DE2-A023-CB1A21A24FAC}" srcOrd="4" destOrd="0" presId="urn:microsoft.com/office/officeart/2008/layout/LinedList"/>
    <dgm:cxn modelId="{145A9063-B2DB-4E1F-96B2-FE10F116A577}" type="presParOf" srcId="{E90CD9B3-FBFF-4716-B062-E0FCBFA181D6}" destId="{A718C95B-4463-4334-8DD5-E6753823024C}" srcOrd="5" destOrd="0" presId="urn:microsoft.com/office/officeart/2008/layout/LinedList"/>
    <dgm:cxn modelId="{C8DB07AC-E17F-4E3B-8E42-FC591DC4BA40}" type="presParOf" srcId="{A718C95B-4463-4334-8DD5-E6753823024C}" destId="{C36A1630-B268-4A1B-BB2C-28610EDA7249}" srcOrd="0" destOrd="0" presId="urn:microsoft.com/office/officeart/2008/layout/LinedList"/>
    <dgm:cxn modelId="{527FA068-E647-463D-BDAA-CF8C434593C8}" type="presParOf" srcId="{A718C95B-4463-4334-8DD5-E6753823024C}" destId="{5A459D27-0E2F-4121-B8CD-07C4550D1F67}" srcOrd="1" destOrd="0" presId="urn:microsoft.com/office/officeart/2008/layout/LinedList"/>
    <dgm:cxn modelId="{12C2E7BE-DF09-49D3-9333-A64B3DC3B8CA}" type="presParOf" srcId="{E90CD9B3-FBFF-4716-B062-E0FCBFA181D6}" destId="{B93B7839-C0F7-449E-A13B-140B5E9134D4}" srcOrd="6" destOrd="0" presId="urn:microsoft.com/office/officeart/2008/layout/LinedList"/>
    <dgm:cxn modelId="{C8B007BB-601B-4661-9C81-07943C2F19CD}" type="presParOf" srcId="{E90CD9B3-FBFF-4716-B062-E0FCBFA181D6}" destId="{3AFC397E-9CDC-49B9-AAC9-121AE6AC0AFB}" srcOrd="7" destOrd="0" presId="urn:microsoft.com/office/officeart/2008/layout/LinedList"/>
    <dgm:cxn modelId="{3AC61C96-B83D-4324-B133-9EB0D904B333}" type="presParOf" srcId="{3AFC397E-9CDC-49B9-AAC9-121AE6AC0AFB}" destId="{C29D9DB3-AF76-4075-ADC5-7F04FF100EFF}" srcOrd="0" destOrd="0" presId="urn:microsoft.com/office/officeart/2008/layout/LinedList"/>
    <dgm:cxn modelId="{583669E6-B08C-4C39-AEAD-385BD15FEA53}" type="presParOf" srcId="{3AFC397E-9CDC-49B9-AAC9-121AE6AC0AFB}" destId="{2AD1F173-4171-45A1-BB4F-912F05E0CF8F}" srcOrd="1" destOrd="0" presId="urn:microsoft.com/office/officeart/2008/layout/LinedList"/>
    <dgm:cxn modelId="{168EFECE-5FF0-4B9C-A414-FC55CB8073D2}" type="presParOf" srcId="{E90CD9B3-FBFF-4716-B062-E0FCBFA181D6}" destId="{2C0ED3FC-EAFB-4F94-93E7-D2CC31C3AC21}" srcOrd="8" destOrd="0" presId="urn:microsoft.com/office/officeart/2008/layout/LinedList"/>
    <dgm:cxn modelId="{5CC5F43C-E6AB-4151-A7F2-F2607C719629}" type="presParOf" srcId="{E90CD9B3-FBFF-4716-B062-E0FCBFA181D6}" destId="{54BF66C6-FAA1-4900-A01B-6999176AC8A7}" srcOrd="9" destOrd="0" presId="urn:microsoft.com/office/officeart/2008/layout/LinedList"/>
    <dgm:cxn modelId="{782E409F-D0E7-4CEC-964F-15ECB63F995B}" type="presParOf" srcId="{54BF66C6-FAA1-4900-A01B-6999176AC8A7}" destId="{D232D4D1-F3D3-401E-87EB-C72E68998F19}" srcOrd="0" destOrd="0" presId="urn:microsoft.com/office/officeart/2008/layout/LinedList"/>
    <dgm:cxn modelId="{ADD02C41-C14A-44B3-97D7-2A6B092F1150}" type="presParOf" srcId="{54BF66C6-FAA1-4900-A01B-6999176AC8A7}" destId="{EB93AB51-1C91-4F8A-A31F-54A5CB4FA3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81FBA-9941-4F81-AA8F-E0F36E40839A}">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E6804-67C8-4852-9A45-236E6DDDB223}">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Allergic rhinitis (AR) is a very common condition with rhinorrhea, sneezing, nasal itching, and congestion as its clinical manifestation</a:t>
          </a:r>
        </a:p>
      </dsp:txBody>
      <dsp:txXfrm>
        <a:off x="0" y="0"/>
        <a:ext cx="6291714" cy="2765367"/>
      </dsp:txXfrm>
    </dsp:sp>
    <dsp:sp modelId="{4BCA60C4-0747-47BE-AF73-2C3542011E88}">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A3B36-77B2-44E4-ABDB-1F0A1F6BC569}">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Statistics show that around 30% of adults and 40 % of children are affected by AR </a:t>
          </a:r>
        </a:p>
      </dsp:txBody>
      <dsp:txXfrm>
        <a:off x="0" y="2765367"/>
        <a:ext cx="6291714" cy="27653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4FAD7-4683-4FCE-BF96-2D282A933217}">
      <dsp:nvSpPr>
        <dsp:cNvPr id="0" name=""/>
        <dsp:cNvSpPr/>
      </dsp:nvSpPr>
      <dsp:spPr>
        <a:xfrm>
          <a:off x="965755" y="323472"/>
          <a:ext cx="1389128" cy="1389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167DB-68CC-4312-BA29-6476710340AE}">
      <dsp:nvSpPr>
        <dsp:cNvPr id="0" name=""/>
        <dsp:cNvSpPr/>
      </dsp:nvSpPr>
      <dsp:spPr>
        <a:xfrm>
          <a:off x="116843" y="2096937"/>
          <a:ext cx="3086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a:t>Sherri, A., Mortada, M.M., Makowska, J. et al. Primary angiitis of the CNS and ANCA-associated vasculitis: from pathology to treatment. Rheumatol Int (2023). </a:t>
          </a:r>
          <a:r>
            <a:rPr lang="en-US" sz="1100" b="0" u="sng" kern="1200">
              <a:hlinkClick xmlns:r="http://schemas.openxmlformats.org/officeDocument/2006/relationships" r:id="rId3"/>
            </a:rPr>
            <a:t>https://doi.org/10.1007/s00296-023-05461-9</a:t>
          </a:r>
          <a:endParaRPr lang="en-US" sz="1100" kern="1200"/>
        </a:p>
      </dsp:txBody>
      <dsp:txXfrm>
        <a:off x="116843" y="2096937"/>
        <a:ext cx="3086952" cy="720000"/>
      </dsp:txXfrm>
    </dsp:sp>
    <dsp:sp modelId="{C1FE3D5C-E93B-4099-A04D-EABAE24D2C0A}">
      <dsp:nvSpPr>
        <dsp:cNvPr id="0" name=""/>
        <dsp:cNvSpPr/>
      </dsp:nvSpPr>
      <dsp:spPr>
        <a:xfrm>
          <a:off x="4592924" y="323472"/>
          <a:ext cx="1389128" cy="138912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C24DC-8027-4583-94D1-07E0EC2289AF}">
      <dsp:nvSpPr>
        <dsp:cNvPr id="0" name=""/>
        <dsp:cNvSpPr/>
      </dsp:nvSpPr>
      <dsp:spPr>
        <a:xfrm>
          <a:off x="3744012" y="2096937"/>
          <a:ext cx="3086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Leading a team in the genetics scientific circle – Investigation of the topic of microRNA and Liquid biopsy in the diagnosis of bladder cancer preparation of systematic review </a:t>
          </a:r>
          <a:endParaRPr lang="en-US" sz="1100" kern="1200"/>
        </a:p>
      </dsp:txBody>
      <dsp:txXfrm>
        <a:off x="3744012" y="2096937"/>
        <a:ext cx="3086952" cy="720000"/>
      </dsp:txXfrm>
    </dsp:sp>
    <dsp:sp modelId="{CD14DBE2-EC2F-4F25-BDBF-F96A772C7286}">
      <dsp:nvSpPr>
        <dsp:cNvPr id="0" name=""/>
        <dsp:cNvSpPr/>
      </dsp:nvSpPr>
      <dsp:spPr>
        <a:xfrm>
          <a:off x="965755" y="3588675"/>
          <a:ext cx="1389128" cy="138912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473CE3-E259-443E-A65A-01AE31DD3B91}">
      <dsp:nvSpPr>
        <dsp:cNvPr id="0" name=""/>
        <dsp:cNvSpPr/>
      </dsp:nvSpPr>
      <dsp:spPr>
        <a:xfrm>
          <a:off x="116843" y="5362140"/>
          <a:ext cx="3086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Recipient of STER NAWA Scholarship </a:t>
          </a:r>
          <a:endParaRPr lang="en-US" sz="1100" kern="1200"/>
        </a:p>
      </dsp:txBody>
      <dsp:txXfrm>
        <a:off x="116843" y="5362140"/>
        <a:ext cx="3086952" cy="720000"/>
      </dsp:txXfrm>
    </dsp:sp>
    <dsp:sp modelId="{2ED8642A-62DD-4CDF-8CE0-C2A62672B692}">
      <dsp:nvSpPr>
        <dsp:cNvPr id="0" name=""/>
        <dsp:cNvSpPr/>
      </dsp:nvSpPr>
      <dsp:spPr>
        <a:xfrm>
          <a:off x="4592924" y="3588675"/>
          <a:ext cx="1389128" cy="138912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153D3-8560-48F7-98C8-5AF89B6C099F}">
      <dsp:nvSpPr>
        <dsp:cNvPr id="0" name=""/>
        <dsp:cNvSpPr/>
      </dsp:nvSpPr>
      <dsp:spPr>
        <a:xfrm>
          <a:off x="3744012" y="5362140"/>
          <a:ext cx="30869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Teaching experience – delivering seminars and clinical classes to English Division Students during the academic year 2023/2024</a:t>
          </a:r>
          <a:endParaRPr lang="en-US" sz="1100" kern="1200" dirty="0"/>
        </a:p>
      </dsp:txBody>
      <dsp:txXfrm>
        <a:off x="3744012" y="5362140"/>
        <a:ext cx="308695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7CE41-A318-430E-AB0B-A0F5B7D2690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Local Allergic Rhinitis (LAR) is characterized through symptoms</a:t>
          </a:r>
          <a:r>
            <a:rPr lang="pl-PL" sz="2300" kern="1200" dirty="0"/>
            <a:t> </a:t>
          </a:r>
          <a:r>
            <a:rPr lang="en-US" sz="2300" kern="1200" dirty="0"/>
            <a:t>similar </a:t>
          </a:r>
          <a:r>
            <a:rPr lang="pl-PL" sz="2300" kern="1200" dirty="0"/>
            <a:t>to the </a:t>
          </a:r>
          <a:r>
            <a:rPr lang="en-US" sz="2300" kern="1200" dirty="0"/>
            <a:t>ones seen </a:t>
          </a:r>
          <a:r>
            <a:rPr lang="pl-PL" sz="2300" kern="1200" dirty="0"/>
            <a:t>in</a:t>
          </a:r>
          <a:r>
            <a:rPr lang="en-US" sz="2300" kern="1200" dirty="0"/>
            <a:t> AR, presence of local mucosal synthesis of allergen-specific immunoglobulin E (sIgE) and positive response to nasal provocation with allergen.</a:t>
          </a:r>
        </a:p>
      </dsp:txBody>
      <dsp:txXfrm>
        <a:off x="48627" y="48627"/>
        <a:ext cx="7572674" cy="1562978"/>
      </dsp:txXfrm>
    </dsp:sp>
    <dsp:sp modelId="{84334A16-7710-415B-8C20-80CD07C324F1}">
      <dsp:nvSpPr>
        <dsp:cNvPr id="0" name=""/>
        <dsp:cNvSpPr/>
      </dsp:nvSpPr>
      <dsp:spPr>
        <a:xfrm>
          <a:off x="1639174" y="2029172"/>
          <a:ext cx="9288654" cy="166023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However, sIgE sensitization cannot be ascertained neither through skin prick test (SPT) nor through serum sIgE assessment. </a:t>
          </a:r>
        </a:p>
      </dsp:txBody>
      <dsp:txXfrm>
        <a:off x="1687801" y="2077799"/>
        <a:ext cx="6473075" cy="1562978"/>
      </dsp:txXfrm>
    </dsp:sp>
    <dsp:sp modelId="{BC12776A-7B25-4520-98B7-772956DCE967}">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3954-F93F-42FF-91B5-6526968C084D}">
      <dsp:nvSpPr>
        <dsp:cNvPr id="0" name=""/>
        <dsp:cNvSpPr/>
      </dsp:nvSpPr>
      <dsp:spPr>
        <a:xfrm>
          <a:off x="0" y="0"/>
          <a:ext cx="67341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074AD9F-3A43-4C23-AC8D-E3AD24AF88E2}">
      <dsp:nvSpPr>
        <dsp:cNvPr id="0" name=""/>
        <dsp:cNvSpPr/>
      </dsp:nvSpPr>
      <dsp:spPr>
        <a:xfrm>
          <a:off x="0" y="0"/>
          <a:ext cx="6734175" cy="246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Epidemiological studies regarding LAR are not numerous</a:t>
          </a:r>
          <a:r>
            <a:rPr lang="pl-PL" sz="3800" kern="1200"/>
            <a:t>.</a:t>
          </a:r>
          <a:endParaRPr lang="en-US" sz="3800" kern="1200"/>
        </a:p>
      </dsp:txBody>
      <dsp:txXfrm>
        <a:off x="0" y="0"/>
        <a:ext cx="6734175" cy="2460171"/>
      </dsp:txXfrm>
    </dsp:sp>
    <dsp:sp modelId="{C9DA532E-2202-4D8D-9A57-28D9C91B0FCC}">
      <dsp:nvSpPr>
        <dsp:cNvPr id="0" name=""/>
        <dsp:cNvSpPr/>
      </dsp:nvSpPr>
      <dsp:spPr>
        <a:xfrm>
          <a:off x="0" y="2460171"/>
          <a:ext cx="67341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8C3FF8-6841-46D6-8825-8CB015F2C638}">
      <dsp:nvSpPr>
        <dsp:cNvPr id="0" name=""/>
        <dsp:cNvSpPr/>
      </dsp:nvSpPr>
      <dsp:spPr>
        <a:xfrm>
          <a:off x="0" y="2460171"/>
          <a:ext cx="6734175" cy="246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pl-PL" sz="3800" kern="1200"/>
            <a:t>I</a:t>
          </a:r>
          <a:r>
            <a:rPr lang="en-US" sz="3800" kern="1200"/>
            <a:t>ts prevalence var</a:t>
          </a:r>
          <a:r>
            <a:rPr lang="pl-PL" sz="3800" kern="1200"/>
            <a:t>i</a:t>
          </a:r>
          <a:r>
            <a:rPr lang="en-US" sz="3800" kern="1200"/>
            <a:t>es between 3% to 60% depending on the studied population and the employed methodology.</a:t>
          </a:r>
        </a:p>
      </dsp:txBody>
      <dsp:txXfrm>
        <a:off x="0" y="2460171"/>
        <a:ext cx="6734175" cy="2460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7637-E2D6-4CC4-8346-4DB58B9C5F1A}">
      <dsp:nvSpPr>
        <dsp:cNvPr id="0" name=""/>
        <dsp:cNvSpPr/>
      </dsp:nvSpPr>
      <dsp:spPr>
        <a:xfrm>
          <a:off x="1235" y="337810"/>
          <a:ext cx="4817566" cy="28905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Mechanisms of local mucosal allergic inflammation occurring during LAR are not fully elucidated. </a:t>
          </a:r>
        </a:p>
      </dsp:txBody>
      <dsp:txXfrm>
        <a:off x="1235" y="337810"/>
        <a:ext cx="4817566" cy="2890539"/>
      </dsp:txXfrm>
    </dsp:sp>
    <dsp:sp modelId="{DBF8602D-B5C1-47D5-BDAD-389413728303}">
      <dsp:nvSpPr>
        <dsp:cNvPr id="0" name=""/>
        <dsp:cNvSpPr/>
      </dsp:nvSpPr>
      <dsp:spPr>
        <a:xfrm>
          <a:off x="5300558" y="337810"/>
          <a:ext cx="4817566" cy="289053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possibility to prove the presence of local mucosal production of specific IgE and other proteins and mediators might allow for the implementation of new management protocols as allergen immunotherapy (AIT) for LAR patients.</a:t>
          </a:r>
        </a:p>
      </dsp:txBody>
      <dsp:txXfrm>
        <a:off x="5300558" y="337810"/>
        <a:ext cx="4817566" cy="2890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8AB3A-2B23-4F2A-9027-C34FFEC7A208}">
      <dsp:nvSpPr>
        <dsp:cNvPr id="0" name=""/>
        <dsp:cNvSpPr/>
      </dsp:nvSpPr>
      <dsp:spPr>
        <a:xfrm>
          <a:off x="6662" y="829193"/>
          <a:ext cx="2082730" cy="24992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27" tIns="0" rIns="205727" bIns="330200" numCol="1" spcCol="1270" anchor="t" anchorCtr="0">
          <a:noAutofit/>
        </a:bodyPr>
        <a:lstStyle/>
        <a:p>
          <a:pPr marL="0" lvl="0" indent="0" algn="l" defTabSz="711200">
            <a:lnSpc>
              <a:spcPct val="90000"/>
            </a:lnSpc>
            <a:spcBef>
              <a:spcPct val="0"/>
            </a:spcBef>
            <a:spcAft>
              <a:spcPct val="35000"/>
            </a:spcAft>
            <a:buNone/>
          </a:pPr>
          <a:r>
            <a:rPr lang="en-US" sz="1600" kern="1200" dirty="0"/>
            <a:t>Pathogenesis of LAR </a:t>
          </a:r>
        </a:p>
      </dsp:txBody>
      <dsp:txXfrm>
        <a:off x="6662" y="1828904"/>
        <a:ext cx="2082730" cy="1499565"/>
      </dsp:txXfrm>
    </dsp:sp>
    <dsp:sp modelId="{F9B4ECDD-C966-470F-9C23-46C0F98071AC}">
      <dsp:nvSpPr>
        <dsp:cNvPr id="0" name=""/>
        <dsp:cNvSpPr/>
      </dsp:nvSpPr>
      <dsp:spPr>
        <a:xfrm>
          <a:off x="6662" y="829193"/>
          <a:ext cx="2082730" cy="99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5727" tIns="165100" rIns="205727"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6662" y="829193"/>
        <a:ext cx="2082730" cy="999710"/>
      </dsp:txXfrm>
    </dsp:sp>
    <dsp:sp modelId="{AC796508-CF21-455F-AFF9-BB8E82B23592}">
      <dsp:nvSpPr>
        <dsp:cNvPr id="0" name=""/>
        <dsp:cNvSpPr/>
      </dsp:nvSpPr>
      <dsp:spPr>
        <a:xfrm>
          <a:off x="2256011" y="829193"/>
          <a:ext cx="2082730" cy="2499276"/>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27" tIns="0" rIns="205727" bIns="330200" numCol="1" spcCol="1270" anchor="t" anchorCtr="0">
          <a:noAutofit/>
        </a:bodyPr>
        <a:lstStyle/>
        <a:p>
          <a:pPr marL="0" lvl="0" indent="0" algn="l" defTabSz="711200">
            <a:lnSpc>
              <a:spcPct val="90000"/>
            </a:lnSpc>
            <a:spcBef>
              <a:spcPct val="0"/>
            </a:spcBef>
            <a:spcAft>
              <a:spcPct val="35000"/>
            </a:spcAft>
            <a:buNone/>
          </a:pPr>
          <a:r>
            <a:rPr lang="en-US" sz="1600" kern="1200" dirty="0"/>
            <a:t>Characteristics </a:t>
          </a:r>
          <a:r>
            <a:rPr lang="pl-PL" sz="1600" kern="1200" dirty="0"/>
            <a:t>and distinct clinical </a:t>
          </a:r>
          <a:r>
            <a:rPr lang="en-US" sz="1600" kern="1200" dirty="0"/>
            <a:t>features of LAR</a:t>
          </a:r>
        </a:p>
      </dsp:txBody>
      <dsp:txXfrm>
        <a:off x="2256011" y="1828904"/>
        <a:ext cx="2082730" cy="1499565"/>
      </dsp:txXfrm>
    </dsp:sp>
    <dsp:sp modelId="{54EDC851-65C8-4CA5-A087-78CEDDD97C91}">
      <dsp:nvSpPr>
        <dsp:cNvPr id="0" name=""/>
        <dsp:cNvSpPr/>
      </dsp:nvSpPr>
      <dsp:spPr>
        <a:xfrm>
          <a:off x="2256011" y="829193"/>
          <a:ext cx="2082730" cy="99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5727" tIns="165100" rIns="205727"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56011" y="829193"/>
        <a:ext cx="2082730" cy="999710"/>
      </dsp:txXfrm>
    </dsp:sp>
    <dsp:sp modelId="{F1156087-EBCC-40BE-A3E4-CE0641A28790}">
      <dsp:nvSpPr>
        <dsp:cNvPr id="0" name=""/>
        <dsp:cNvSpPr/>
      </dsp:nvSpPr>
      <dsp:spPr>
        <a:xfrm>
          <a:off x="4505359" y="829193"/>
          <a:ext cx="2082730" cy="249927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27" tIns="0" rIns="205727" bIns="330200" numCol="1" spcCol="1270" anchor="t" anchorCtr="0">
          <a:noAutofit/>
        </a:bodyPr>
        <a:lstStyle/>
        <a:p>
          <a:pPr marL="0" lvl="0" indent="0" algn="l" defTabSz="711200">
            <a:lnSpc>
              <a:spcPct val="90000"/>
            </a:lnSpc>
            <a:spcBef>
              <a:spcPct val="0"/>
            </a:spcBef>
            <a:spcAft>
              <a:spcPct val="35000"/>
            </a:spcAft>
            <a:buNone/>
          </a:pPr>
          <a:r>
            <a:rPr lang="en-US" sz="1600" kern="1200" dirty="0"/>
            <a:t>Inflammatory mechanism occurring post-NPT</a:t>
          </a:r>
        </a:p>
      </dsp:txBody>
      <dsp:txXfrm>
        <a:off x="4505359" y="1828904"/>
        <a:ext cx="2082730" cy="1499565"/>
      </dsp:txXfrm>
    </dsp:sp>
    <dsp:sp modelId="{A9499D82-5608-4A85-A9F6-C79AC0D99ADE}">
      <dsp:nvSpPr>
        <dsp:cNvPr id="0" name=""/>
        <dsp:cNvSpPr/>
      </dsp:nvSpPr>
      <dsp:spPr>
        <a:xfrm>
          <a:off x="4505359" y="829193"/>
          <a:ext cx="2082730" cy="99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5727" tIns="165100" rIns="205727"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505359" y="829193"/>
        <a:ext cx="2082730" cy="999710"/>
      </dsp:txXfrm>
    </dsp:sp>
    <dsp:sp modelId="{89DC2979-44E3-416D-AC41-DF745775B8D6}">
      <dsp:nvSpPr>
        <dsp:cNvPr id="0" name=""/>
        <dsp:cNvSpPr/>
      </dsp:nvSpPr>
      <dsp:spPr>
        <a:xfrm>
          <a:off x="6754708" y="829193"/>
          <a:ext cx="2082730" cy="2499276"/>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27" tIns="0" rIns="205727" bIns="330200" numCol="1" spcCol="1270" anchor="t" anchorCtr="0">
          <a:noAutofit/>
        </a:bodyPr>
        <a:lstStyle/>
        <a:p>
          <a:pPr marL="0" lvl="0" indent="0" algn="l" defTabSz="711200">
            <a:lnSpc>
              <a:spcPct val="90000"/>
            </a:lnSpc>
            <a:spcBef>
              <a:spcPct val="0"/>
            </a:spcBef>
            <a:spcAft>
              <a:spcPct val="35000"/>
            </a:spcAft>
            <a:buNone/>
          </a:pPr>
          <a:r>
            <a:rPr lang="en-US" sz="1600" kern="1200" dirty="0"/>
            <a:t>Biomarkers which might be used in the identification of patients with LAR</a:t>
          </a:r>
        </a:p>
      </dsp:txBody>
      <dsp:txXfrm>
        <a:off x="6754708" y="1828904"/>
        <a:ext cx="2082730" cy="1499565"/>
      </dsp:txXfrm>
    </dsp:sp>
    <dsp:sp modelId="{2A068798-8029-4A3E-80D4-116E37CDA58E}">
      <dsp:nvSpPr>
        <dsp:cNvPr id="0" name=""/>
        <dsp:cNvSpPr/>
      </dsp:nvSpPr>
      <dsp:spPr>
        <a:xfrm>
          <a:off x="6754708" y="829193"/>
          <a:ext cx="2082730" cy="99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5727" tIns="165100" rIns="205727" bIns="165100" numCol="1" spcCol="1270" anchor="ctr" anchorCtr="0">
          <a:noAutofit/>
        </a:bodyPr>
        <a:lstStyle/>
        <a:p>
          <a:pPr marL="0" lvl="0" indent="0" algn="l" defTabSz="2089150">
            <a:lnSpc>
              <a:spcPct val="90000"/>
            </a:lnSpc>
            <a:spcBef>
              <a:spcPct val="0"/>
            </a:spcBef>
            <a:spcAft>
              <a:spcPct val="35000"/>
            </a:spcAft>
            <a:buNone/>
          </a:pPr>
          <a:r>
            <a:rPr lang="en-US" sz="4700" kern="1200"/>
            <a:t>04</a:t>
          </a:r>
        </a:p>
      </dsp:txBody>
      <dsp:txXfrm>
        <a:off x="6754708" y="829193"/>
        <a:ext cx="2082730" cy="999710"/>
      </dsp:txXfrm>
    </dsp:sp>
    <dsp:sp modelId="{05F812E9-7B15-42F1-8423-0047C882CAE8}">
      <dsp:nvSpPr>
        <dsp:cNvPr id="0" name=""/>
        <dsp:cNvSpPr/>
      </dsp:nvSpPr>
      <dsp:spPr>
        <a:xfrm>
          <a:off x="9004057" y="829193"/>
          <a:ext cx="2082730" cy="249927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27" tIns="0" rIns="205727" bIns="330200" numCol="1" spcCol="1270" anchor="t" anchorCtr="0">
          <a:noAutofit/>
        </a:bodyPr>
        <a:lstStyle/>
        <a:p>
          <a:pPr marL="0" lvl="0" indent="0" algn="l" defTabSz="711200">
            <a:lnSpc>
              <a:spcPct val="90000"/>
            </a:lnSpc>
            <a:spcBef>
              <a:spcPct val="0"/>
            </a:spcBef>
            <a:spcAft>
              <a:spcPct val="35000"/>
            </a:spcAft>
            <a:buNone/>
          </a:pPr>
          <a:r>
            <a:rPr lang="en-US" sz="1600" kern="1200"/>
            <a:t>local mucosal sIgE synthesis In LAR patients</a:t>
          </a:r>
        </a:p>
      </dsp:txBody>
      <dsp:txXfrm>
        <a:off x="9004057" y="1828904"/>
        <a:ext cx="2082730" cy="1499565"/>
      </dsp:txXfrm>
    </dsp:sp>
    <dsp:sp modelId="{55C5B08D-AD52-42FA-B11C-98F548DE743D}">
      <dsp:nvSpPr>
        <dsp:cNvPr id="0" name=""/>
        <dsp:cNvSpPr/>
      </dsp:nvSpPr>
      <dsp:spPr>
        <a:xfrm>
          <a:off x="9004057" y="829193"/>
          <a:ext cx="2082730" cy="99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5727" tIns="165100" rIns="205727" bIns="165100" numCol="1" spcCol="1270" anchor="ctr" anchorCtr="0">
          <a:noAutofit/>
        </a:bodyPr>
        <a:lstStyle/>
        <a:p>
          <a:pPr marL="0" lvl="0" indent="0" algn="l" defTabSz="2089150">
            <a:lnSpc>
              <a:spcPct val="90000"/>
            </a:lnSpc>
            <a:spcBef>
              <a:spcPct val="0"/>
            </a:spcBef>
            <a:spcAft>
              <a:spcPct val="35000"/>
            </a:spcAft>
            <a:buNone/>
          </a:pPr>
          <a:r>
            <a:rPr lang="en-US" sz="4700" kern="1200"/>
            <a:t>05</a:t>
          </a:r>
        </a:p>
      </dsp:txBody>
      <dsp:txXfrm>
        <a:off x="9004057" y="829193"/>
        <a:ext cx="2082730" cy="999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08579-3303-4B1C-9952-EEED006CA10F}">
      <dsp:nvSpPr>
        <dsp:cNvPr id="0" name=""/>
        <dsp:cNvSpPr/>
      </dsp:nvSpPr>
      <dsp:spPr>
        <a:xfrm>
          <a:off x="0" y="0"/>
          <a:ext cx="9429432" cy="12472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u="sng" kern="1200" dirty="0"/>
            <a:t>Clinical assessment:  </a:t>
          </a:r>
          <a:r>
            <a:rPr lang="en-US" sz="2300" u="none" kern="1200" dirty="0"/>
            <a:t>TNSS/ VAS scores  </a:t>
          </a:r>
          <a:r>
            <a:rPr lang="en-US" sz="2300" kern="1200" dirty="0"/>
            <a:t>and the skin prick test (SPT)</a:t>
          </a:r>
        </a:p>
      </dsp:txBody>
      <dsp:txXfrm>
        <a:off x="36532" y="36532"/>
        <a:ext cx="8083499" cy="1174235"/>
      </dsp:txXfrm>
    </dsp:sp>
    <dsp:sp modelId="{FC722565-80AC-425D-89A6-AA56165AE62D}">
      <dsp:nvSpPr>
        <dsp:cNvPr id="0" name=""/>
        <dsp:cNvSpPr/>
      </dsp:nvSpPr>
      <dsp:spPr>
        <a:xfrm>
          <a:off x="832008" y="1455182"/>
          <a:ext cx="9429432" cy="124729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u="sng" kern="1200"/>
            <a:t>Specimen collection: </a:t>
          </a:r>
          <a:r>
            <a:rPr lang="en-US" sz="2300" kern="1200"/>
            <a:t>nasosorption, nasal lavage and blood drawing.</a:t>
          </a:r>
        </a:p>
      </dsp:txBody>
      <dsp:txXfrm>
        <a:off x="868540" y="1491714"/>
        <a:ext cx="7713615" cy="1174235"/>
      </dsp:txXfrm>
    </dsp:sp>
    <dsp:sp modelId="{26F52241-7DEE-453B-939C-F9BF31AC8513}">
      <dsp:nvSpPr>
        <dsp:cNvPr id="0" name=""/>
        <dsp:cNvSpPr/>
      </dsp:nvSpPr>
      <dsp:spPr>
        <a:xfrm>
          <a:off x="1664017" y="2910364"/>
          <a:ext cx="9429432" cy="124729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Nasal provocation test (NPT) is also to be used during the off-season and specimen collection from the subjects will be performed before and after NPT.</a:t>
          </a:r>
        </a:p>
      </dsp:txBody>
      <dsp:txXfrm>
        <a:off x="1700549" y="2946896"/>
        <a:ext cx="7713615" cy="1174235"/>
      </dsp:txXfrm>
    </dsp:sp>
    <dsp:sp modelId="{8FCBFF2F-2918-4016-90B2-308F690593E5}">
      <dsp:nvSpPr>
        <dsp:cNvPr id="0" name=""/>
        <dsp:cNvSpPr/>
      </dsp:nvSpPr>
      <dsp:spPr>
        <a:xfrm>
          <a:off x="8618688" y="945868"/>
          <a:ext cx="810744" cy="8107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01105" y="945868"/>
        <a:ext cx="445910" cy="610085"/>
      </dsp:txXfrm>
    </dsp:sp>
    <dsp:sp modelId="{785796DA-1625-45E6-999F-EC53F5FFB2A8}">
      <dsp:nvSpPr>
        <dsp:cNvPr id="0" name=""/>
        <dsp:cNvSpPr/>
      </dsp:nvSpPr>
      <dsp:spPr>
        <a:xfrm>
          <a:off x="9450696" y="2392735"/>
          <a:ext cx="810744" cy="81074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33113" y="2392735"/>
        <a:ext cx="445910" cy="610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7F4F-F61E-440D-9827-8AA5C37CA4B8}">
      <dsp:nvSpPr>
        <dsp:cNvPr id="0" name=""/>
        <dsp:cNvSpPr/>
      </dsp:nvSpPr>
      <dsp:spPr>
        <a:xfrm>
          <a:off x="0" y="48779"/>
          <a:ext cx="6830568"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none" kern="1200" dirty="0"/>
            <a:t>Approval from the Bioethical committee was received in May 2022 (RNN/76/22/KE)</a:t>
          </a:r>
        </a:p>
      </dsp:txBody>
      <dsp:txXfrm>
        <a:off x="85444" y="134223"/>
        <a:ext cx="6659680" cy="1579432"/>
      </dsp:txXfrm>
    </dsp:sp>
    <dsp:sp modelId="{8F3D4CAC-2EC2-469D-B1F7-9E1C8BBE7C6E}">
      <dsp:nvSpPr>
        <dsp:cNvPr id="0" name=""/>
        <dsp:cNvSpPr/>
      </dsp:nvSpPr>
      <dsp:spPr>
        <a:xfrm>
          <a:off x="0" y="1845180"/>
          <a:ext cx="6830568"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started recruiting subjects from among outpatients treated at the center for Asthma and Allergy Diagnosis and Treatment, Department of Immunology and Allergy, Central Teaching Hospital of the Medical University of Lodz. </a:t>
          </a:r>
        </a:p>
        <a:p>
          <a:pPr marL="0" lvl="0" indent="0" algn="l" defTabSz="711200">
            <a:lnSpc>
              <a:spcPct val="90000"/>
            </a:lnSpc>
            <a:spcBef>
              <a:spcPct val="0"/>
            </a:spcBef>
            <a:spcAft>
              <a:spcPct val="35000"/>
            </a:spcAft>
            <a:buNone/>
          </a:pPr>
          <a:r>
            <a:rPr lang="en-US" sz="1600" kern="1200" dirty="0"/>
            <a:t>The center has experience in conducting studies that assess local airway inflammation with the use of standard and innovative tools of nasal secretion acquisition.</a:t>
          </a:r>
        </a:p>
      </dsp:txBody>
      <dsp:txXfrm>
        <a:off x="85444" y="1930624"/>
        <a:ext cx="6659680" cy="1579432"/>
      </dsp:txXfrm>
    </dsp:sp>
    <dsp:sp modelId="{A4DFD9C7-61B6-48C4-9FA3-E0FF7F6A2518}">
      <dsp:nvSpPr>
        <dsp:cNvPr id="0" name=""/>
        <dsp:cNvSpPr/>
      </dsp:nvSpPr>
      <dsp:spPr>
        <a:xfrm>
          <a:off x="0" y="3641580"/>
          <a:ext cx="6830568"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none" kern="1200" dirty="0"/>
            <a:t>All recruited subjects received detailed explanations of the methods used in samples collection and signed written consent for the participation in the study.</a:t>
          </a:r>
        </a:p>
      </dsp:txBody>
      <dsp:txXfrm>
        <a:off x="85444" y="3727024"/>
        <a:ext cx="6659680" cy="1579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2AE72-A95C-4A12-8D13-402BE49CCB9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7A976-46CE-47E0-AC34-8C1D31A15427}">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35727-8BF0-4831-9A60-A577113B7559}">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TNSS/ VAS methods are helpful as a subjective assessment tool of suspected LAR subjects.</a:t>
          </a:r>
          <a:endParaRPr lang="en-US" sz="1500" kern="1200" dirty="0">
            <a:solidFill>
              <a:schemeClr val="tx1"/>
            </a:solidFill>
          </a:endParaRPr>
        </a:p>
      </dsp:txBody>
      <dsp:txXfrm>
        <a:off x="1834517" y="469890"/>
        <a:ext cx="3148942" cy="1335915"/>
      </dsp:txXfrm>
    </dsp:sp>
    <dsp:sp modelId="{52517D98-B59C-4F09-BAA7-BC8357F6FBE4}">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BD8EF-F97E-4A72-97B9-AC1267F96CB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7FEF7D-CF09-4EF4-9528-EE8CABC9B805}">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More information can be acquired through sIgE assessment in nasal secretions of suspected LAR subjects.</a:t>
          </a:r>
          <a:endParaRPr lang="en-US" sz="1500" kern="1200" dirty="0">
            <a:solidFill>
              <a:schemeClr val="tx1"/>
            </a:solidFill>
          </a:endParaRPr>
        </a:p>
      </dsp:txBody>
      <dsp:txXfrm>
        <a:off x="7154322" y="469890"/>
        <a:ext cx="3148942" cy="1335915"/>
      </dsp:txXfrm>
    </dsp:sp>
    <dsp:sp modelId="{74FD6947-CB0D-465C-AE28-2709B6FEA4F1}">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6FC32-E481-4ECD-87F9-CD1A7697A4A8}">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27AC84-3921-4952-8650-0EA67986E88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Assessment of mediators in nasal secretions which is planned in the next steps of our research may provide new insights into the endotypical and phenotypical classification of allergic rhinitis.</a:t>
          </a:r>
          <a:endParaRPr lang="en-US" sz="1500" kern="1200" dirty="0">
            <a:solidFill>
              <a:schemeClr val="tx1"/>
            </a:solidFill>
          </a:endParaRPr>
        </a:p>
      </dsp:txBody>
      <dsp:txXfrm>
        <a:off x="1834517" y="2545532"/>
        <a:ext cx="3148942" cy="1335915"/>
      </dsp:txXfrm>
    </dsp:sp>
    <dsp:sp modelId="{B1EB14CB-BF87-43C7-8750-3D80C01B7DBF}">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87B96-30E2-479A-90D4-95E2A3358F09}">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059742-8EEB-497A-9B8E-68A4C033CB1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Proper identification of the suspected LAR patients may help in providing them with a better management plan.</a:t>
          </a:r>
          <a:endParaRPr lang="en-US" sz="1500" kern="1200" dirty="0">
            <a:solidFill>
              <a:schemeClr val="tx1"/>
            </a:solidFill>
          </a:endParaRPr>
        </a:p>
      </dsp:txBody>
      <dsp:txXfrm>
        <a:off x="7154322" y="2545532"/>
        <a:ext cx="3148942" cy="1335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C7B28-ECDD-410D-86DA-FD7FAF7EFF6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5B77C-6504-4219-86CD-5CB931F015F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b="1" kern="1200" dirty="0"/>
            <a:t>Mortada MM, Kurowski M. Challenges in Local Allergic Rhinitis Diagnosis, Management, and Research: Current Concepts and Future Perspectives. </a:t>
          </a:r>
          <a:r>
            <a:rPr lang="pl-PL" sz="1700" i="1" kern="1200" dirty="0"/>
            <a:t>Medicina (Kaunas). 2023 May 11;59(5):929. doi: 10.3390/medicina59050929. PMID: 37241161; PMCID: PMC10222918 </a:t>
          </a:r>
          <a:r>
            <a:rPr lang="en-US" sz="1700" i="1" kern="1200" dirty="0"/>
            <a:t>.</a:t>
          </a:r>
          <a:endParaRPr lang="en-US" sz="1700" kern="1200" dirty="0"/>
        </a:p>
      </dsp:txBody>
      <dsp:txXfrm>
        <a:off x="0" y="531"/>
        <a:ext cx="10515600" cy="870055"/>
      </dsp:txXfrm>
    </dsp:sp>
    <dsp:sp modelId="{D83A28E6-0042-4A3C-BEF5-368B22CB59B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B26C6-4C27-4DE0-ABB5-44731F4AC2B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b="1" kern="1200" dirty="0"/>
            <a:t>Manuscript of the 1</a:t>
          </a:r>
          <a:r>
            <a:rPr lang="pl-PL" sz="1700" b="1" kern="1200" baseline="30000" dirty="0"/>
            <a:t>st</a:t>
          </a:r>
          <a:r>
            <a:rPr lang="pl-PL" sz="1700" b="1" kern="1200" dirty="0"/>
            <a:t> research article. Title: Assessment of symptoms and mucosal specific IgEs presence induced by NPT and natural dust mites exposure in LAR patients. </a:t>
          </a:r>
          <a:r>
            <a:rPr lang="pl-PL" sz="1700" kern="1200" dirty="0"/>
            <a:t>Submitted to the Journal of Personalized Medicine (ISSN: 2075-4426).</a:t>
          </a:r>
          <a:endParaRPr lang="en-US" sz="1700" kern="1200" dirty="0"/>
        </a:p>
      </dsp:txBody>
      <dsp:txXfrm>
        <a:off x="0" y="870586"/>
        <a:ext cx="10515600" cy="870055"/>
      </dsp:txXfrm>
    </dsp:sp>
    <dsp:sp modelId="{814B6ED5-15F3-4DE2-A023-CB1A21A24FAC}">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A1630-B268-4A1B-BB2C-28610EDA724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b="1" kern="1200" dirty="0"/>
            <a:t>Mortada Mohamad Mahdi, Kurowski Marcin. Assessment of inflammatory parameters and local allergic reaction in diagnosis and endotypic classification of allergic rhinitis. </a:t>
          </a:r>
          <a:r>
            <a:rPr lang="pl-PL" sz="1700" kern="1200" dirty="0"/>
            <a:t>Alergia Astma Immunologia, 2023, vol. 28, nr 2, s.60-60.</a:t>
          </a:r>
          <a:endParaRPr lang="en-US" sz="1700" kern="1200" dirty="0"/>
        </a:p>
      </dsp:txBody>
      <dsp:txXfrm>
        <a:off x="0" y="1740641"/>
        <a:ext cx="10515600" cy="870055"/>
      </dsp:txXfrm>
    </dsp:sp>
    <dsp:sp modelId="{B93B7839-C0F7-449E-A13B-140B5E9134D4}">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D9DB3-AF76-4075-ADC5-7F04FF100EF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b="1" kern="1200" dirty="0"/>
            <a:t>Mortada Mohamad Mahdi*. Mucosal IgE production in local allergic rhinitis, a potential diagnostic criterion, and an implementation in allergen immunotherapy.</a:t>
          </a:r>
          <a:r>
            <a:rPr lang="pl-PL" sz="1700" kern="1200" dirty="0"/>
            <a:t>European Journal of Clinical and Experimental Medicine, 2023, s.101-101.</a:t>
          </a:r>
          <a:endParaRPr lang="en-US" sz="1700" kern="1200" dirty="0"/>
        </a:p>
      </dsp:txBody>
      <dsp:txXfrm>
        <a:off x="0" y="2610696"/>
        <a:ext cx="10515600" cy="870055"/>
      </dsp:txXfrm>
    </dsp:sp>
    <dsp:sp modelId="{2C0ED3FC-EAFB-4F94-93E7-D2CC31C3AC21}">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2D4D1-F3D3-401E-87EB-C72E68998F1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b="1" kern="1200" dirty="0"/>
            <a:t>Mortada M.M., Kurowski M. Assessment of allergic reaction and specific immunoglobulin e level in nasal secretion of local allergic rhinitis patients. </a:t>
          </a:r>
          <a:r>
            <a:rPr lang="pl-PL" sz="1700" kern="1200" dirty="0"/>
            <a:t>Acta medica (Hradec Kralove) / Universitas Carolina, Facultas Medica Hradec Kralove, 2023, vol. 66, nr 2, s.88-89. DOI:10.14712/18059694.2023.20</a:t>
          </a:r>
          <a:r>
            <a:rPr lang="en-US" sz="1700" kern="1200" dirty="0"/>
            <a:t>.</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B8CF-E045-4D9D-B932-9DC598FBAAC2}"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46B44-04EE-47DA-B314-B68ED86160AE}" type="slidenum">
              <a:rPr lang="en-US" smtClean="0"/>
              <a:t>‹#›</a:t>
            </a:fld>
            <a:endParaRPr lang="en-US"/>
          </a:p>
        </p:txBody>
      </p:sp>
    </p:spTree>
    <p:extLst>
      <p:ext uri="{BB962C8B-B14F-4D97-AF65-F5344CB8AC3E}">
        <p14:creationId xmlns:p14="http://schemas.microsoft.com/office/powerpoint/2010/main" val="228033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6B44-04EE-47DA-B314-B68ED86160AE}" type="slidenum">
              <a:rPr lang="en-US" smtClean="0"/>
              <a:t>3</a:t>
            </a:fld>
            <a:endParaRPr lang="en-US"/>
          </a:p>
        </p:txBody>
      </p:sp>
    </p:spTree>
    <p:extLst>
      <p:ext uri="{BB962C8B-B14F-4D97-AF65-F5344CB8AC3E}">
        <p14:creationId xmlns:p14="http://schemas.microsoft.com/office/powerpoint/2010/main" val="339035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6B44-04EE-47DA-B314-B68ED86160AE}" type="slidenum">
              <a:rPr lang="en-US" smtClean="0"/>
              <a:t>6</a:t>
            </a:fld>
            <a:endParaRPr lang="en-US"/>
          </a:p>
        </p:txBody>
      </p:sp>
    </p:spTree>
    <p:extLst>
      <p:ext uri="{BB962C8B-B14F-4D97-AF65-F5344CB8AC3E}">
        <p14:creationId xmlns:p14="http://schemas.microsoft.com/office/powerpoint/2010/main" val="320259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6B44-04EE-47DA-B314-B68ED86160AE}" type="slidenum">
              <a:rPr lang="en-US" smtClean="0"/>
              <a:t>11</a:t>
            </a:fld>
            <a:endParaRPr lang="en-US"/>
          </a:p>
        </p:txBody>
      </p:sp>
    </p:spTree>
    <p:extLst>
      <p:ext uri="{BB962C8B-B14F-4D97-AF65-F5344CB8AC3E}">
        <p14:creationId xmlns:p14="http://schemas.microsoft.com/office/powerpoint/2010/main" val="250288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6B44-04EE-47DA-B314-B68ED86160AE}" type="slidenum">
              <a:rPr lang="en-US" smtClean="0"/>
              <a:t>13</a:t>
            </a:fld>
            <a:endParaRPr lang="en-US"/>
          </a:p>
        </p:txBody>
      </p:sp>
    </p:spTree>
    <p:extLst>
      <p:ext uri="{BB962C8B-B14F-4D97-AF65-F5344CB8AC3E}">
        <p14:creationId xmlns:p14="http://schemas.microsoft.com/office/powerpoint/2010/main" val="66801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65AF-6635-8BE0-2EF4-66D01FF429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EBF2A-2370-5790-7B30-F317741C3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F018C-12F0-8752-6832-8BFBA5A06630}"/>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83DE80E8-8A13-19AC-E4B6-E1311C815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885E2-5EDE-186B-5C0E-70CE25EE5014}"/>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36514413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9334-CB92-2F3B-9227-CA63985B51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3CB0B-705F-95E9-A4F0-940D86F63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26969-CF91-5D9E-9115-C5AAB9032335}"/>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05BFD88A-703A-9580-CD9D-04D346FDD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76225-BBF4-2C1F-8605-47F075AB7353}"/>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26434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51572-221A-CEEC-2F77-8C16E028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09AF6-D4C1-8E6A-8738-B1E7DC91D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CDF85-D9C9-68F1-A5BC-3B38818EB6B3}"/>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794FFFF6-0C83-CCEC-7A54-612BBCB4B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00CAA-C571-B7E1-0DDC-DDD6F6E55E3B}"/>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27055596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1DF0-FE9E-6710-1BB1-5BB17AA46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270E4-F090-0D1E-5214-15BD35518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DDCCC-39A6-4AB8-3082-611E095781A7}"/>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D15F77D6-D610-F610-A1FE-76710DE85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BE777-3B83-9DAB-2319-A615DE6AE59B}"/>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71366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5803-9BC5-3F63-AEB2-6D1E108BB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1FC4F-51D7-4A8F-9054-BD7BD3EB7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AE4AB-CF14-AD42-33DC-54AB52E3934D}"/>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08584224-CF28-1430-3482-897781BB9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0EC6-AD26-6E68-FD31-8B94E0894E9D}"/>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35814968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6D0C-6144-900A-D48C-5DBEBD750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215E7-A112-0961-04FF-5D1971E86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80DA57-6723-C7DF-7101-85CED85E8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5039E-44C9-853B-5F83-4579F1D6B000}"/>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6" name="Footer Placeholder 5">
            <a:extLst>
              <a:ext uri="{FF2B5EF4-FFF2-40B4-BE49-F238E27FC236}">
                <a16:creationId xmlns:a16="http://schemas.microsoft.com/office/drawing/2014/main" id="{5F4A3B1E-1944-7527-4EC5-F7D8BE311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1EC32-08EF-CD1B-B311-F722DB1276AD}"/>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339660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5477-3139-C958-F82B-01D86617A1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4BCE3-56F6-6E80-2C00-A04282E17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4E98B9-1178-C7DD-A1A7-5710DD254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8D292-4401-A58D-A074-AB07EED5D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96B71B-4044-D00C-3EAC-8FF7E66D02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199323-4B0C-1262-5467-F0BEC1A39E07}"/>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8" name="Footer Placeholder 7">
            <a:extLst>
              <a:ext uri="{FF2B5EF4-FFF2-40B4-BE49-F238E27FC236}">
                <a16:creationId xmlns:a16="http://schemas.microsoft.com/office/drawing/2014/main" id="{EC78F86E-E4F4-27D2-FF60-1800604EBE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6DF75C-32DB-6BFD-4EC9-648D7E73B465}"/>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48133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05C5-37D5-7BE0-B30D-DD3A646C7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8A8814-F503-8766-CA24-951FAF57E8FF}"/>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4" name="Footer Placeholder 3">
            <a:extLst>
              <a:ext uri="{FF2B5EF4-FFF2-40B4-BE49-F238E27FC236}">
                <a16:creationId xmlns:a16="http://schemas.microsoft.com/office/drawing/2014/main" id="{243FB9FD-51BC-84E0-A88B-713C75CC66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5F0746-DDEB-EF62-7863-21511BE121DD}"/>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373106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3AA63-5501-F8F1-D3B6-82AB50C4BEE1}"/>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3" name="Footer Placeholder 2">
            <a:extLst>
              <a:ext uri="{FF2B5EF4-FFF2-40B4-BE49-F238E27FC236}">
                <a16:creationId xmlns:a16="http://schemas.microsoft.com/office/drawing/2014/main" id="{CCF276F0-5525-84C3-A80B-FF4BF6A221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2401E-7EBC-0E63-1823-C78F89EB291B}"/>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66923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3725-25D5-C00D-0141-BC5EDA25B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F39130-3611-05E4-3736-0C07B1DE5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43150E-5AC8-77B7-D1EC-BB242FD40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20863-F675-054E-D9CF-E7C1BEC598C3}"/>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6" name="Footer Placeholder 5">
            <a:extLst>
              <a:ext uri="{FF2B5EF4-FFF2-40B4-BE49-F238E27FC236}">
                <a16:creationId xmlns:a16="http://schemas.microsoft.com/office/drawing/2014/main" id="{9586BCB5-F2E9-6367-F3B1-A5A53B298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6CAA6-EFD8-2682-7DC4-714207E92CB8}"/>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141767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D6CD-F982-046A-8B8D-9D9E31F9E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CBE59-3E24-9C7E-663C-E38394071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7D71B0-64FE-D008-3945-BAF4AB4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24556-BAB7-F39F-ED59-2996663081F2}"/>
              </a:ext>
            </a:extLst>
          </p:cNvPr>
          <p:cNvSpPr>
            <a:spLocks noGrp="1"/>
          </p:cNvSpPr>
          <p:nvPr>
            <p:ph type="dt" sz="half" idx="10"/>
          </p:nvPr>
        </p:nvSpPr>
        <p:spPr/>
        <p:txBody>
          <a:bodyPr/>
          <a:lstStyle/>
          <a:p>
            <a:fld id="{C79273FC-7501-4098-89F5-FB2D388227BC}" type="datetimeFigureOut">
              <a:rPr lang="en-US" smtClean="0"/>
              <a:t>4/30/2024</a:t>
            </a:fld>
            <a:endParaRPr lang="en-US"/>
          </a:p>
        </p:txBody>
      </p:sp>
      <p:sp>
        <p:nvSpPr>
          <p:cNvPr id="6" name="Footer Placeholder 5">
            <a:extLst>
              <a:ext uri="{FF2B5EF4-FFF2-40B4-BE49-F238E27FC236}">
                <a16:creationId xmlns:a16="http://schemas.microsoft.com/office/drawing/2014/main" id="{FE104271-BDC5-D502-0DBE-337B7C831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97761-B6CD-5503-F955-6D8CC9E4A3AA}"/>
              </a:ext>
            </a:extLst>
          </p:cNvPr>
          <p:cNvSpPr>
            <a:spLocks noGrp="1"/>
          </p:cNvSpPr>
          <p:nvPr>
            <p:ph type="sldNum" sz="quarter" idx="12"/>
          </p:nvPr>
        </p:nvSpPr>
        <p:spPr/>
        <p:txBody>
          <a:bodyPr/>
          <a:lstStyle/>
          <a:p>
            <a:fld id="{D994EF82-E841-4D4D-8095-258966256C43}" type="slidenum">
              <a:rPr lang="en-US" smtClean="0"/>
              <a:t>‹#›</a:t>
            </a:fld>
            <a:endParaRPr lang="en-US"/>
          </a:p>
        </p:txBody>
      </p:sp>
    </p:spTree>
    <p:extLst>
      <p:ext uri="{BB962C8B-B14F-4D97-AF65-F5344CB8AC3E}">
        <p14:creationId xmlns:p14="http://schemas.microsoft.com/office/powerpoint/2010/main" val="12003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8094E-EA3F-0715-3D5B-F7B27815C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F309A-B1CA-F8BF-7132-D1DCEB7DD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61FB-A805-7979-1B8B-016DCD279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273FC-7501-4098-89F5-FB2D388227BC}" type="datetimeFigureOut">
              <a:rPr lang="en-US" smtClean="0"/>
              <a:t>4/30/2024</a:t>
            </a:fld>
            <a:endParaRPr lang="en-US"/>
          </a:p>
        </p:txBody>
      </p:sp>
      <p:sp>
        <p:nvSpPr>
          <p:cNvPr id="5" name="Footer Placeholder 4">
            <a:extLst>
              <a:ext uri="{FF2B5EF4-FFF2-40B4-BE49-F238E27FC236}">
                <a16:creationId xmlns:a16="http://schemas.microsoft.com/office/drawing/2014/main" id="{EBEC099C-73B4-8DD0-C75B-D691328ED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B1914-DC90-621D-18A5-93197BF47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4EF82-E841-4D4D-8095-258966256C43}" type="slidenum">
              <a:rPr lang="en-US" smtClean="0"/>
              <a:t>‹#›</a:t>
            </a:fld>
            <a:endParaRPr lang="en-US"/>
          </a:p>
        </p:txBody>
      </p:sp>
    </p:spTree>
    <p:extLst>
      <p:ext uri="{BB962C8B-B14F-4D97-AF65-F5344CB8AC3E}">
        <p14:creationId xmlns:p14="http://schemas.microsoft.com/office/powerpoint/2010/main" val="360385431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sv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031530B-DC03-4688-8877-18C14A846C63}"/>
              </a:ext>
            </a:extLst>
          </p:cNvPr>
          <p:cNvSpPr>
            <a:spLocks noGrp="1"/>
          </p:cNvSpPr>
          <p:nvPr>
            <p:ph type="ctrTitle"/>
          </p:nvPr>
        </p:nvSpPr>
        <p:spPr>
          <a:xfrm>
            <a:off x="1524000" y="3349167"/>
            <a:ext cx="9144000" cy="1748373"/>
          </a:xfrm>
        </p:spPr>
        <p:txBody>
          <a:bodyPr>
            <a:normAutofit/>
          </a:bodyPr>
          <a:lstStyle/>
          <a:p>
            <a:r>
              <a:rPr lang="en-US" sz="2900">
                <a:latin typeface="Century Gothic" panose="020B0502020202020204" pitchFamily="34" charset="0"/>
              </a:rPr>
              <a:t>Assessment of inflammatory parameters and local allergic reaction in diagnosis and endotypic classification of allergic rhin</a:t>
            </a:r>
            <a:r>
              <a:rPr lang="pl-PL" sz="2900">
                <a:latin typeface="Century Gothic" panose="020B0502020202020204" pitchFamily="34" charset="0"/>
              </a:rPr>
              <a:t>i</a:t>
            </a:r>
            <a:r>
              <a:rPr lang="en-US" sz="2900">
                <a:latin typeface="Century Gothic" panose="020B0502020202020204" pitchFamily="34" charset="0"/>
              </a:rPr>
              <a:t>tis</a:t>
            </a:r>
            <a:br>
              <a:rPr lang="en-US" sz="2900">
                <a:latin typeface="Century Gothic" panose="020B0502020202020204" pitchFamily="34" charset="0"/>
                <a:cs typeface="Arial" panose="020B0604020202020204" pitchFamily="34" charset="0"/>
              </a:rPr>
            </a:br>
            <a:endParaRPr lang="en-US" sz="2900"/>
          </a:p>
        </p:txBody>
      </p:sp>
      <p:sp>
        <p:nvSpPr>
          <p:cNvPr id="3" name="Subtitle 2">
            <a:extLst>
              <a:ext uri="{FF2B5EF4-FFF2-40B4-BE49-F238E27FC236}">
                <a16:creationId xmlns:a16="http://schemas.microsoft.com/office/drawing/2014/main" id="{0FF9C60C-9C0B-43EA-A61E-2624FBD18CA6}"/>
              </a:ext>
            </a:extLst>
          </p:cNvPr>
          <p:cNvSpPr>
            <a:spLocks noGrp="1"/>
          </p:cNvSpPr>
          <p:nvPr>
            <p:ph type="subTitle" idx="1"/>
          </p:nvPr>
        </p:nvSpPr>
        <p:spPr>
          <a:xfrm>
            <a:off x="1524000" y="5189616"/>
            <a:ext cx="9144000" cy="913864"/>
          </a:xfrm>
        </p:spPr>
        <p:txBody>
          <a:bodyPr>
            <a:normAutofit/>
          </a:bodyPr>
          <a:lstStyle/>
          <a:p>
            <a:r>
              <a:rPr lang="en-US" sz="1300"/>
              <a:t>Doctoral student: Mohamad Mahdi Mortada, MD</a:t>
            </a:r>
          </a:p>
          <a:p>
            <a:r>
              <a:rPr lang="en-US" sz="1300"/>
              <a:t>Supervisor : Marcin Kurowski, MD, PhD, Associate Professor</a:t>
            </a:r>
          </a:p>
          <a:p>
            <a:r>
              <a:rPr lang="en-US" sz="1300"/>
              <a:t>Department of Immunology and Allergy, Medical University of Lodz.</a:t>
            </a:r>
          </a:p>
        </p:txBody>
      </p:sp>
      <p:pic>
        <p:nvPicPr>
          <p:cNvPr id="7" name="Picture 6" descr="A close-up of a logo&#10;&#10;Description automatically generated with medium confidence">
            <a:extLst>
              <a:ext uri="{FF2B5EF4-FFF2-40B4-BE49-F238E27FC236}">
                <a16:creationId xmlns:a16="http://schemas.microsoft.com/office/drawing/2014/main" id="{35CAD1FC-67C1-A011-9411-E4809B724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02" y="917960"/>
            <a:ext cx="4266273" cy="1225229"/>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38" name="Oval 37">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Blue text on a white background&#10;&#10;Description automatically generated with medium confidence">
            <a:extLst>
              <a:ext uri="{FF2B5EF4-FFF2-40B4-BE49-F238E27FC236}">
                <a16:creationId xmlns:a16="http://schemas.microsoft.com/office/drawing/2014/main" id="{81924555-D7AC-58E6-E390-1A90A35D0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169" y="1061948"/>
            <a:ext cx="3807417" cy="937255"/>
          </a:xfrm>
          <a:prstGeom prst="rect">
            <a:avLst/>
          </a:prstGeom>
        </p:spPr>
      </p:pic>
    </p:spTree>
    <p:extLst>
      <p:ext uri="{BB962C8B-B14F-4D97-AF65-F5344CB8AC3E}">
        <p14:creationId xmlns:p14="http://schemas.microsoft.com/office/powerpoint/2010/main" val="3923810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2DB2-F988-2BE9-552C-03490407FC04}"/>
              </a:ext>
            </a:extLst>
          </p:cNvPr>
          <p:cNvSpPr>
            <a:spLocks noGrp="1"/>
          </p:cNvSpPr>
          <p:nvPr>
            <p:ph type="title"/>
          </p:nvPr>
        </p:nvSpPr>
        <p:spPr>
          <a:xfrm>
            <a:off x="623484" y="2876693"/>
            <a:ext cx="4205568" cy="1104611"/>
          </a:xfrm>
        </p:spPr>
        <p:txBody>
          <a:bodyPr vert="horz" lIns="91440" tIns="45720" rIns="91440" bIns="45720" rtlCol="0" anchor="b">
            <a:normAutofit/>
          </a:bodyPr>
          <a:lstStyle/>
          <a:p>
            <a:pPr algn="ctr">
              <a:lnSpc>
                <a:spcPct val="80000"/>
              </a:lnSpc>
            </a:pPr>
            <a:r>
              <a:rPr lang="en-US" sz="6100" kern="1200" spc="-120" baseline="0" dirty="0">
                <a:solidFill>
                  <a:srgbClr val="FFFFFF"/>
                </a:solidFill>
                <a:latin typeface="+mj-lt"/>
                <a:ea typeface="+mj-ea"/>
                <a:cs typeface="+mj-cs"/>
              </a:rPr>
              <a:t>Nasosorption </a:t>
            </a:r>
          </a:p>
        </p:txBody>
      </p:sp>
      <p:pic>
        <p:nvPicPr>
          <p:cNvPr id="5" name="Content Placeholder 4" descr="A picture containing text&#10;&#10;Description automatically generated">
            <a:extLst>
              <a:ext uri="{FF2B5EF4-FFF2-40B4-BE49-F238E27FC236}">
                <a16:creationId xmlns:a16="http://schemas.microsoft.com/office/drawing/2014/main" id="{795B678E-20F0-51A6-F6D8-1FD6C2F4FE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723" b="1"/>
          <a:stretch/>
        </p:blipFill>
        <p:spPr>
          <a:xfrm>
            <a:off x="6354188" y="651749"/>
            <a:ext cx="5030485" cy="5118962"/>
          </a:xfrm>
          <a:prstGeom prst="rect">
            <a:avLst/>
          </a:prstGeom>
        </p:spPr>
      </p:pic>
      <p:pic>
        <p:nvPicPr>
          <p:cNvPr id="4" name="Picture 3">
            <a:extLst>
              <a:ext uri="{FF2B5EF4-FFF2-40B4-BE49-F238E27FC236}">
                <a16:creationId xmlns:a16="http://schemas.microsoft.com/office/drawing/2014/main" id="{F6659452-F265-0116-AA97-B6FC56216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53" y="651749"/>
            <a:ext cx="5030485" cy="5187089"/>
          </a:xfrm>
          <a:prstGeom prst="rect">
            <a:avLst/>
          </a:prstGeom>
        </p:spPr>
      </p:pic>
    </p:spTree>
    <p:extLst>
      <p:ext uri="{BB962C8B-B14F-4D97-AF65-F5344CB8AC3E}">
        <p14:creationId xmlns:p14="http://schemas.microsoft.com/office/powerpoint/2010/main" val="2498569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1EC1228-8B00-4D31-8616-AAB846D68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12ADB-D2A2-EC40-A84B-7B490A9CBD9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NPT protocols</a:t>
            </a:r>
          </a:p>
        </p:txBody>
      </p: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70D529-6CC8-C007-0392-CBB42AA50EEF}"/>
              </a:ext>
            </a:extLst>
          </p:cNvPr>
          <p:cNvSpPr txBox="1"/>
          <p:nvPr/>
        </p:nvSpPr>
        <p:spPr>
          <a:xfrm>
            <a:off x="302084" y="6231523"/>
            <a:ext cx="7597501" cy="584775"/>
          </a:xfrm>
          <a:prstGeom prst="rect">
            <a:avLst/>
          </a:prstGeom>
          <a:noFill/>
        </p:spPr>
        <p:txBody>
          <a:bodyPr wrap="square" rtlCol="0">
            <a:spAutoFit/>
          </a:bodyPr>
          <a:lstStyle/>
          <a:p>
            <a:r>
              <a:rPr lang="en-US" sz="800" b="0" i="1" dirty="0" err="1">
                <a:solidFill>
                  <a:srgbClr val="212121"/>
                </a:solidFill>
                <a:effectLst/>
                <a:latin typeface="BlinkMacSystemFont"/>
              </a:rPr>
              <a:t>Eifan</a:t>
            </a:r>
            <a:r>
              <a:rPr lang="en-US" sz="800" b="0" i="1" dirty="0">
                <a:solidFill>
                  <a:srgbClr val="212121"/>
                </a:solidFill>
                <a:effectLst/>
                <a:latin typeface="BlinkMacSystemFont"/>
              </a:rPr>
              <a:t> AO, </a:t>
            </a:r>
            <a:r>
              <a:rPr lang="en-US" sz="800" b="0" i="1" dirty="0" err="1">
                <a:solidFill>
                  <a:srgbClr val="212121"/>
                </a:solidFill>
                <a:effectLst/>
                <a:latin typeface="BlinkMacSystemFont"/>
              </a:rPr>
              <a:t>Fedina</a:t>
            </a:r>
            <a:r>
              <a:rPr lang="en-US" sz="800" b="0" i="1" dirty="0">
                <a:solidFill>
                  <a:srgbClr val="212121"/>
                </a:solidFill>
                <a:effectLst/>
                <a:latin typeface="BlinkMacSystemFont"/>
              </a:rPr>
              <a:t> A, Durham SR, </a:t>
            </a:r>
            <a:r>
              <a:rPr lang="en-US" sz="800" b="0" i="1" dirty="0" err="1">
                <a:solidFill>
                  <a:srgbClr val="212121"/>
                </a:solidFill>
                <a:effectLst/>
                <a:latin typeface="BlinkMacSystemFont"/>
              </a:rPr>
              <a:t>Scadding</a:t>
            </a:r>
            <a:r>
              <a:rPr lang="en-US" sz="800" b="0" i="1" dirty="0">
                <a:solidFill>
                  <a:srgbClr val="212121"/>
                </a:solidFill>
                <a:effectLst/>
                <a:latin typeface="BlinkMacSystemFont"/>
              </a:rPr>
              <a:t> GW. Comparison of nasal allergen challenges with dissolved Timothy grass pollen tablets and aqueous extract. Allergy. 2021 May;76(5):1543-1545. </a:t>
            </a:r>
            <a:r>
              <a:rPr lang="en-US" sz="800" b="0" i="1" dirty="0" err="1">
                <a:solidFill>
                  <a:srgbClr val="212121"/>
                </a:solidFill>
                <a:effectLst/>
                <a:latin typeface="BlinkMacSystemFont"/>
              </a:rPr>
              <a:t>doi</a:t>
            </a:r>
            <a:r>
              <a:rPr lang="en-US" sz="800" b="0" i="1" dirty="0">
                <a:solidFill>
                  <a:srgbClr val="212121"/>
                </a:solidFill>
                <a:effectLst/>
                <a:latin typeface="BlinkMacSystemFont"/>
              </a:rPr>
              <a:t>: 10.1111/all.14590. </a:t>
            </a:r>
            <a:r>
              <a:rPr lang="en-US" sz="800" b="0" i="1" dirty="0" err="1">
                <a:solidFill>
                  <a:srgbClr val="212121"/>
                </a:solidFill>
                <a:effectLst/>
                <a:latin typeface="BlinkMacSystemFont"/>
              </a:rPr>
              <a:t>Epub</a:t>
            </a:r>
            <a:r>
              <a:rPr lang="en-US" sz="800" b="0" i="1" dirty="0">
                <a:solidFill>
                  <a:srgbClr val="212121"/>
                </a:solidFill>
                <a:effectLst/>
                <a:latin typeface="BlinkMacSystemFont"/>
              </a:rPr>
              <a:t> 2020 Oct 6. PMID: 32946601.</a:t>
            </a:r>
          </a:p>
          <a:p>
            <a:r>
              <a:rPr lang="en-US" sz="800" i="1" dirty="0">
                <a:solidFill>
                  <a:srgbClr val="000000"/>
                </a:solidFill>
                <a:effectLst/>
                <a:latin typeface="BlinkMacSystemFont"/>
                <a:ea typeface="Times New Roman" panose="02020603050405020304" pitchFamily="18" charset="0"/>
                <a:cs typeface="Times New Roman" panose="02020603050405020304" pitchFamily="18" charset="0"/>
              </a:rPr>
              <a:t>Horn A Nasal Provocation Testing for Detection of House Dust Mite Sensitization with Solutions Prepared by Dissolving the SQ House Dust Mite Sublingual Immunotherapy tablet, poster presentation, abstract 0703, EAACI 2018, Munich.</a:t>
            </a:r>
            <a:endParaRPr lang="en-US" sz="800" i="1" dirty="0">
              <a:latin typeface="BlinkMacSystemFont"/>
            </a:endParaRPr>
          </a:p>
        </p:txBody>
      </p:sp>
      <p:pic>
        <p:nvPicPr>
          <p:cNvPr id="6" name="Content Placeholder 5" descr="A picture containing text, paper, font, screenshot&#10;&#10;Description automatically generated">
            <a:extLst>
              <a:ext uri="{FF2B5EF4-FFF2-40B4-BE49-F238E27FC236}">
                <a16:creationId xmlns:a16="http://schemas.microsoft.com/office/drawing/2014/main" id="{1653DAEC-D250-A8D6-E845-84DCFC6AD4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4467" y="1253013"/>
            <a:ext cx="3493419" cy="4351338"/>
          </a:xfrm>
        </p:spPr>
      </p:pic>
      <p:pic>
        <p:nvPicPr>
          <p:cNvPr id="4" name="Picture 3" descr="A close-up of a document&#10;&#10;Description automatically generated with medium confidence">
            <a:extLst>
              <a:ext uri="{FF2B5EF4-FFF2-40B4-BE49-F238E27FC236}">
                <a16:creationId xmlns:a16="http://schemas.microsoft.com/office/drawing/2014/main" id="{A82604CF-0E28-B62C-BC83-0FC7905F5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129" y="1042654"/>
            <a:ext cx="2981741" cy="4772691"/>
          </a:xfrm>
          <a:prstGeom prst="rect">
            <a:avLst/>
          </a:prstGeom>
        </p:spPr>
      </p:pic>
    </p:spTree>
    <p:extLst>
      <p:ext uri="{BB962C8B-B14F-4D97-AF65-F5344CB8AC3E}">
        <p14:creationId xmlns:p14="http://schemas.microsoft.com/office/powerpoint/2010/main" val="15869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5521-8410-AC9F-B477-6604FAAA8F79}"/>
              </a:ext>
            </a:extLst>
          </p:cNvPr>
          <p:cNvSpPr>
            <a:spLocks noGrp="1"/>
          </p:cNvSpPr>
          <p:nvPr>
            <p:ph type="title"/>
          </p:nvPr>
        </p:nvSpPr>
        <p:spPr/>
        <p:txBody>
          <a:bodyPr/>
          <a:lstStyle/>
          <a:p>
            <a:endParaRPr lang="en-US"/>
          </a:p>
        </p:txBody>
      </p:sp>
      <p:pic>
        <p:nvPicPr>
          <p:cNvPr id="5" name="Content Placeholder 4" descr="A picture containing text, screenshot, font, document&#10;&#10;Description automatically generated">
            <a:extLst>
              <a:ext uri="{FF2B5EF4-FFF2-40B4-BE49-F238E27FC236}">
                <a16:creationId xmlns:a16="http://schemas.microsoft.com/office/drawing/2014/main" id="{A59346DC-9360-EB44-F456-1A156DD0BB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239" y="365125"/>
            <a:ext cx="4958168" cy="6127750"/>
          </a:xfrm>
        </p:spPr>
      </p:pic>
      <p:pic>
        <p:nvPicPr>
          <p:cNvPr id="8" name="Content Placeholder 4" descr="A picture containing text, businesscard&#10;&#10;Description automatically generated">
            <a:extLst>
              <a:ext uri="{FF2B5EF4-FFF2-40B4-BE49-F238E27FC236}">
                <a16:creationId xmlns:a16="http://schemas.microsoft.com/office/drawing/2014/main" id="{C74C11FB-CBBF-0DA9-2BB3-2A3EBFA0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49495" y="711633"/>
            <a:ext cx="6127747" cy="5434740"/>
          </a:xfrm>
          <a:prstGeom prst="rect">
            <a:avLst/>
          </a:prstGeom>
        </p:spPr>
      </p:pic>
    </p:spTree>
    <p:extLst>
      <p:ext uri="{BB962C8B-B14F-4D97-AF65-F5344CB8AC3E}">
        <p14:creationId xmlns:p14="http://schemas.microsoft.com/office/powerpoint/2010/main" val="22200123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1">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149902-D1ED-A96B-8749-B9CB52AB07CE}"/>
              </a:ext>
            </a:extLst>
          </p:cNvPr>
          <p:cNvSpPr>
            <a:spLocks noGrp="1"/>
          </p:cNvSpPr>
          <p:nvPr>
            <p:ph type="title"/>
          </p:nvPr>
        </p:nvSpPr>
        <p:spPr>
          <a:xfrm>
            <a:off x="1045029" y="507160"/>
            <a:ext cx="2993571" cy="5438730"/>
          </a:xfrm>
        </p:spPr>
        <p:txBody>
          <a:bodyPr>
            <a:normAutofit/>
          </a:bodyPr>
          <a:lstStyle/>
          <a:p>
            <a:r>
              <a:rPr lang="en-US" sz="3200"/>
              <a:t>Subjects' recruitment</a:t>
            </a:r>
          </a:p>
        </p:txBody>
      </p:sp>
      <p:sp>
        <p:nvSpPr>
          <p:cNvPr id="34" name="Rectangle 33">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53E0513C-2079-A02E-A3BF-6838ADAA3E00}"/>
              </a:ext>
            </a:extLst>
          </p:cNvPr>
          <p:cNvGraphicFramePr>
            <a:graphicFrameLocks noGrp="1"/>
          </p:cNvGraphicFramePr>
          <p:nvPr>
            <p:ph idx="1"/>
            <p:extLst>
              <p:ext uri="{D42A27DB-BD31-4B8C-83A1-F6EECF244321}">
                <p14:modId xmlns:p14="http://schemas.microsoft.com/office/powerpoint/2010/main" val="987697438"/>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664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9EF1B-55C9-A753-F8DF-CFDDCC93186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Recruited Subjects</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193BD531-DF78-053D-8375-779A1DDDB00E}"/>
              </a:ext>
            </a:extLst>
          </p:cNvPr>
          <p:cNvGraphicFramePr>
            <a:graphicFrameLocks noGrp="1"/>
          </p:cNvGraphicFramePr>
          <p:nvPr>
            <p:ph idx="1"/>
            <p:extLst>
              <p:ext uri="{D42A27DB-BD31-4B8C-83A1-F6EECF244321}">
                <p14:modId xmlns:p14="http://schemas.microsoft.com/office/powerpoint/2010/main" val="4249237773"/>
              </p:ext>
            </p:extLst>
          </p:nvPr>
        </p:nvGraphicFramePr>
        <p:xfrm>
          <a:off x="320040" y="2801923"/>
          <a:ext cx="11548874" cy="3249453"/>
        </p:xfrm>
        <a:graphic>
          <a:graphicData uri="http://schemas.openxmlformats.org/drawingml/2006/table">
            <a:tbl>
              <a:tblPr firstRow="1" firstCol="1" bandRow="1"/>
              <a:tblGrid>
                <a:gridCol w="2028806">
                  <a:extLst>
                    <a:ext uri="{9D8B030D-6E8A-4147-A177-3AD203B41FA5}">
                      <a16:colId xmlns:a16="http://schemas.microsoft.com/office/drawing/2014/main" val="1340396236"/>
                    </a:ext>
                  </a:extLst>
                </a:gridCol>
                <a:gridCol w="1875618">
                  <a:extLst>
                    <a:ext uri="{9D8B030D-6E8A-4147-A177-3AD203B41FA5}">
                      <a16:colId xmlns:a16="http://schemas.microsoft.com/office/drawing/2014/main" val="1234326203"/>
                    </a:ext>
                  </a:extLst>
                </a:gridCol>
                <a:gridCol w="3183319">
                  <a:extLst>
                    <a:ext uri="{9D8B030D-6E8A-4147-A177-3AD203B41FA5}">
                      <a16:colId xmlns:a16="http://schemas.microsoft.com/office/drawing/2014/main" val="1230895818"/>
                    </a:ext>
                  </a:extLst>
                </a:gridCol>
                <a:gridCol w="2351995">
                  <a:extLst>
                    <a:ext uri="{9D8B030D-6E8A-4147-A177-3AD203B41FA5}">
                      <a16:colId xmlns:a16="http://schemas.microsoft.com/office/drawing/2014/main" val="10658623"/>
                    </a:ext>
                  </a:extLst>
                </a:gridCol>
                <a:gridCol w="2109136">
                  <a:extLst>
                    <a:ext uri="{9D8B030D-6E8A-4147-A177-3AD203B41FA5}">
                      <a16:colId xmlns:a16="http://schemas.microsoft.com/office/drawing/2014/main" val="3516349355"/>
                    </a:ext>
                  </a:extLst>
                </a:gridCol>
              </a:tblGrid>
              <a:tr h="1122008">
                <a:tc gridSpan="2">
                  <a:txBody>
                    <a:bodyPr/>
                    <a:lstStyle/>
                    <a:p>
                      <a:pPr algn="l" fontAlgn="t">
                        <a:spcBef>
                          <a:spcPts val="0"/>
                        </a:spcBef>
                        <a:spcAft>
                          <a:spcPts val="0"/>
                        </a:spcAft>
                      </a:pPr>
                      <a:r>
                        <a:rPr lang="pl-PL" sz="3200" b="1" i="0" u="none" strike="noStrike" kern="100" dirty="0">
                          <a:effectLst/>
                          <a:latin typeface="Arial Narrow" panose="020B0606020202030204" pitchFamily="34" charset="0"/>
                          <a:ea typeface="Calibri" panose="020F0502020204030204" pitchFamily="34" charset="0"/>
                        </a:rPr>
                        <a:t>Subjects (N=46)</a:t>
                      </a:r>
                      <a:endParaRPr lang="pl-PL" sz="5300" b="0" i="0" u="none" strike="noStrike" dirty="0">
                        <a:effectLst/>
                        <a:latin typeface="Arial" panose="020B0604020202020204" pitchFamily="34" charset="0"/>
                      </a:endParaRPr>
                    </a:p>
                  </a:txBody>
                  <a:tcPr marL="269013" marR="269013" marT="134506" marB="134506">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hMerge="1">
                  <a:txBody>
                    <a:bodyPr/>
                    <a:lstStyle/>
                    <a:p>
                      <a:endParaRPr lang="en-US"/>
                    </a:p>
                  </a:txBody>
                  <a:tcPr/>
                </a:tc>
                <a:tc>
                  <a:txBody>
                    <a:bodyPr/>
                    <a:lstStyle/>
                    <a:p>
                      <a:pPr algn="l" fontAlgn="t">
                        <a:spcBef>
                          <a:spcPts val="0"/>
                        </a:spcBef>
                        <a:spcAft>
                          <a:spcPts val="0"/>
                        </a:spcAft>
                      </a:pPr>
                      <a:r>
                        <a:rPr lang="pl-PL" sz="3200" b="1" i="0" u="none" strike="noStrike" kern="100">
                          <a:effectLst/>
                          <a:latin typeface="Arial Narrow" panose="020B0606020202030204" pitchFamily="34" charset="0"/>
                          <a:ea typeface="Calibri" panose="020F0502020204030204" pitchFamily="34" charset="0"/>
                        </a:rPr>
                        <a:t>Suspected LAR (n=35)</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1" i="0" u="none" strike="noStrike" kern="100">
                          <a:effectLst/>
                          <a:latin typeface="Arial Narrow" panose="020B0606020202030204" pitchFamily="34" charset="0"/>
                          <a:ea typeface="Calibri" panose="020F0502020204030204" pitchFamily="34" charset="0"/>
                        </a:rPr>
                        <a:t>DAR (n=7)</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1" i="0" u="none" strike="noStrike" kern="100">
                          <a:effectLst/>
                          <a:latin typeface="Arial Narrow" panose="020B0606020202030204" pitchFamily="34" charset="0"/>
                          <a:ea typeface="Calibri" panose="020F0502020204030204" pitchFamily="34" charset="0"/>
                        </a:rPr>
                        <a:t>AR (n=4)</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402138366"/>
                  </a:ext>
                </a:extLst>
              </a:tr>
              <a:tr h="869809">
                <a:tc gridSpan="2">
                  <a:txBody>
                    <a:bodyPr/>
                    <a:lstStyle/>
                    <a:p>
                      <a:pPr algn="l" fontAlgn="t">
                        <a:spcBef>
                          <a:spcPts val="0"/>
                        </a:spcBef>
                        <a:spcAft>
                          <a:spcPts val="0"/>
                        </a:spcAft>
                      </a:pPr>
                      <a:r>
                        <a:rPr lang="pl-PL" sz="3200" b="1" i="0" u="none" strike="noStrike" kern="100">
                          <a:effectLst/>
                          <a:latin typeface="Arial Narrow" panose="020B0606020202030204" pitchFamily="34" charset="0"/>
                          <a:ea typeface="Calibri" panose="020F0502020204030204" pitchFamily="34" charset="0"/>
                        </a:rPr>
                        <a:t>Age in years</a:t>
                      </a:r>
                      <a:endParaRPr lang="pl-PL" sz="5300" b="0" i="0" u="none" strike="noStrike">
                        <a:effectLst/>
                        <a:latin typeface="Arial" panose="020B0604020202020204" pitchFamily="34" charset="0"/>
                      </a:endParaRPr>
                    </a:p>
                  </a:txBody>
                  <a:tcPr marL="269013" marR="269013" marT="134506" marB="134506">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hMerge="1">
                  <a:txBody>
                    <a:bodyPr/>
                    <a:lstStyle/>
                    <a:p>
                      <a:endParaRPr lang="en-US"/>
                    </a:p>
                  </a:txBody>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(18-71)</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(27-70)</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(20-68)</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642141106"/>
                  </a:ext>
                </a:extLst>
              </a:tr>
              <a:tr h="628818">
                <a:tc rowSpan="2">
                  <a:txBody>
                    <a:bodyPr/>
                    <a:lstStyle/>
                    <a:p>
                      <a:pPr algn="l" fontAlgn="t">
                        <a:spcBef>
                          <a:spcPts val="0"/>
                        </a:spcBef>
                        <a:spcAft>
                          <a:spcPts val="0"/>
                        </a:spcAft>
                      </a:pPr>
                      <a:r>
                        <a:rPr lang="pl-PL" sz="3200" b="1" i="0" u="none" strike="noStrike" kern="100">
                          <a:effectLst/>
                          <a:latin typeface="Arial Narrow" panose="020B0606020202030204" pitchFamily="34" charset="0"/>
                          <a:ea typeface="Calibri" panose="020F0502020204030204" pitchFamily="34" charset="0"/>
                        </a:rPr>
                        <a:t>Gender</a:t>
                      </a:r>
                      <a:endParaRPr lang="pl-PL" sz="5300" b="0" i="0" u="none" strike="noStrike">
                        <a:effectLst/>
                        <a:latin typeface="Arial" panose="020B0604020202020204" pitchFamily="34" charset="0"/>
                      </a:endParaRPr>
                    </a:p>
                  </a:txBody>
                  <a:tcPr marL="269013" marR="269013" marT="134506" marB="134506">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1" i="1" u="none" strike="noStrike" kern="100">
                          <a:effectLst/>
                          <a:latin typeface="Arial Narrow" panose="020B0606020202030204" pitchFamily="34" charset="0"/>
                          <a:ea typeface="Calibri" panose="020F0502020204030204" pitchFamily="34" charset="0"/>
                        </a:rPr>
                        <a:t>Female</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68.5 %</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28.5%</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60%</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4070727704"/>
                  </a:ext>
                </a:extLst>
              </a:tr>
              <a:tr h="628818">
                <a:tc vMerge="1">
                  <a:txBody>
                    <a:bodyPr/>
                    <a:lstStyle/>
                    <a:p>
                      <a:endParaRPr lang="en-US"/>
                    </a:p>
                  </a:txBody>
                  <a:tcPr/>
                </a:tc>
                <a:tc>
                  <a:txBody>
                    <a:bodyPr/>
                    <a:lstStyle/>
                    <a:p>
                      <a:pPr algn="l" fontAlgn="t">
                        <a:spcBef>
                          <a:spcPts val="0"/>
                        </a:spcBef>
                        <a:spcAft>
                          <a:spcPts val="0"/>
                        </a:spcAft>
                      </a:pPr>
                      <a:r>
                        <a:rPr lang="pl-PL" sz="3200" b="1" i="1" u="none" strike="noStrike" kern="100">
                          <a:effectLst/>
                          <a:latin typeface="Arial Narrow" panose="020B0606020202030204" pitchFamily="34" charset="0"/>
                          <a:ea typeface="Calibri" panose="020F0502020204030204" pitchFamily="34" charset="0"/>
                        </a:rPr>
                        <a:t>Male</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31.5%</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a:effectLst/>
                          <a:latin typeface="Arial Narrow" panose="020B0606020202030204" pitchFamily="34" charset="0"/>
                          <a:ea typeface="Calibri" panose="020F0502020204030204" pitchFamily="34" charset="0"/>
                        </a:rPr>
                        <a:t>71.5%</a:t>
                      </a:r>
                      <a:endParaRPr lang="pl-PL" sz="5300" b="0" i="0" u="none" strike="noStrike">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fontAlgn="t">
                        <a:spcBef>
                          <a:spcPts val="0"/>
                        </a:spcBef>
                        <a:spcAft>
                          <a:spcPts val="0"/>
                        </a:spcAft>
                      </a:pPr>
                      <a:r>
                        <a:rPr lang="pl-PL" sz="3200" b="0" i="0" u="none" strike="noStrike" kern="100" dirty="0">
                          <a:effectLst/>
                          <a:latin typeface="Arial Narrow" panose="020B0606020202030204" pitchFamily="34" charset="0"/>
                          <a:ea typeface="Calibri" panose="020F0502020204030204" pitchFamily="34" charset="0"/>
                        </a:rPr>
                        <a:t>40%</a:t>
                      </a:r>
                      <a:endParaRPr lang="pl-PL" sz="5300" b="0" i="0" u="none" strike="noStrike" dirty="0">
                        <a:effectLst/>
                        <a:latin typeface="Arial" panose="020B0604020202020204" pitchFamily="34" charset="0"/>
                      </a:endParaRPr>
                    </a:p>
                  </a:txBody>
                  <a:tcPr marL="201760" marR="201760" marT="28022"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234073507"/>
                  </a:ext>
                </a:extLst>
              </a:tr>
            </a:tbl>
          </a:graphicData>
        </a:graphic>
      </p:graphicFrame>
    </p:spTree>
    <p:extLst>
      <p:ext uri="{BB962C8B-B14F-4D97-AF65-F5344CB8AC3E}">
        <p14:creationId xmlns:p14="http://schemas.microsoft.com/office/powerpoint/2010/main" val="13976998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graph showing the exposure of a camera&#10;&#10;Description automatically generated with medium confidence">
            <a:extLst>
              <a:ext uri="{FF2B5EF4-FFF2-40B4-BE49-F238E27FC236}">
                <a16:creationId xmlns:a16="http://schemas.microsoft.com/office/drawing/2014/main" id="{B793193B-6A11-83F3-B137-211DF9BEF96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86" r="-1" b="-1"/>
          <a:stretch/>
        </p:blipFill>
        <p:spPr>
          <a:xfrm>
            <a:off x="1028700" y="1844675"/>
            <a:ext cx="3343275" cy="4449763"/>
          </a:xfrm>
          <a:prstGeom prst="rect">
            <a:avLst/>
          </a:prstGeom>
        </p:spPr>
      </p:pic>
      <p:pic>
        <p:nvPicPr>
          <p:cNvPr id="5" name="Picture 4" descr="A graph of a graph of exposure&#10;&#10;Description automatically generated with medium confidence">
            <a:extLst>
              <a:ext uri="{FF2B5EF4-FFF2-40B4-BE49-F238E27FC236}">
                <a16:creationId xmlns:a16="http://schemas.microsoft.com/office/drawing/2014/main" id="{9F7E8B81-2D39-DE08-CEDD-8227126531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8"/>
          <a:stretch/>
        </p:blipFill>
        <p:spPr>
          <a:xfrm>
            <a:off x="4440238" y="1844675"/>
            <a:ext cx="3325813" cy="4449763"/>
          </a:xfrm>
          <a:prstGeom prst="rect">
            <a:avLst/>
          </a:prstGeom>
        </p:spPr>
      </p:pic>
      <p:pic>
        <p:nvPicPr>
          <p:cNvPr id="6" name="Picture 5" descr="A graph of a graph of exposure&#10;&#10;Description automatically generated with medium confidence">
            <a:extLst>
              <a:ext uri="{FF2B5EF4-FFF2-40B4-BE49-F238E27FC236}">
                <a16:creationId xmlns:a16="http://schemas.microsoft.com/office/drawing/2014/main" id="{39EE3A5F-FFAD-131C-E118-37EFF251F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2" r="-3" b="-3"/>
          <a:stretch/>
        </p:blipFill>
        <p:spPr>
          <a:xfrm>
            <a:off x="7834313" y="1844675"/>
            <a:ext cx="3325813" cy="4449763"/>
          </a:xfrm>
          <a:prstGeom prst="rect">
            <a:avLst/>
          </a:prstGeom>
        </p:spPr>
      </p:pic>
      <p:sp>
        <p:nvSpPr>
          <p:cNvPr id="2" name="Title 1">
            <a:extLst>
              <a:ext uri="{FF2B5EF4-FFF2-40B4-BE49-F238E27FC236}">
                <a16:creationId xmlns:a16="http://schemas.microsoft.com/office/drawing/2014/main" id="{667791E7-0035-3A2D-F917-8892EA797AF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1" kern="1200" dirty="0">
                <a:solidFill>
                  <a:schemeClr val="tx1"/>
                </a:solidFill>
                <a:latin typeface="+mj-lt"/>
                <a:ea typeface="+mj-ea"/>
                <a:cs typeface="+mj-cs"/>
              </a:rPr>
              <a:t>Period of increased HDM exposure vs. Off-Exposure period </a:t>
            </a:r>
          </a:p>
        </p:txBody>
      </p:sp>
      <p:sp>
        <p:nvSpPr>
          <p:cNvPr id="3" name="TextBox 2">
            <a:extLst>
              <a:ext uri="{FF2B5EF4-FFF2-40B4-BE49-F238E27FC236}">
                <a16:creationId xmlns:a16="http://schemas.microsoft.com/office/drawing/2014/main" id="{A514E6AF-673D-5B80-691F-951350577D17}"/>
              </a:ext>
            </a:extLst>
          </p:cNvPr>
          <p:cNvSpPr txBox="1"/>
          <p:nvPr/>
        </p:nvSpPr>
        <p:spPr>
          <a:xfrm>
            <a:off x="5726959" y="1828909"/>
            <a:ext cx="1382149" cy="369332"/>
          </a:xfrm>
          <a:prstGeom prst="rect">
            <a:avLst/>
          </a:prstGeom>
          <a:noFill/>
        </p:spPr>
        <p:txBody>
          <a:bodyPr wrap="square" rtlCol="0">
            <a:spAutoFit/>
          </a:bodyPr>
          <a:lstStyle/>
          <a:p>
            <a:r>
              <a:rPr lang="en-US" dirty="0"/>
              <a:t>Lavage</a:t>
            </a:r>
          </a:p>
        </p:txBody>
      </p:sp>
      <p:sp>
        <p:nvSpPr>
          <p:cNvPr id="7" name="TextBox 6">
            <a:extLst>
              <a:ext uri="{FF2B5EF4-FFF2-40B4-BE49-F238E27FC236}">
                <a16:creationId xmlns:a16="http://schemas.microsoft.com/office/drawing/2014/main" id="{2020EC88-B6A5-070E-75D5-2EA5098E2EED}"/>
              </a:ext>
            </a:extLst>
          </p:cNvPr>
          <p:cNvSpPr txBox="1"/>
          <p:nvPr/>
        </p:nvSpPr>
        <p:spPr>
          <a:xfrm>
            <a:off x="8860220" y="1844675"/>
            <a:ext cx="1655379" cy="369332"/>
          </a:xfrm>
          <a:prstGeom prst="rect">
            <a:avLst/>
          </a:prstGeom>
          <a:noFill/>
        </p:spPr>
        <p:txBody>
          <a:bodyPr wrap="square" rtlCol="0">
            <a:spAutoFit/>
          </a:bodyPr>
          <a:lstStyle/>
          <a:p>
            <a:r>
              <a:rPr lang="en-US" dirty="0"/>
              <a:t>Nasosorption</a:t>
            </a:r>
          </a:p>
        </p:txBody>
      </p:sp>
    </p:spTree>
    <p:extLst>
      <p:ext uri="{BB962C8B-B14F-4D97-AF65-F5344CB8AC3E}">
        <p14:creationId xmlns:p14="http://schemas.microsoft.com/office/powerpoint/2010/main" val="302550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9CF3E-2DEA-6480-1575-5BB42A4403A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TNSS/VAS Pre vs. Post NPT</a:t>
            </a:r>
          </a:p>
        </p:txBody>
      </p:sp>
      <p:graphicFrame>
        <p:nvGraphicFramePr>
          <p:cNvPr id="4" name="Content Placeholder 3">
            <a:extLst>
              <a:ext uri="{FF2B5EF4-FFF2-40B4-BE49-F238E27FC236}">
                <a16:creationId xmlns:a16="http://schemas.microsoft.com/office/drawing/2014/main" id="{6B44E308-AC9C-221D-BF6E-E805C75C4E3B}"/>
              </a:ext>
            </a:extLst>
          </p:cNvPr>
          <p:cNvGraphicFramePr>
            <a:graphicFrameLocks noGrp="1"/>
          </p:cNvGraphicFramePr>
          <p:nvPr>
            <p:ph idx="1"/>
            <p:extLst>
              <p:ext uri="{D42A27DB-BD31-4B8C-83A1-F6EECF244321}">
                <p14:modId xmlns:p14="http://schemas.microsoft.com/office/powerpoint/2010/main" val="799767299"/>
              </p:ext>
            </p:extLst>
          </p:nvPr>
        </p:nvGraphicFramePr>
        <p:xfrm>
          <a:off x="643467" y="1801200"/>
          <a:ext cx="10856276" cy="4142254"/>
        </p:xfrm>
        <a:graphic>
          <a:graphicData uri="http://schemas.openxmlformats.org/drawingml/2006/table">
            <a:tbl>
              <a:tblPr firstRow="1" firstCol="1" bandRow="1">
                <a:noFill/>
                <a:tableStyleId>{5C22544A-7EE6-4342-B048-85BDC9FD1C3A}</a:tableStyleId>
              </a:tblPr>
              <a:tblGrid>
                <a:gridCol w="1872137">
                  <a:extLst>
                    <a:ext uri="{9D8B030D-6E8A-4147-A177-3AD203B41FA5}">
                      <a16:colId xmlns:a16="http://schemas.microsoft.com/office/drawing/2014/main" val="460224146"/>
                    </a:ext>
                  </a:extLst>
                </a:gridCol>
                <a:gridCol w="2114608">
                  <a:extLst>
                    <a:ext uri="{9D8B030D-6E8A-4147-A177-3AD203B41FA5}">
                      <a16:colId xmlns:a16="http://schemas.microsoft.com/office/drawing/2014/main" val="77649076"/>
                    </a:ext>
                  </a:extLst>
                </a:gridCol>
                <a:gridCol w="2050234">
                  <a:extLst>
                    <a:ext uri="{9D8B030D-6E8A-4147-A177-3AD203B41FA5}">
                      <a16:colId xmlns:a16="http://schemas.microsoft.com/office/drawing/2014/main" val="641575835"/>
                    </a:ext>
                  </a:extLst>
                </a:gridCol>
                <a:gridCol w="2361369">
                  <a:extLst>
                    <a:ext uri="{9D8B030D-6E8A-4147-A177-3AD203B41FA5}">
                      <a16:colId xmlns:a16="http://schemas.microsoft.com/office/drawing/2014/main" val="1342182079"/>
                    </a:ext>
                  </a:extLst>
                </a:gridCol>
                <a:gridCol w="2457928">
                  <a:extLst>
                    <a:ext uri="{9D8B030D-6E8A-4147-A177-3AD203B41FA5}">
                      <a16:colId xmlns:a16="http://schemas.microsoft.com/office/drawing/2014/main" val="1752359190"/>
                    </a:ext>
                  </a:extLst>
                </a:gridCol>
              </a:tblGrid>
              <a:tr h="763983">
                <a:tc>
                  <a:txBody>
                    <a:bodyPr/>
                    <a:lstStyle/>
                    <a:p>
                      <a:pPr algn="ctr">
                        <a:lnSpc>
                          <a:spcPct val="150000"/>
                        </a:lnSpc>
                        <a:spcAft>
                          <a:spcPts val="800"/>
                        </a:spcAft>
                      </a:pPr>
                      <a:r>
                        <a:rPr lang="pl-PL" sz="2400" b="0" kern="100" cap="none" spc="0">
                          <a:solidFill>
                            <a:schemeClr val="tx1"/>
                          </a:solidFill>
                          <a:effectLst/>
                        </a:rPr>
                        <a:t> </a:t>
                      </a:r>
                      <a:endParaRPr lang="en-US" sz="24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lnL>
                    <a:lnR w="12700" cmpd="sng">
                      <a:noFill/>
                    </a:lnR>
                    <a:lnT w="28575" cap="flat" cmpd="sng" algn="ctr">
                      <a:solidFill>
                        <a:schemeClr val="tx1"/>
                      </a:solidFill>
                      <a:prstDash val="solid"/>
                    </a:lnT>
                    <a:lnB w="38100" cmpd="sng">
                      <a:noFill/>
                    </a:lnB>
                    <a:noFill/>
                  </a:tcPr>
                </a:tc>
                <a:tc gridSpan="2">
                  <a:txBody>
                    <a:bodyPr/>
                    <a:lstStyle/>
                    <a:p>
                      <a:pPr algn="ctr">
                        <a:lnSpc>
                          <a:spcPct val="150000"/>
                        </a:lnSpc>
                        <a:spcAft>
                          <a:spcPts val="800"/>
                        </a:spcAft>
                      </a:pPr>
                      <a:r>
                        <a:rPr lang="pl-PL" sz="2400" b="0" kern="100" cap="none" spc="0">
                          <a:solidFill>
                            <a:schemeClr val="tx1"/>
                          </a:solidFill>
                          <a:effectLst/>
                        </a:rPr>
                        <a:t>TNSS</a:t>
                      </a:r>
                      <a:endParaRPr lang="en-US" sz="24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lnL>
                    <a:lnR w="12700" cmpd="sng">
                      <a:noFill/>
                    </a:lnR>
                    <a:lnT w="28575" cap="flat" cmpd="sng" algn="ctr">
                      <a:solidFill>
                        <a:schemeClr val="tx1"/>
                      </a:solidFill>
                      <a:prstDash val="solid"/>
                    </a:lnT>
                    <a:lnB w="38100" cmpd="sng">
                      <a:noFill/>
                    </a:lnB>
                    <a:noFill/>
                  </a:tcPr>
                </a:tc>
                <a:tc hMerge="1">
                  <a:txBody>
                    <a:bodyPr/>
                    <a:lstStyle/>
                    <a:p>
                      <a:endParaRPr lang="en-US"/>
                    </a:p>
                  </a:txBody>
                  <a:tcPr/>
                </a:tc>
                <a:tc gridSpan="2">
                  <a:txBody>
                    <a:bodyPr/>
                    <a:lstStyle/>
                    <a:p>
                      <a:pPr algn="ctr">
                        <a:lnSpc>
                          <a:spcPct val="150000"/>
                        </a:lnSpc>
                        <a:spcAft>
                          <a:spcPts val="800"/>
                        </a:spcAft>
                      </a:pPr>
                      <a:r>
                        <a:rPr lang="pl-PL" sz="2400" b="0" kern="100" cap="none" spc="0">
                          <a:solidFill>
                            <a:schemeClr val="tx1"/>
                          </a:solidFill>
                          <a:effectLst/>
                        </a:rPr>
                        <a:t>VAS</a:t>
                      </a:r>
                      <a:endParaRPr lang="en-US" sz="24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lnL>
                    <a:lnR w="12700" cmpd="sng">
                      <a:noFill/>
                    </a:lnR>
                    <a:lnT w="28575" cap="flat" cmpd="sng" algn="ctr">
                      <a:solidFill>
                        <a:schemeClr val="tx1"/>
                      </a:solidFill>
                      <a:prstDash val="solid"/>
                    </a:lnT>
                    <a:lnB w="38100" cmpd="sng">
                      <a:noFill/>
                    </a:lnB>
                    <a:noFill/>
                  </a:tcPr>
                </a:tc>
                <a:tc hMerge="1">
                  <a:txBody>
                    <a:bodyPr/>
                    <a:lstStyle/>
                    <a:p>
                      <a:endParaRPr lang="en-US"/>
                    </a:p>
                  </a:txBody>
                  <a:tcPr/>
                </a:tc>
                <a:extLst>
                  <a:ext uri="{0D108BD9-81ED-4DB2-BD59-A6C34878D82A}">
                    <a16:rowId xmlns:a16="http://schemas.microsoft.com/office/drawing/2014/main" val="2716847740"/>
                  </a:ext>
                </a:extLst>
              </a:tr>
              <a:tr h="763983">
                <a:tc>
                  <a:txBody>
                    <a:bodyPr/>
                    <a:lstStyle/>
                    <a:p>
                      <a:pPr algn="ctr">
                        <a:lnSpc>
                          <a:spcPct val="150000"/>
                        </a:lnSpc>
                        <a:spcAft>
                          <a:spcPts val="800"/>
                        </a:spcAft>
                      </a:pPr>
                      <a:r>
                        <a:rPr lang="pl-PL" sz="2400" b="1" kern="100" cap="none" spc="0">
                          <a:solidFill>
                            <a:schemeClr val="tx1"/>
                          </a:solidFill>
                          <a:effectLst/>
                        </a:rPr>
                        <a:t> </a:t>
                      </a:r>
                      <a:endParaRPr lang="en-US" sz="24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28575" cap="flat" cmpd="sng" algn="ctr">
                      <a:noFill/>
                      <a:prstDash val="solid"/>
                    </a:lnL>
                    <a:lnR w="12700" cmpd="sng">
                      <a:noFill/>
                      <a:prstDash val="solid"/>
                    </a:lnR>
                    <a:lnT w="38100" cmpd="sng">
                      <a:noFill/>
                    </a:lnT>
                    <a:lnB w="12700" cap="flat" cmpd="sng" algn="ctr">
                      <a:noFill/>
                      <a:prstDash val="solid"/>
                    </a:lnB>
                    <a:noFill/>
                  </a:tcPr>
                </a:tc>
                <a:tc>
                  <a:txBody>
                    <a:bodyPr/>
                    <a:lstStyle/>
                    <a:p>
                      <a:pPr algn="ctr">
                        <a:lnSpc>
                          <a:spcPct val="150000"/>
                        </a:lnSpc>
                        <a:spcAft>
                          <a:spcPts val="800"/>
                        </a:spcAft>
                      </a:pPr>
                      <a:r>
                        <a:rPr lang="pl-PL" sz="2400" kern="100" cap="none" spc="0">
                          <a:solidFill>
                            <a:schemeClr val="tx1"/>
                          </a:solidFill>
                          <a:effectLst/>
                        </a:rPr>
                        <a:t>Pre - NPT</a:t>
                      </a:r>
                      <a:endParaRPr lang="en-US" sz="2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lnSpc>
                          <a:spcPct val="150000"/>
                        </a:lnSpc>
                        <a:spcAft>
                          <a:spcPts val="800"/>
                        </a:spcAft>
                      </a:pPr>
                      <a:r>
                        <a:rPr lang="pl-PL" sz="2400" kern="100" cap="none" spc="0">
                          <a:solidFill>
                            <a:schemeClr val="tx1"/>
                          </a:solidFill>
                          <a:effectLst/>
                        </a:rPr>
                        <a:t>Post-NPT</a:t>
                      </a:r>
                      <a:endParaRPr lang="en-US" sz="2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lnSpc>
                          <a:spcPct val="150000"/>
                        </a:lnSpc>
                        <a:spcAft>
                          <a:spcPts val="800"/>
                        </a:spcAft>
                      </a:pPr>
                      <a:r>
                        <a:rPr lang="pl-PL" sz="2400" kern="100" cap="none" spc="0">
                          <a:solidFill>
                            <a:schemeClr val="tx1"/>
                          </a:solidFill>
                          <a:effectLst/>
                        </a:rPr>
                        <a:t>Pre-NPT</a:t>
                      </a:r>
                      <a:endParaRPr lang="en-US" sz="2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lnSpc>
                          <a:spcPct val="150000"/>
                        </a:lnSpc>
                        <a:spcAft>
                          <a:spcPts val="800"/>
                        </a:spcAft>
                      </a:pPr>
                      <a:r>
                        <a:rPr lang="pl-PL" sz="2400" kern="100" cap="none" spc="0">
                          <a:solidFill>
                            <a:schemeClr val="tx1"/>
                          </a:solidFill>
                          <a:effectLst/>
                        </a:rPr>
                        <a:t>Post-NPT</a:t>
                      </a:r>
                      <a:endParaRPr lang="en-US" sz="2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002503278"/>
                  </a:ext>
                </a:extLst>
              </a:tr>
              <a:tr h="1307144">
                <a:tc>
                  <a:txBody>
                    <a:bodyPr/>
                    <a:lstStyle/>
                    <a:p>
                      <a:pPr algn="ctr">
                        <a:lnSpc>
                          <a:spcPct val="150000"/>
                        </a:lnSpc>
                        <a:spcAft>
                          <a:spcPts val="800"/>
                        </a:spcAft>
                      </a:pPr>
                      <a:r>
                        <a:rPr lang="pl-PL" sz="2400" b="1" kern="100" cap="none" spc="0">
                          <a:solidFill>
                            <a:schemeClr val="tx1"/>
                          </a:solidFill>
                          <a:effectLst/>
                        </a:rPr>
                        <a:t>(+) NPT, n=8</a:t>
                      </a:r>
                      <a:endParaRPr lang="en-US" sz="24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50000"/>
                        </a:lnSpc>
                        <a:spcAft>
                          <a:spcPts val="800"/>
                        </a:spcAft>
                      </a:pPr>
                      <a:r>
                        <a:rPr lang="pl-PL" sz="2000" kern="100" cap="none" spc="0">
                          <a:solidFill>
                            <a:schemeClr val="tx1"/>
                          </a:solidFill>
                          <a:effectLst/>
                        </a:rPr>
                        <a:t>4.5; [2.25-5]</a:t>
                      </a:r>
                      <a:endParaRPr lang="en-US" sz="2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50000"/>
                        </a:lnSpc>
                        <a:spcAft>
                          <a:spcPts val="800"/>
                        </a:spcAft>
                      </a:pPr>
                      <a:r>
                        <a:rPr lang="pl-PL" sz="2000" kern="100" cap="none" spc="0" dirty="0">
                          <a:solidFill>
                            <a:schemeClr val="tx1"/>
                          </a:solidFill>
                          <a:effectLst/>
                        </a:rPr>
                        <a:t>3.5;</a:t>
                      </a:r>
                      <a:endParaRPr lang="en-US" sz="2000" kern="100" cap="none" spc="0" dirty="0">
                        <a:solidFill>
                          <a:schemeClr val="tx1"/>
                        </a:solidFill>
                        <a:effectLst/>
                      </a:endParaRPr>
                    </a:p>
                    <a:p>
                      <a:pPr algn="ctr">
                        <a:lnSpc>
                          <a:spcPct val="150000"/>
                        </a:lnSpc>
                        <a:spcAft>
                          <a:spcPts val="800"/>
                        </a:spcAft>
                      </a:pPr>
                      <a:r>
                        <a:rPr lang="pl-PL" sz="2000" kern="100" cap="none" spc="0" dirty="0">
                          <a:solidFill>
                            <a:schemeClr val="tx1"/>
                          </a:solidFill>
                          <a:effectLst/>
                        </a:rPr>
                        <a:t> [2.25-4.75]</a:t>
                      </a:r>
                      <a:endParaRPr lang="en-US" sz="2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50000"/>
                        </a:lnSpc>
                        <a:spcAft>
                          <a:spcPts val="800"/>
                        </a:spcAft>
                      </a:pPr>
                      <a:r>
                        <a:rPr lang="pl-PL" sz="2000" kern="100" cap="none" spc="0" dirty="0">
                          <a:solidFill>
                            <a:schemeClr val="tx1"/>
                          </a:solidFill>
                          <a:effectLst/>
                        </a:rPr>
                        <a:t>4.45; </a:t>
                      </a:r>
                      <a:endParaRPr lang="en-US" sz="2000" kern="100" cap="none" spc="0" dirty="0">
                        <a:solidFill>
                          <a:schemeClr val="tx1"/>
                        </a:solidFill>
                        <a:effectLst/>
                      </a:endParaRPr>
                    </a:p>
                    <a:p>
                      <a:pPr algn="ctr">
                        <a:lnSpc>
                          <a:spcPct val="150000"/>
                        </a:lnSpc>
                        <a:spcAft>
                          <a:spcPts val="800"/>
                        </a:spcAft>
                      </a:pPr>
                      <a:r>
                        <a:rPr lang="pl-PL" sz="2000" kern="100" cap="none" spc="0" dirty="0">
                          <a:solidFill>
                            <a:schemeClr val="tx1"/>
                          </a:solidFill>
                          <a:effectLst/>
                        </a:rPr>
                        <a:t>[2.675-7.375]</a:t>
                      </a:r>
                      <a:endParaRPr lang="en-US" sz="2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50000"/>
                        </a:lnSpc>
                        <a:spcAft>
                          <a:spcPts val="800"/>
                        </a:spcAft>
                      </a:pPr>
                      <a:r>
                        <a:rPr lang="pl-PL" sz="2000" kern="100" cap="none" spc="0">
                          <a:solidFill>
                            <a:schemeClr val="tx1"/>
                          </a:solidFill>
                          <a:effectLst/>
                        </a:rPr>
                        <a:t>5.7; [4.475;7,2]</a:t>
                      </a:r>
                      <a:endParaRPr lang="en-US" sz="2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7540852"/>
                  </a:ext>
                </a:extLst>
              </a:tr>
              <a:tr h="1307144">
                <a:tc>
                  <a:txBody>
                    <a:bodyPr/>
                    <a:lstStyle/>
                    <a:p>
                      <a:pPr algn="ctr">
                        <a:lnSpc>
                          <a:spcPct val="150000"/>
                        </a:lnSpc>
                        <a:spcAft>
                          <a:spcPts val="800"/>
                        </a:spcAft>
                      </a:pPr>
                      <a:r>
                        <a:rPr lang="pl-PL" sz="2400" b="1" kern="100" cap="none" spc="0" dirty="0">
                          <a:solidFill>
                            <a:schemeClr val="tx1"/>
                          </a:solidFill>
                          <a:effectLst/>
                        </a:rPr>
                        <a:t>(-) NPT, n=10</a:t>
                      </a:r>
                      <a:endParaRPr lang="en-US" sz="2400" b="1"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gn="ctr">
                        <a:lnSpc>
                          <a:spcPct val="150000"/>
                        </a:lnSpc>
                        <a:spcAft>
                          <a:spcPts val="800"/>
                        </a:spcAft>
                      </a:pPr>
                      <a:r>
                        <a:rPr lang="pl-PL" sz="2000" kern="100" cap="none" spc="0">
                          <a:solidFill>
                            <a:schemeClr val="tx1"/>
                          </a:solidFill>
                          <a:effectLst/>
                        </a:rPr>
                        <a:t>3; [0.75-5]</a:t>
                      </a:r>
                      <a:endParaRPr lang="en-US" sz="2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lnSpc>
                          <a:spcPct val="150000"/>
                        </a:lnSpc>
                        <a:spcAft>
                          <a:spcPts val="800"/>
                        </a:spcAft>
                      </a:pPr>
                      <a:r>
                        <a:rPr lang="pl-PL" sz="2000" kern="100" cap="none" spc="0">
                          <a:solidFill>
                            <a:schemeClr val="tx1"/>
                          </a:solidFill>
                          <a:effectLst/>
                        </a:rPr>
                        <a:t>1; [0-2]</a:t>
                      </a:r>
                      <a:endParaRPr lang="en-US" sz="2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lnSpc>
                          <a:spcPct val="150000"/>
                        </a:lnSpc>
                        <a:spcAft>
                          <a:spcPts val="800"/>
                        </a:spcAft>
                      </a:pPr>
                      <a:r>
                        <a:rPr lang="pl-PL" sz="2000" kern="100" cap="none" spc="0" dirty="0">
                          <a:solidFill>
                            <a:schemeClr val="tx1"/>
                          </a:solidFill>
                          <a:effectLst/>
                        </a:rPr>
                        <a:t>2.25;</a:t>
                      </a:r>
                      <a:endParaRPr lang="en-US" sz="2000" kern="100" cap="none" spc="0" dirty="0">
                        <a:solidFill>
                          <a:schemeClr val="tx1"/>
                        </a:solidFill>
                        <a:effectLst/>
                      </a:endParaRPr>
                    </a:p>
                    <a:p>
                      <a:pPr algn="ctr">
                        <a:lnSpc>
                          <a:spcPct val="150000"/>
                        </a:lnSpc>
                        <a:spcAft>
                          <a:spcPts val="800"/>
                        </a:spcAft>
                      </a:pPr>
                      <a:r>
                        <a:rPr lang="pl-PL" sz="2000" kern="100" cap="none" spc="0" dirty="0">
                          <a:solidFill>
                            <a:schemeClr val="tx1"/>
                          </a:solidFill>
                          <a:effectLst/>
                        </a:rPr>
                        <a:t> [0.825-6.35]</a:t>
                      </a:r>
                      <a:endParaRPr lang="en-US" sz="2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lnSpc>
                          <a:spcPct val="150000"/>
                        </a:lnSpc>
                        <a:spcAft>
                          <a:spcPts val="800"/>
                        </a:spcAft>
                      </a:pPr>
                      <a:r>
                        <a:rPr lang="pl-PL" sz="2000" kern="100" cap="none" spc="0" dirty="0">
                          <a:solidFill>
                            <a:schemeClr val="tx1"/>
                          </a:solidFill>
                          <a:effectLst/>
                        </a:rPr>
                        <a:t>1.4; [0.375-3.4]</a:t>
                      </a:r>
                      <a:endParaRPr lang="en-US" sz="2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494" marR="284494" marT="108632" marB="108632"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699120836"/>
                  </a:ext>
                </a:extLst>
              </a:tr>
            </a:tbl>
          </a:graphicData>
        </a:graphic>
      </p:graphicFrame>
      <p:sp>
        <p:nvSpPr>
          <p:cNvPr id="3" name="TextBox 2">
            <a:extLst>
              <a:ext uri="{FF2B5EF4-FFF2-40B4-BE49-F238E27FC236}">
                <a16:creationId xmlns:a16="http://schemas.microsoft.com/office/drawing/2014/main" id="{29B759B5-82A8-C0F1-422C-1AAB516C5513}"/>
              </a:ext>
            </a:extLst>
          </p:cNvPr>
          <p:cNvSpPr txBox="1"/>
          <p:nvPr/>
        </p:nvSpPr>
        <p:spPr>
          <a:xfrm>
            <a:off x="5238426" y="6206248"/>
            <a:ext cx="1162373" cy="369332"/>
          </a:xfrm>
          <a:prstGeom prst="rect">
            <a:avLst/>
          </a:prstGeom>
          <a:noFill/>
        </p:spPr>
        <p:txBody>
          <a:bodyPr wrap="square" rtlCol="0">
            <a:spAutoFit/>
          </a:bodyPr>
          <a:lstStyle/>
          <a:p>
            <a:r>
              <a:rPr lang="en-US" i="1" dirty="0">
                <a:solidFill>
                  <a:srgbClr val="FF0000"/>
                </a:solidFill>
              </a:rPr>
              <a:t>p=0.0077</a:t>
            </a:r>
          </a:p>
        </p:txBody>
      </p:sp>
      <p:sp>
        <p:nvSpPr>
          <p:cNvPr id="5" name="TextBox 4">
            <a:extLst>
              <a:ext uri="{FF2B5EF4-FFF2-40B4-BE49-F238E27FC236}">
                <a16:creationId xmlns:a16="http://schemas.microsoft.com/office/drawing/2014/main" id="{A4FC82C7-96B4-06D2-1644-18EE6E9D6743}"/>
              </a:ext>
            </a:extLst>
          </p:cNvPr>
          <p:cNvSpPr txBox="1"/>
          <p:nvPr/>
        </p:nvSpPr>
        <p:spPr>
          <a:xfrm>
            <a:off x="9794929" y="6206248"/>
            <a:ext cx="1162373" cy="369332"/>
          </a:xfrm>
          <a:prstGeom prst="rect">
            <a:avLst/>
          </a:prstGeom>
          <a:noFill/>
        </p:spPr>
        <p:txBody>
          <a:bodyPr wrap="square" rtlCol="0">
            <a:spAutoFit/>
          </a:bodyPr>
          <a:lstStyle/>
          <a:p>
            <a:r>
              <a:rPr lang="en-US" i="1" dirty="0">
                <a:solidFill>
                  <a:srgbClr val="FF0000"/>
                </a:solidFill>
              </a:rPr>
              <a:t>p=0.032</a:t>
            </a:r>
          </a:p>
        </p:txBody>
      </p:sp>
    </p:spTree>
    <p:extLst>
      <p:ext uri="{BB962C8B-B14F-4D97-AF65-F5344CB8AC3E}">
        <p14:creationId xmlns:p14="http://schemas.microsoft.com/office/powerpoint/2010/main" val="42620180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0FF0670-764B-8E9D-A272-4601FF6A3A2D}"/>
              </a:ext>
            </a:extLst>
          </p:cNvPr>
          <p:cNvSpPr>
            <a:spLocks noGrp="1"/>
          </p:cNvSpPr>
          <p:nvPr>
            <p:ph type="title"/>
          </p:nvPr>
        </p:nvSpPr>
        <p:spPr>
          <a:xfrm>
            <a:off x="549277" y="458033"/>
            <a:ext cx="5257798" cy="726224"/>
          </a:xfrm>
        </p:spPr>
        <p:txBody>
          <a:bodyPr vert="horz" wrap="square" lIns="91440" tIns="45720" rIns="91440" bIns="45720" rtlCol="0" anchor="ctr">
            <a:noAutofit/>
          </a:bodyPr>
          <a:lstStyle/>
          <a:p>
            <a:r>
              <a:rPr lang="en-US" sz="4800" b="1" kern="1200" dirty="0">
                <a:solidFill>
                  <a:schemeClr val="tx1"/>
                </a:solidFill>
                <a:latin typeface="+mj-lt"/>
                <a:ea typeface="+mj-ea"/>
                <a:cs typeface="+mj-cs"/>
              </a:rPr>
              <a:t>After a positive NPT</a:t>
            </a:r>
          </a:p>
        </p:txBody>
      </p:sp>
      <p:pic>
        <p:nvPicPr>
          <p:cNvPr id="6" name="Picture 5" descr="A graph of a number of numbers&#10;&#10;Description automatically generated with medium confidence">
            <a:extLst>
              <a:ext uri="{FF2B5EF4-FFF2-40B4-BE49-F238E27FC236}">
                <a16:creationId xmlns:a16="http://schemas.microsoft.com/office/drawing/2014/main" id="{834F8C19-3993-E68F-7B59-17A5E9B990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4"/>
          <a:stretch/>
        </p:blipFill>
        <p:spPr>
          <a:xfrm>
            <a:off x="8049179" y="1364088"/>
            <a:ext cx="3589750" cy="4752000"/>
          </a:xfrm>
          <a:prstGeom prst="rect">
            <a:avLst/>
          </a:prstGeom>
          <a:effectLst>
            <a:outerShdw blurRad="508000" dist="101600" dir="5400000" algn="tl" rotWithShape="0">
              <a:prstClr val="black">
                <a:alpha val="10000"/>
              </a:prstClr>
            </a:outerShdw>
          </a:effectLst>
        </p:spPr>
      </p:pic>
      <p:pic>
        <p:nvPicPr>
          <p:cNvPr id="5" name="Picture 4">
            <a:extLst>
              <a:ext uri="{FF2B5EF4-FFF2-40B4-BE49-F238E27FC236}">
                <a16:creationId xmlns:a16="http://schemas.microsoft.com/office/drawing/2014/main" id="{405E70E8-DBBE-B5BC-45AB-320C02D915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7" r="3" b="3"/>
          <a:stretch/>
        </p:blipFill>
        <p:spPr>
          <a:xfrm>
            <a:off x="432179" y="1364088"/>
            <a:ext cx="3567884" cy="4752000"/>
          </a:xfrm>
          <a:prstGeom prst="rect">
            <a:avLst/>
          </a:prstGeom>
          <a:effectLst>
            <a:outerShdw blurRad="508000" dist="101600" dir="5400000" algn="tl" rotWithShape="0">
              <a:prstClr val="black">
                <a:alpha val="10000"/>
              </a:prstClr>
            </a:outerShdw>
          </a:effectLst>
        </p:spPr>
      </p:pic>
      <p:pic>
        <p:nvPicPr>
          <p:cNvPr id="4" name="Content Placeholder 3" descr="A graph of different sizes and numbers&#10;&#10;Description automatically generated with medium confidence">
            <a:extLst>
              <a:ext uri="{FF2B5EF4-FFF2-40B4-BE49-F238E27FC236}">
                <a16:creationId xmlns:a16="http://schemas.microsoft.com/office/drawing/2014/main" id="{37C839D5-3873-ECDF-9E22-822D00E4A5A5}"/>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15"/>
          <a:stretch/>
        </p:blipFill>
        <p:spPr>
          <a:xfrm>
            <a:off x="4240821" y="1364088"/>
            <a:ext cx="3567600" cy="4752000"/>
          </a:xfrm>
          <a:prstGeom prst="rect">
            <a:avLst/>
          </a:prstGeom>
          <a:effectLst>
            <a:outerShdw blurRad="508000" dist="101600" dir="5400000" algn="tl" rotWithShape="0">
              <a:prstClr val="black">
                <a:alpha val="10000"/>
              </a:prstClr>
            </a:outerShdw>
          </a:effectLst>
        </p:spPr>
      </p:pic>
      <p:sp>
        <p:nvSpPr>
          <p:cNvPr id="7" name="TextBox 6">
            <a:extLst>
              <a:ext uri="{FF2B5EF4-FFF2-40B4-BE49-F238E27FC236}">
                <a16:creationId xmlns:a16="http://schemas.microsoft.com/office/drawing/2014/main" id="{7048D6B4-9D22-86C2-2147-4EBA98092471}"/>
              </a:ext>
            </a:extLst>
          </p:cNvPr>
          <p:cNvSpPr txBox="1"/>
          <p:nvPr/>
        </p:nvSpPr>
        <p:spPr>
          <a:xfrm>
            <a:off x="5625555" y="1070750"/>
            <a:ext cx="956441" cy="369332"/>
          </a:xfrm>
          <a:prstGeom prst="rect">
            <a:avLst/>
          </a:prstGeom>
          <a:noFill/>
        </p:spPr>
        <p:txBody>
          <a:bodyPr wrap="square" rtlCol="0">
            <a:spAutoFit/>
          </a:bodyPr>
          <a:lstStyle/>
          <a:p>
            <a:r>
              <a:rPr lang="en-US" dirty="0"/>
              <a:t>Lavage</a:t>
            </a:r>
          </a:p>
        </p:txBody>
      </p:sp>
      <p:sp>
        <p:nvSpPr>
          <p:cNvPr id="8" name="TextBox 7">
            <a:extLst>
              <a:ext uri="{FF2B5EF4-FFF2-40B4-BE49-F238E27FC236}">
                <a16:creationId xmlns:a16="http://schemas.microsoft.com/office/drawing/2014/main" id="{6856CFCD-A696-8991-927C-3D0708E10D1C}"/>
              </a:ext>
            </a:extLst>
          </p:cNvPr>
          <p:cNvSpPr txBox="1"/>
          <p:nvPr/>
        </p:nvSpPr>
        <p:spPr>
          <a:xfrm>
            <a:off x="9055779" y="1070750"/>
            <a:ext cx="1576551" cy="369332"/>
          </a:xfrm>
          <a:prstGeom prst="rect">
            <a:avLst/>
          </a:prstGeom>
          <a:noFill/>
        </p:spPr>
        <p:txBody>
          <a:bodyPr wrap="square" rtlCol="0">
            <a:spAutoFit/>
          </a:bodyPr>
          <a:lstStyle/>
          <a:p>
            <a:r>
              <a:rPr lang="en-US" dirty="0"/>
              <a:t>Nasosorption</a:t>
            </a:r>
          </a:p>
        </p:txBody>
      </p:sp>
    </p:spTree>
    <p:extLst>
      <p:ext uri="{BB962C8B-B14F-4D97-AF65-F5344CB8AC3E}">
        <p14:creationId xmlns:p14="http://schemas.microsoft.com/office/powerpoint/2010/main" val="773234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ED151D-54BD-C14D-D49A-AD2560F3EA33}"/>
              </a:ext>
            </a:extLst>
          </p:cNvPr>
          <p:cNvSpPr>
            <a:spLocks noGrp="1"/>
          </p:cNvSpPr>
          <p:nvPr>
            <p:ph type="title"/>
          </p:nvPr>
        </p:nvSpPr>
        <p:spPr>
          <a:xfrm>
            <a:off x="311872" y="2049882"/>
            <a:ext cx="3412717" cy="2757975"/>
          </a:xfrm>
          <a:prstGeom prst="ellipse">
            <a:avLst/>
          </a:prstGeom>
        </p:spPr>
        <p:txBody>
          <a:bodyPr vert="horz" lIns="91440" tIns="45720" rIns="91440" bIns="45720" rtlCol="0" anchor="t">
            <a:normAutofit/>
          </a:bodyPr>
          <a:lstStyle/>
          <a:p>
            <a:r>
              <a:rPr lang="en-US" sz="3200" dirty="0">
                <a:solidFill>
                  <a:srgbClr val="FFFFFF"/>
                </a:solidFill>
              </a:rPr>
              <a:t>Lavage vs. Nasosorption </a:t>
            </a:r>
          </a:p>
        </p:txBody>
      </p:sp>
      <p:pic>
        <p:nvPicPr>
          <p:cNvPr id="4" name="Content Placeholder 3" descr="A graph of a number of objects&#10;&#10;Description automatically generated with medium confidence">
            <a:extLst>
              <a:ext uri="{FF2B5EF4-FFF2-40B4-BE49-F238E27FC236}">
                <a16:creationId xmlns:a16="http://schemas.microsoft.com/office/drawing/2014/main" id="{A98D6541-21F9-55B2-59EF-80CFE19C01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5217" y="1436836"/>
            <a:ext cx="3147413" cy="3984068"/>
          </a:xfrm>
          <a:prstGeom prst="rect">
            <a:avLst/>
          </a:prstGeom>
        </p:spPr>
      </p:pic>
      <p:pic>
        <p:nvPicPr>
          <p:cNvPr id="5" name="Picture 4">
            <a:extLst>
              <a:ext uri="{FF2B5EF4-FFF2-40B4-BE49-F238E27FC236}">
                <a16:creationId xmlns:a16="http://schemas.microsoft.com/office/drawing/2014/main" id="{34F49FAC-3CAC-6E1B-0BBF-B5BDA61EC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414" y="1405080"/>
            <a:ext cx="3141973" cy="4047841"/>
          </a:xfrm>
          <a:prstGeom prst="rect">
            <a:avLst/>
          </a:prstGeom>
        </p:spPr>
      </p:pic>
    </p:spTree>
    <p:extLst>
      <p:ext uri="{BB962C8B-B14F-4D97-AF65-F5344CB8AC3E}">
        <p14:creationId xmlns:p14="http://schemas.microsoft.com/office/powerpoint/2010/main" val="807693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number of objects&#10;&#10;Description automatically generated with medium confidence">
            <a:extLst>
              <a:ext uri="{FF2B5EF4-FFF2-40B4-BE49-F238E27FC236}">
                <a16:creationId xmlns:a16="http://schemas.microsoft.com/office/drawing/2014/main" id="{6276092D-C349-4CAF-4F53-055A26D781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4788" y="639763"/>
            <a:ext cx="2095500" cy="2725738"/>
          </a:xfrm>
          <a:prstGeom prst="rect">
            <a:avLst/>
          </a:prstGeom>
        </p:spPr>
      </p:pic>
      <p:pic>
        <p:nvPicPr>
          <p:cNvPr id="10" name="Picture 9" descr="A graph of a graph showing the exposure period&#10;&#10;Description automatically generated">
            <a:extLst>
              <a:ext uri="{FF2B5EF4-FFF2-40B4-BE49-F238E27FC236}">
                <a16:creationId xmlns:a16="http://schemas.microsoft.com/office/drawing/2014/main" id="{D4BA1398-BAC6-3F03-D9EF-14CE30EA9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550" y="639763"/>
            <a:ext cx="2378075" cy="2725738"/>
          </a:xfrm>
          <a:prstGeom prst="rect">
            <a:avLst/>
          </a:prstGeom>
        </p:spPr>
      </p:pic>
      <p:pic>
        <p:nvPicPr>
          <p:cNvPr id="9" name="Picture 8" descr="A graph of a number of objects&#10;&#10;Description automatically generated with medium confidence">
            <a:extLst>
              <a:ext uri="{FF2B5EF4-FFF2-40B4-BE49-F238E27FC236}">
                <a16:creationId xmlns:a16="http://schemas.microsoft.com/office/drawing/2014/main" id="{6892C64D-7505-DA4B-3F58-F72D02D2D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788" y="3433763"/>
            <a:ext cx="2193925" cy="2786063"/>
          </a:xfrm>
          <a:prstGeom prst="rect">
            <a:avLst/>
          </a:prstGeom>
        </p:spPr>
      </p:pic>
      <p:pic>
        <p:nvPicPr>
          <p:cNvPr id="8" name="Picture 7" descr="A graph of a number of objects&#10;&#10;Description automatically generated with medium confidence">
            <a:extLst>
              <a:ext uri="{FF2B5EF4-FFF2-40B4-BE49-F238E27FC236}">
                <a16:creationId xmlns:a16="http://schemas.microsoft.com/office/drawing/2014/main" id="{517B3CAE-8CC2-646C-43F2-488A54ECF3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975" y="3433763"/>
            <a:ext cx="2279650" cy="2786063"/>
          </a:xfrm>
          <a:prstGeom prst="rect">
            <a:avLst/>
          </a:prstGeom>
        </p:spPr>
      </p:pic>
      <p:sp>
        <p:nvSpPr>
          <p:cNvPr id="2" name="Title 1">
            <a:extLst>
              <a:ext uri="{FF2B5EF4-FFF2-40B4-BE49-F238E27FC236}">
                <a16:creationId xmlns:a16="http://schemas.microsoft.com/office/drawing/2014/main" id="{724075A7-7874-0EC5-8E03-AAE0035B52B1}"/>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Lavage vs. Nasosorption</a:t>
            </a:r>
          </a:p>
        </p:txBody>
      </p:sp>
    </p:spTree>
    <p:extLst>
      <p:ext uri="{BB962C8B-B14F-4D97-AF65-F5344CB8AC3E}">
        <p14:creationId xmlns:p14="http://schemas.microsoft.com/office/powerpoint/2010/main" val="102020938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720571A-6B6D-4A65-A2B0-FFCD34E3E59E}"/>
              </a:ext>
            </a:extLst>
          </p:cNvPr>
          <p:cNvSpPr>
            <a:spLocks noGrp="1"/>
          </p:cNvSpPr>
          <p:nvPr>
            <p:ph type="title"/>
          </p:nvPr>
        </p:nvSpPr>
        <p:spPr>
          <a:xfrm>
            <a:off x="838200" y="643467"/>
            <a:ext cx="2951205" cy="5571066"/>
          </a:xfrm>
        </p:spPr>
        <p:txBody>
          <a:bodyPr>
            <a:normAutofit/>
          </a:bodyPr>
          <a:lstStyle/>
          <a:p>
            <a:r>
              <a:rPr lang="en-US">
                <a:solidFill>
                  <a:srgbClr val="FFFFFF"/>
                </a:solidFill>
              </a:rPr>
              <a:t>Background</a:t>
            </a:r>
          </a:p>
        </p:txBody>
      </p:sp>
      <p:graphicFrame>
        <p:nvGraphicFramePr>
          <p:cNvPr id="5" name="Content Placeholder 2">
            <a:extLst>
              <a:ext uri="{FF2B5EF4-FFF2-40B4-BE49-F238E27FC236}">
                <a16:creationId xmlns:a16="http://schemas.microsoft.com/office/drawing/2014/main" id="{ECF94BF4-937F-D408-1E72-0811CA1728FF}"/>
              </a:ext>
            </a:extLst>
          </p:cNvPr>
          <p:cNvGraphicFramePr>
            <a:graphicFrameLocks noGrp="1"/>
          </p:cNvGraphicFramePr>
          <p:nvPr>
            <p:ph idx="1"/>
            <p:extLst>
              <p:ext uri="{D42A27DB-BD31-4B8C-83A1-F6EECF244321}">
                <p14:modId xmlns:p14="http://schemas.microsoft.com/office/powerpoint/2010/main" val="2589535448"/>
              </p:ext>
            </p:extLst>
          </p:nvPr>
        </p:nvGraphicFramePr>
        <p:xfrm>
          <a:off x="5204852" y="1084900"/>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3720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1EC1228-8B00-4D31-8616-AAB846D68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E5E82-850C-2C5D-244E-17F27E389F5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b="1" kern="1200" dirty="0">
                <a:solidFill>
                  <a:schemeClr val="tx1"/>
                </a:solidFill>
                <a:effectLst/>
                <a:latin typeface="+mj-lt"/>
                <a:ea typeface="+mj-ea"/>
                <a:cs typeface="+mj-cs"/>
              </a:rPr>
              <a:t>Relative </a:t>
            </a:r>
            <a:r>
              <a:rPr lang="en-US" sz="3100" b="1" kern="1200" dirty="0">
                <a:solidFill>
                  <a:schemeClr val="tx1"/>
                </a:solidFill>
                <a:latin typeface="+mj-lt"/>
                <a:ea typeface="+mj-ea"/>
                <a:cs typeface="+mj-cs"/>
              </a:rPr>
              <a:t>sIgE v</a:t>
            </a:r>
            <a:r>
              <a:rPr lang="en-US" sz="3100" b="1" kern="1200" dirty="0">
                <a:solidFill>
                  <a:schemeClr val="tx1"/>
                </a:solidFill>
                <a:effectLst/>
                <a:latin typeface="+mj-lt"/>
                <a:ea typeface="+mj-ea"/>
                <a:cs typeface="+mj-cs"/>
              </a:rPr>
              <a:t>alue</a:t>
            </a:r>
            <a:br>
              <a:rPr lang="en-US" sz="3100" b="1" kern="1200" dirty="0">
                <a:solidFill>
                  <a:schemeClr val="tx1"/>
                </a:solidFill>
                <a:effectLst/>
                <a:latin typeface="+mj-lt"/>
                <a:ea typeface="+mj-ea"/>
                <a:cs typeface="+mj-cs"/>
              </a:rPr>
            </a:br>
            <a:r>
              <a:rPr lang="en-US" sz="3100" b="1" kern="1200" dirty="0">
                <a:solidFill>
                  <a:schemeClr val="tx1"/>
                </a:solidFill>
                <a:effectLst/>
                <a:latin typeface="+mj-lt"/>
                <a:ea typeface="+mj-ea"/>
                <a:cs typeface="+mj-cs"/>
              </a:rPr>
              <a:t>(sIgE in lavage/sIgE in nasosorption) </a:t>
            </a:r>
            <a:endParaRPr lang="en-US" sz="3100" kern="1200" dirty="0">
              <a:solidFill>
                <a:schemeClr val="tx1"/>
              </a:solidFill>
              <a:latin typeface="+mj-lt"/>
              <a:ea typeface="+mj-ea"/>
              <a:cs typeface="+mj-cs"/>
            </a:endParaRPr>
          </a:p>
        </p:txBody>
      </p:sp>
      <p:sp>
        <p:nvSpPr>
          <p:cNvPr id="48"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number of numbers&#10;&#10;Description automatically generated with medium confidence">
            <a:extLst>
              <a:ext uri="{FF2B5EF4-FFF2-40B4-BE49-F238E27FC236}">
                <a16:creationId xmlns:a16="http://schemas.microsoft.com/office/drawing/2014/main" id="{2B06066A-DBDB-9B50-6862-54F3BFF3FE6D}"/>
              </a:ext>
            </a:extLst>
          </p:cNvPr>
          <p:cNvPicPr>
            <a:picLocks noChangeAspect="1"/>
          </p:cNvPicPr>
          <p:nvPr/>
        </p:nvPicPr>
        <p:blipFill rotWithShape="1">
          <a:blip r:embed="rId2"/>
          <a:srcRect r="14198" b="-1"/>
          <a:stretch/>
        </p:blipFill>
        <p:spPr>
          <a:xfrm>
            <a:off x="4142167" y="916815"/>
            <a:ext cx="3685032" cy="5211906"/>
          </a:xfrm>
          <a:prstGeom prst="rect">
            <a:avLst/>
          </a:prstGeom>
        </p:spPr>
      </p:pic>
      <p:pic>
        <p:nvPicPr>
          <p:cNvPr id="4" name="Content Placeholder 3" descr="A diagram of a number of objects&#10;&#10;Description automatically generated">
            <a:extLst>
              <a:ext uri="{FF2B5EF4-FFF2-40B4-BE49-F238E27FC236}">
                <a16:creationId xmlns:a16="http://schemas.microsoft.com/office/drawing/2014/main" id="{14112D97-E39C-1916-9A95-909A5A9ED6D6}"/>
              </a:ext>
            </a:extLst>
          </p:cNvPr>
          <p:cNvPicPr>
            <a:picLocks noChangeAspect="1"/>
          </p:cNvPicPr>
          <p:nvPr/>
        </p:nvPicPr>
        <p:blipFill rotWithShape="1">
          <a:blip r:embed="rId3"/>
          <a:srcRect r="16969" b="6"/>
          <a:stretch/>
        </p:blipFill>
        <p:spPr>
          <a:xfrm>
            <a:off x="457135" y="916815"/>
            <a:ext cx="3685032" cy="5211906"/>
          </a:xfrm>
          <a:prstGeom prst="rect">
            <a:avLst/>
          </a:prstGeom>
        </p:spPr>
      </p:pic>
      <p:sp>
        <p:nvSpPr>
          <p:cNvPr id="50" name="Rectangle 4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45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6C63F6-CB75-464B-8B30-63C9D4C6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A676B6-B5A2-8514-5FF9-7E08425F2784}"/>
              </a:ext>
            </a:extLst>
          </p:cNvPr>
          <p:cNvSpPr>
            <a:spLocks noGrp="1"/>
          </p:cNvSpPr>
          <p:nvPr>
            <p:ph type="title"/>
          </p:nvPr>
        </p:nvSpPr>
        <p:spPr>
          <a:xfrm>
            <a:off x="2103121" y="310343"/>
            <a:ext cx="7985759" cy="868823"/>
          </a:xfrm>
        </p:spPr>
        <p:txBody>
          <a:bodyPr vert="horz" lIns="91440" tIns="45720" rIns="91440" bIns="45720" rtlCol="0" anchor="ctr">
            <a:normAutofit fontScale="90000"/>
          </a:bodyPr>
          <a:lstStyle/>
          <a:p>
            <a:pPr algn="ctr"/>
            <a:r>
              <a:rPr lang="en-US" sz="4000" dirty="0">
                <a:effectLst/>
              </a:rPr>
              <a:t>Individual relative change </a:t>
            </a:r>
            <a:br>
              <a:rPr lang="en-US" sz="4000" dirty="0">
                <a:effectLst/>
              </a:rPr>
            </a:br>
            <a:r>
              <a:rPr lang="en-US" sz="4000" dirty="0">
                <a:effectLst/>
              </a:rPr>
              <a:t> (sIgE post-NPT/sIgE pre-NPT)</a:t>
            </a:r>
            <a:endParaRPr lang="en-US" sz="4000" kern="1200" dirty="0">
              <a:latin typeface="+mj-lt"/>
              <a:ea typeface="+mj-ea"/>
              <a:cs typeface="+mj-cs"/>
            </a:endParaRPr>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A diagram of a number of numbers&#10;&#10;Description automatically generated">
            <a:extLst>
              <a:ext uri="{FF2B5EF4-FFF2-40B4-BE49-F238E27FC236}">
                <a16:creationId xmlns:a16="http://schemas.microsoft.com/office/drawing/2014/main" id="{E4EB3F3E-2586-E13D-0A60-E364F5F07BA8}"/>
              </a:ext>
            </a:extLst>
          </p:cNvPr>
          <p:cNvPicPr>
            <a:picLocks noChangeAspect="1"/>
          </p:cNvPicPr>
          <p:nvPr/>
        </p:nvPicPr>
        <p:blipFill rotWithShape="1">
          <a:blip r:embed="rId2"/>
          <a:srcRect r="18079" b="-2"/>
          <a:stretch/>
        </p:blipFill>
        <p:spPr>
          <a:xfrm>
            <a:off x="6270238" y="2139484"/>
            <a:ext cx="2834640" cy="4096512"/>
          </a:xfrm>
          <a:prstGeom prst="rect">
            <a:avLst/>
          </a:prstGeom>
        </p:spPr>
      </p:pic>
      <p:pic>
        <p:nvPicPr>
          <p:cNvPr id="4" name="Content Placeholder 3" descr="A diagram of a number of red and blue lines&#10;&#10;Description automatically generated">
            <a:extLst>
              <a:ext uri="{FF2B5EF4-FFF2-40B4-BE49-F238E27FC236}">
                <a16:creationId xmlns:a16="http://schemas.microsoft.com/office/drawing/2014/main" id="{0D495CDD-F45E-7C12-179F-31CFC296EE27}"/>
              </a:ext>
            </a:extLst>
          </p:cNvPr>
          <p:cNvPicPr>
            <a:picLocks noGrp="1" noChangeAspect="1"/>
          </p:cNvPicPr>
          <p:nvPr>
            <p:ph idx="1"/>
          </p:nvPr>
        </p:nvPicPr>
        <p:blipFill rotWithShape="1">
          <a:blip r:embed="rId3"/>
          <a:srcRect r="18079" b="-2"/>
          <a:stretch/>
        </p:blipFill>
        <p:spPr>
          <a:xfrm>
            <a:off x="486295" y="2139484"/>
            <a:ext cx="2834640" cy="4096512"/>
          </a:xfrm>
          <a:prstGeom prst="rect">
            <a:avLst/>
          </a:prstGeom>
        </p:spPr>
      </p:pic>
      <p:pic>
        <p:nvPicPr>
          <p:cNvPr id="5" name="Picture 4" descr="A diagram of a graph&#10;&#10;Description automatically generated">
            <a:extLst>
              <a:ext uri="{FF2B5EF4-FFF2-40B4-BE49-F238E27FC236}">
                <a16:creationId xmlns:a16="http://schemas.microsoft.com/office/drawing/2014/main" id="{40681CF0-E188-A922-E914-F6BD46E036D4}"/>
              </a:ext>
            </a:extLst>
          </p:cNvPr>
          <p:cNvPicPr>
            <a:picLocks noChangeAspect="1"/>
          </p:cNvPicPr>
          <p:nvPr/>
        </p:nvPicPr>
        <p:blipFill rotWithShape="1">
          <a:blip r:embed="rId4"/>
          <a:srcRect r="18079" b="-2"/>
          <a:stretch/>
        </p:blipFill>
        <p:spPr>
          <a:xfrm>
            <a:off x="3406028" y="2139484"/>
            <a:ext cx="2834640" cy="4096512"/>
          </a:xfrm>
          <a:prstGeom prst="rect">
            <a:avLst/>
          </a:prstGeom>
        </p:spPr>
      </p:pic>
      <p:pic>
        <p:nvPicPr>
          <p:cNvPr id="7" name="Picture 6" descr="A diagram of a number of numbers&#10;&#10;Description automatically generated">
            <a:extLst>
              <a:ext uri="{FF2B5EF4-FFF2-40B4-BE49-F238E27FC236}">
                <a16:creationId xmlns:a16="http://schemas.microsoft.com/office/drawing/2014/main" id="{02109C4C-473A-6B7D-7854-708F08442E17}"/>
              </a:ext>
            </a:extLst>
          </p:cNvPr>
          <p:cNvPicPr>
            <a:picLocks noChangeAspect="1"/>
          </p:cNvPicPr>
          <p:nvPr/>
        </p:nvPicPr>
        <p:blipFill rotWithShape="1">
          <a:blip r:embed="rId5"/>
          <a:srcRect r="18079" b="-2"/>
          <a:stretch/>
        </p:blipFill>
        <p:spPr>
          <a:xfrm>
            <a:off x="9052158" y="2139484"/>
            <a:ext cx="2834640" cy="4096512"/>
          </a:xfrm>
          <a:prstGeom prst="rect">
            <a:avLst/>
          </a:prstGeom>
        </p:spPr>
      </p:pic>
    </p:spTree>
    <p:extLst>
      <p:ext uri="{BB962C8B-B14F-4D97-AF65-F5344CB8AC3E}">
        <p14:creationId xmlns:p14="http://schemas.microsoft.com/office/powerpoint/2010/main" val="39178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853D8-220D-4DD8-F4AA-3ACA5E2997A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Next steps</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EC1647-9188-D3EA-F4BF-DC1F08976241}"/>
              </a:ext>
            </a:extLst>
          </p:cNvPr>
          <p:cNvSpPr>
            <a:spLocks noGrp="1"/>
          </p:cNvSpPr>
          <p:nvPr>
            <p:ph idx="1"/>
          </p:nvPr>
        </p:nvSpPr>
        <p:spPr>
          <a:xfrm>
            <a:off x="4447308" y="591344"/>
            <a:ext cx="6906491" cy="5585619"/>
          </a:xfrm>
        </p:spPr>
        <p:txBody>
          <a:bodyPr anchor="ctr">
            <a:normAutofit/>
          </a:bodyPr>
          <a:lstStyle/>
          <a:p>
            <a:pPr marL="0" indent="0">
              <a:buNone/>
            </a:pPr>
            <a:endParaRPr lang="en-US" dirty="0">
              <a:effectLst/>
              <a:latin typeface="Arial Narrow" panose="020B0606020202030204" pitchFamily="34" charset="0"/>
              <a:ea typeface="Times New Roman" panose="02020603050405020304" pitchFamily="18" charset="0"/>
            </a:endParaRPr>
          </a:p>
          <a:p>
            <a:r>
              <a:rPr lang="en-US" dirty="0">
                <a:effectLst/>
                <a:latin typeface="Arial Narrow" panose="020B0606020202030204" pitchFamily="34" charset="0"/>
                <a:ea typeface="Times New Roman" panose="02020603050405020304" pitchFamily="18" charset="0"/>
              </a:rPr>
              <a:t>A</a:t>
            </a:r>
            <a:r>
              <a:rPr lang="pl-PL" dirty="0">
                <a:effectLst/>
                <a:latin typeface="Arial Narrow" panose="020B0606020202030204" pitchFamily="34" charset="0"/>
                <a:ea typeface="Times New Roman" panose="02020603050405020304" pitchFamily="18" charset="0"/>
              </a:rPr>
              <a:t>ssessment of sIgE to </a:t>
            </a:r>
            <a:r>
              <a:rPr lang="en-US" dirty="0">
                <a:effectLst/>
                <a:latin typeface="Arial Narrow" panose="020B0606020202030204" pitchFamily="34" charset="0"/>
                <a:ea typeface="Times New Roman" panose="02020603050405020304" pitchFamily="18" charset="0"/>
              </a:rPr>
              <a:t>g</a:t>
            </a:r>
            <a:r>
              <a:rPr lang="pl-PL" dirty="0">
                <a:effectLst/>
                <a:latin typeface="Arial Narrow" panose="020B0606020202030204" pitchFamily="34" charset="0"/>
                <a:ea typeface="Times New Roman" panose="02020603050405020304" pitchFamily="18" charset="0"/>
              </a:rPr>
              <a:t>rass pollen allergen and the chosen mediators</a:t>
            </a:r>
            <a:r>
              <a:rPr lang="en-US" dirty="0">
                <a:effectLst/>
                <a:latin typeface="Arial Narrow" panose="020B0606020202030204" pitchFamily="34" charset="0"/>
                <a:ea typeface="Times New Roman" panose="02020603050405020304" pitchFamily="18" charset="0"/>
              </a:rPr>
              <a:t> (YKL-40 and TSLP)</a:t>
            </a:r>
            <a:r>
              <a:rPr lang="pl-PL" dirty="0">
                <a:effectLst/>
                <a:latin typeface="Arial Narrow" panose="020B0606020202030204" pitchFamily="34" charset="0"/>
                <a:ea typeface="Times New Roman" panose="02020603050405020304" pitchFamily="18" charset="0"/>
              </a:rPr>
              <a:t> levels. </a:t>
            </a:r>
            <a:endParaRPr lang="en-US" dirty="0">
              <a:effectLst/>
              <a:latin typeface="Arial Narrow" panose="020B0606020202030204" pitchFamily="34" charset="0"/>
              <a:ea typeface="Times New Roman" panose="02020603050405020304" pitchFamily="18" charset="0"/>
            </a:endParaRPr>
          </a:p>
          <a:p>
            <a:endParaRPr lang="en-US" dirty="0">
              <a:latin typeface="Arial Narrow" panose="020B0606020202030204" pitchFamily="34" charset="0"/>
              <a:ea typeface="Times New Roman" panose="02020603050405020304" pitchFamily="18" charset="0"/>
            </a:endParaRPr>
          </a:p>
          <a:p>
            <a:r>
              <a:rPr lang="pl-PL" dirty="0">
                <a:effectLst/>
                <a:latin typeface="Arial Narrow" panose="020B0606020202030204" pitchFamily="34" charset="0"/>
                <a:ea typeface="Times New Roman" panose="02020603050405020304" pitchFamily="18" charset="0"/>
              </a:rPr>
              <a:t>The collection of samples from the recruited subjects is being performed on a weekly basis</a:t>
            </a:r>
            <a:r>
              <a:rPr lang="en-US" dirty="0">
                <a:effectLst/>
                <a:latin typeface="Arial Narrow" panose="020B0606020202030204" pitchFamily="34" charset="0"/>
                <a:ea typeface="Times New Roman" panose="02020603050405020304" pitchFamily="18" charset="0"/>
              </a:rPr>
              <a:t>.</a:t>
            </a:r>
          </a:p>
          <a:p>
            <a:pPr marL="0" indent="0">
              <a:buNone/>
            </a:pPr>
            <a:endParaRPr lang="en-US" dirty="0">
              <a:latin typeface="Arial Narrow" panose="020B0606020202030204" pitchFamily="34" charset="0"/>
              <a:ea typeface="Times New Roman" panose="02020603050405020304" pitchFamily="18" charset="0"/>
            </a:endParaRPr>
          </a:p>
          <a:p>
            <a:r>
              <a:rPr lang="en-US" dirty="0">
                <a:latin typeface="Arial Narrow" panose="020B0606020202030204" pitchFamily="34" charset="0"/>
                <a:ea typeface="Times New Roman" panose="02020603050405020304" pitchFamily="18" charset="0"/>
              </a:rPr>
              <a:t>H</a:t>
            </a:r>
            <a:r>
              <a:rPr lang="pl-PL" dirty="0">
                <a:effectLst/>
                <a:latin typeface="Arial Narrow" panose="020B0606020202030204" pitchFamily="34" charset="0"/>
                <a:ea typeface="Times New Roman" panose="02020603050405020304" pitchFamily="18" charset="0"/>
              </a:rPr>
              <a:t>ealthy control subjects are also to be recruited and from whom samples will be collected accordingly</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66377054"/>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C806D-2C4D-CDC0-D15E-11F1D953B111}"/>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Keynotes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02A2316-C5CD-D39D-36EA-6B30967A7A6C}"/>
              </a:ext>
            </a:extLst>
          </p:cNvPr>
          <p:cNvGraphicFramePr>
            <a:graphicFrameLocks noGrp="1"/>
          </p:cNvGraphicFramePr>
          <p:nvPr>
            <p:ph idx="1"/>
            <p:extLst>
              <p:ext uri="{D42A27DB-BD31-4B8C-83A1-F6EECF244321}">
                <p14:modId xmlns:p14="http://schemas.microsoft.com/office/powerpoint/2010/main" val="289315383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70452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83E225EA-38F9-A09D-0FAC-F4E312EF3A27}"/>
              </a:ext>
            </a:extLst>
          </p:cNvPr>
          <p:cNvPicPr>
            <a:picLocks noChangeAspect="1"/>
          </p:cNvPicPr>
          <p:nvPr/>
        </p:nvPicPr>
        <p:blipFill rotWithShape="1">
          <a:blip r:embed="rId2"/>
          <a:srcRect r="26294" b="-1"/>
          <a:stretch/>
        </p:blipFill>
        <p:spPr>
          <a:xfrm>
            <a:off x="-9886" y="10"/>
            <a:ext cx="7572605" cy="6857990"/>
          </a:xfrm>
          <a:prstGeom prst="rect">
            <a:avLst/>
          </a:prstGeom>
        </p:spPr>
      </p:pic>
      <p:cxnSp>
        <p:nvCxnSpPr>
          <p:cNvPr id="17" name="Straight Connector 1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7DA9C0-D0C7-72C7-0A60-A79E907999A0}"/>
              </a:ext>
            </a:extLst>
          </p:cNvPr>
          <p:cNvSpPr>
            <a:spLocks noGrp="1"/>
          </p:cNvSpPr>
          <p:nvPr>
            <p:ph idx="1"/>
          </p:nvPr>
        </p:nvSpPr>
        <p:spPr>
          <a:xfrm>
            <a:off x="8199390" y="1876936"/>
            <a:ext cx="3434180" cy="3599019"/>
          </a:xfrm>
        </p:spPr>
        <p:txBody>
          <a:bodyPr vert="horz" lIns="91440" tIns="45720" rIns="91440" bIns="45720" rtlCol="0">
            <a:normAutofit/>
          </a:bodyPr>
          <a:lstStyle/>
          <a:p>
            <a:pPr marL="0" indent="0">
              <a:buNone/>
            </a:pPr>
            <a:endParaRPr lang="en-US" sz="2000" dirty="0">
              <a:latin typeface="+mj-lt"/>
            </a:endParaRPr>
          </a:p>
          <a:p>
            <a:pPr marL="0" indent="0">
              <a:buNone/>
            </a:pPr>
            <a:endParaRPr lang="en-US" sz="2000" dirty="0">
              <a:latin typeface="+mj-lt"/>
            </a:endParaRPr>
          </a:p>
          <a:p>
            <a:pPr marL="0" indent="0" algn="ctr">
              <a:buNone/>
            </a:pPr>
            <a:r>
              <a:rPr lang="en-US" sz="4000" b="1" dirty="0">
                <a:latin typeface="+mj-lt"/>
              </a:rPr>
              <a:t>Thank you for your attention !</a:t>
            </a:r>
          </a:p>
        </p:txBody>
      </p:sp>
    </p:spTree>
    <p:extLst>
      <p:ext uri="{BB962C8B-B14F-4D97-AF65-F5344CB8AC3E}">
        <p14:creationId xmlns:p14="http://schemas.microsoft.com/office/powerpoint/2010/main" val="974777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8F5F27C0-489B-6BBF-64AB-7AF3B311277D}"/>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9E74A-7387-5B85-F5F6-C04FED7B55B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Achievements and Research Activity</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002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6219-5548-4F7B-B9C7-5BDDB5BF8586}"/>
              </a:ext>
            </a:extLst>
          </p:cNvPr>
          <p:cNvSpPr>
            <a:spLocks noGrp="1"/>
          </p:cNvSpPr>
          <p:nvPr>
            <p:ph type="title"/>
          </p:nvPr>
        </p:nvSpPr>
        <p:spPr/>
        <p:txBody>
          <a:bodyPr/>
          <a:lstStyle/>
          <a:p>
            <a:r>
              <a:rPr lang="en-US" dirty="0"/>
              <a:t>Publications</a:t>
            </a:r>
          </a:p>
        </p:txBody>
      </p:sp>
      <p:graphicFrame>
        <p:nvGraphicFramePr>
          <p:cNvPr id="5" name="Content Placeholder 2">
            <a:extLst>
              <a:ext uri="{FF2B5EF4-FFF2-40B4-BE49-F238E27FC236}">
                <a16:creationId xmlns:a16="http://schemas.microsoft.com/office/drawing/2014/main" id="{F62F16DC-343D-724E-F0C6-F4F1914FA861}"/>
              </a:ext>
            </a:extLst>
          </p:cNvPr>
          <p:cNvGraphicFramePr>
            <a:graphicFrameLocks noGrp="1"/>
          </p:cNvGraphicFramePr>
          <p:nvPr>
            <p:ph idx="1"/>
            <p:extLst>
              <p:ext uri="{D42A27DB-BD31-4B8C-83A1-F6EECF244321}">
                <p14:modId xmlns:p14="http://schemas.microsoft.com/office/powerpoint/2010/main" val="40228679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6357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CB7BB9-3318-D131-F4C5-A86C5FF2B350}"/>
              </a:ext>
            </a:extLst>
          </p:cNvPr>
          <p:cNvSpPr>
            <a:spLocks noGrp="1"/>
          </p:cNvSpPr>
          <p:nvPr>
            <p:ph type="title"/>
          </p:nvPr>
        </p:nvSpPr>
        <p:spPr>
          <a:xfrm>
            <a:off x="838200" y="365125"/>
            <a:ext cx="10515600" cy="1325563"/>
          </a:xfrm>
        </p:spPr>
        <p:txBody>
          <a:bodyPr>
            <a:normAutofit/>
          </a:bodyPr>
          <a:lstStyle/>
          <a:p>
            <a:r>
              <a:rPr lang="en-US" dirty="0"/>
              <a:t>Conferences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3E1C9F-9AEC-2F3E-5DF8-5A81B2E6C88F}"/>
              </a:ext>
            </a:extLst>
          </p:cNvPr>
          <p:cNvSpPr>
            <a:spLocks noGrp="1"/>
          </p:cNvSpPr>
          <p:nvPr>
            <p:ph idx="1"/>
          </p:nvPr>
        </p:nvSpPr>
        <p:spPr>
          <a:xfrm>
            <a:off x="838200" y="1825625"/>
            <a:ext cx="10515600" cy="4351338"/>
          </a:xfrm>
        </p:spPr>
        <p:txBody>
          <a:bodyPr>
            <a:normAutofit/>
          </a:bodyPr>
          <a:lstStyle/>
          <a:p>
            <a:pPr marL="0" lvl="0" indent="0">
              <a:buNone/>
            </a:pPr>
            <a:r>
              <a:rPr lang="pl-PL" b="1" dirty="0">
                <a:effectLst/>
                <a:latin typeface="Arial Narrow" panose="020B0606020202030204" pitchFamily="34" charset="0"/>
                <a:ea typeface="Times New Roman" panose="02020603050405020304" pitchFamily="18" charset="0"/>
              </a:rPr>
              <a:t>20th International Medical Doctoral Conference. 29/11-01/12 2023, Educational Centre of the Faculty of Medicine in Hradec Kralove, Hradec, Czech Republic</a:t>
            </a:r>
            <a:r>
              <a:rPr lang="pl-PL" dirty="0">
                <a:effectLst/>
                <a:latin typeface="Arial Narrow" panose="020B0606020202030204" pitchFamily="34" charset="0"/>
                <a:ea typeface="Times New Roman" panose="02020603050405020304" pitchFamily="18" charset="0"/>
              </a:rPr>
              <a:t>. Poster presentation: Assessment of allergic reaction and specific Immunoglobulin E level in nasal secretion of local allergic rhinitis patients.</a:t>
            </a:r>
            <a:endParaRPr lang="en-US" dirty="0">
              <a:effectLst/>
              <a:latin typeface="Times New Roman" panose="02020603050405020304" pitchFamily="18" charset="0"/>
              <a:ea typeface="Times New Roman" panose="02020603050405020304" pitchFamily="18" charset="0"/>
            </a:endParaRPr>
          </a:p>
          <a:p>
            <a:pPr indent="0">
              <a:buNone/>
            </a:pPr>
            <a:r>
              <a:rPr lang="pl-PL" dirty="0">
                <a:effectLst/>
                <a:latin typeface="Arial Narrow" panose="020B0606020202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lvl="0" indent="0">
              <a:buNone/>
            </a:pPr>
            <a:r>
              <a:rPr lang="pl-PL" b="1" dirty="0">
                <a:effectLst/>
                <a:latin typeface="Arial Narrow" panose="020B0606020202030204" pitchFamily="34" charset="0"/>
                <a:ea typeface="Times New Roman" panose="02020603050405020304" pitchFamily="18" charset="0"/>
              </a:rPr>
              <a:t>EAACI Congress 2024, 31/05-03/06 2024, Valencia Spain.</a:t>
            </a:r>
            <a:r>
              <a:rPr lang="pl-PL" dirty="0">
                <a:effectLst/>
                <a:latin typeface="Arial Narrow" panose="020B0606020202030204" pitchFamily="34" charset="0"/>
                <a:ea typeface="Times New Roman" panose="02020603050405020304" pitchFamily="18" charset="0"/>
              </a:rPr>
              <a:t> Poster presentation : Assessment of symptoms and mucosal specific IgEs presence induced by NPT and natural dust mites exposure in LAR patients.</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185887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8519F2-8C6A-EB44-2519-5B9CA7C5C7BC}"/>
              </a:ext>
            </a:extLst>
          </p:cNvPr>
          <p:cNvSpPr>
            <a:spLocks noGrp="1"/>
          </p:cNvSpPr>
          <p:nvPr>
            <p:ph type="title"/>
          </p:nvPr>
        </p:nvSpPr>
        <p:spPr>
          <a:xfrm>
            <a:off x="786385" y="841248"/>
            <a:ext cx="3515244" cy="5340097"/>
          </a:xfrm>
        </p:spPr>
        <p:txBody>
          <a:bodyPr anchor="ctr">
            <a:normAutofit/>
          </a:bodyPr>
          <a:lstStyle/>
          <a:p>
            <a:pPr algn="ctr"/>
            <a:r>
              <a:rPr lang="en-US" dirty="0">
                <a:solidFill>
                  <a:schemeClr val="bg1"/>
                </a:solidFill>
              </a:rPr>
              <a:t>Other achievements </a:t>
            </a:r>
          </a:p>
        </p:txBody>
      </p:sp>
      <p:graphicFrame>
        <p:nvGraphicFramePr>
          <p:cNvPr id="5" name="Content Placeholder 2">
            <a:extLst>
              <a:ext uri="{FF2B5EF4-FFF2-40B4-BE49-F238E27FC236}">
                <a16:creationId xmlns:a16="http://schemas.microsoft.com/office/drawing/2014/main" id="{BC8A3E59-2489-4CC8-B596-8DEE33022E80}"/>
              </a:ext>
            </a:extLst>
          </p:cNvPr>
          <p:cNvGraphicFramePr>
            <a:graphicFrameLocks noGrp="1"/>
          </p:cNvGraphicFramePr>
          <p:nvPr>
            <p:ph idx="1"/>
            <p:extLst>
              <p:ext uri="{D42A27DB-BD31-4B8C-83A1-F6EECF244321}">
                <p14:modId xmlns:p14="http://schemas.microsoft.com/office/powerpoint/2010/main" val="3310086689"/>
              </p:ext>
            </p:extLst>
          </p:nvPr>
        </p:nvGraphicFramePr>
        <p:xfrm>
          <a:off x="4985886" y="231006"/>
          <a:ext cx="6947809"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726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3A41F2-FABC-4EC2-A5B7-C3ACAE61129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Local allergic rhinitis</a:t>
            </a:r>
          </a:p>
        </p:txBody>
      </p:sp>
      <p:graphicFrame>
        <p:nvGraphicFramePr>
          <p:cNvPr id="20" name="Content Placeholder 2">
            <a:extLst>
              <a:ext uri="{FF2B5EF4-FFF2-40B4-BE49-F238E27FC236}">
                <a16:creationId xmlns:a16="http://schemas.microsoft.com/office/drawing/2014/main" id="{A4C7D096-E430-07F1-E759-235983090640}"/>
              </a:ext>
            </a:extLst>
          </p:cNvPr>
          <p:cNvGraphicFramePr>
            <a:graphicFrameLocks noGrp="1"/>
          </p:cNvGraphicFramePr>
          <p:nvPr>
            <p:ph idx="1"/>
            <p:extLst>
              <p:ext uri="{D42A27DB-BD31-4B8C-83A1-F6EECF244321}">
                <p14:modId xmlns:p14="http://schemas.microsoft.com/office/powerpoint/2010/main" val="40848616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36027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10792-F84D-40CC-908D-E8A3BC6D0169}"/>
              </a:ext>
            </a:extLst>
          </p:cNvPr>
          <p:cNvSpPr>
            <a:spLocks noGrp="1"/>
          </p:cNvSpPr>
          <p:nvPr>
            <p:ph type="title"/>
          </p:nvPr>
        </p:nvSpPr>
        <p:spPr>
          <a:xfrm>
            <a:off x="686834" y="1153572"/>
            <a:ext cx="3200400" cy="4461163"/>
          </a:xfrm>
        </p:spPr>
        <p:txBody>
          <a:bodyPr>
            <a:normAutofit/>
          </a:bodyPr>
          <a:lstStyle/>
          <a:p>
            <a:r>
              <a:rPr lang="en-US">
                <a:solidFill>
                  <a:srgbClr val="FFFFFF"/>
                </a:solidFill>
              </a:rPr>
              <a:t>Dual allergic rhinitis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9C51D-ABAF-4FBB-BA3A-94276F5E65CA}"/>
              </a:ext>
            </a:extLst>
          </p:cNvPr>
          <p:cNvSpPr>
            <a:spLocks noGrp="1"/>
          </p:cNvSpPr>
          <p:nvPr>
            <p:ph idx="1"/>
          </p:nvPr>
        </p:nvSpPr>
        <p:spPr>
          <a:xfrm>
            <a:off x="4447308" y="591344"/>
            <a:ext cx="6906491" cy="5585619"/>
          </a:xfrm>
        </p:spPr>
        <p:txBody>
          <a:bodyPr anchor="ctr">
            <a:normAutofit/>
          </a:bodyPr>
          <a:lstStyle/>
          <a:p>
            <a:pPr marL="0" indent="0">
              <a:buNone/>
            </a:pPr>
            <a:r>
              <a:rPr lang="en-US" b="1" dirty="0">
                <a:latin typeface="Arial Narrow" panose="020B0606020202030204" pitchFamily="34" charset="0"/>
              </a:rPr>
              <a:t>Dual allergic rhinitis (DAR) </a:t>
            </a:r>
            <a:r>
              <a:rPr lang="en-US" dirty="0">
                <a:latin typeface="Arial Narrow" panose="020B0606020202030204" pitchFamily="34" charset="0"/>
              </a:rPr>
              <a:t>is described in patients who are diagnosed with both; allergic rhinitis (AR) and local allergic rhinitis (LAR)</a:t>
            </a:r>
          </a:p>
        </p:txBody>
      </p:sp>
    </p:spTree>
    <p:extLst>
      <p:ext uri="{BB962C8B-B14F-4D97-AF65-F5344CB8AC3E}">
        <p14:creationId xmlns:p14="http://schemas.microsoft.com/office/powerpoint/2010/main" val="29249190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20F2D78-389E-493E-8825-332BBB6CA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67F19C3-C09C-4B70-8306-E0ACF405B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01DC4A20-F1FA-4CA9-BCEC-949F9F4A7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C81C7-8023-46F2-BA0F-B2E785DBE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6" descr="Target Audience">
            <a:extLst>
              <a:ext uri="{FF2B5EF4-FFF2-40B4-BE49-F238E27FC236}">
                <a16:creationId xmlns:a16="http://schemas.microsoft.com/office/drawing/2014/main" id="{EC09FE00-A8D6-DDB6-E249-09FDE24166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735" y="1891733"/>
            <a:ext cx="2951164" cy="2951164"/>
          </a:xfrm>
          <a:prstGeom prst="rect">
            <a:avLst/>
          </a:prstGeom>
          <a:effectLst>
            <a:outerShdw blurRad="508000" dist="101600" dir="5400000" algn="tl" rotWithShape="0">
              <a:prstClr val="black">
                <a:alpha val="10000"/>
              </a:prstClr>
            </a:outerShdw>
          </a:effectLst>
        </p:spPr>
      </p:pic>
      <p:graphicFrame>
        <p:nvGraphicFramePr>
          <p:cNvPr id="11" name="Content Placeholder 2">
            <a:extLst>
              <a:ext uri="{FF2B5EF4-FFF2-40B4-BE49-F238E27FC236}">
                <a16:creationId xmlns:a16="http://schemas.microsoft.com/office/drawing/2014/main" id="{8820E63F-B4B0-E097-D776-1756E577362B}"/>
              </a:ext>
            </a:extLst>
          </p:cNvPr>
          <p:cNvGraphicFramePr>
            <a:graphicFrameLocks noGrp="1"/>
          </p:cNvGraphicFramePr>
          <p:nvPr>
            <p:ph idx="1"/>
            <p:extLst>
              <p:ext uri="{D42A27DB-BD31-4B8C-83A1-F6EECF244321}">
                <p14:modId xmlns:p14="http://schemas.microsoft.com/office/powerpoint/2010/main" val="1841216931"/>
              </p:ext>
            </p:extLst>
          </p:nvPr>
        </p:nvGraphicFramePr>
        <p:xfrm>
          <a:off x="4619625" y="907143"/>
          <a:ext cx="6734175" cy="4920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64614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D48598D-2C87-49F9-934E-C07FB27BD11E}"/>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Local Allergic Rhinitis</a:t>
            </a:r>
          </a:p>
        </p:txBody>
      </p:sp>
      <p:grpSp>
        <p:nvGrpSpPr>
          <p:cNvPr id="32" name="Group 3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3" name="Freeform: Shape 3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9" name="Freeform: Shape 3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127298CE-2521-080C-825C-F21CCC9648E3}"/>
              </a:ext>
            </a:extLst>
          </p:cNvPr>
          <p:cNvGraphicFramePr>
            <a:graphicFrameLocks noGrp="1"/>
          </p:cNvGraphicFramePr>
          <p:nvPr>
            <p:ph idx="1"/>
            <p:extLst>
              <p:ext uri="{D42A27DB-BD31-4B8C-83A1-F6EECF244321}">
                <p14:modId xmlns:p14="http://schemas.microsoft.com/office/powerpoint/2010/main" val="201444833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43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CC609-7BA5-4BB9-B3C2-730090506DB1}"/>
              </a:ext>
            </a:extLst>
          </p:cNvPr>
          <p:cNvSpPr>
            <a:spLocks noGrp="1"/>
          </p:cNvSpPr>
          <p:nvPr>
            <p:ph type="title"/>
          </p:nvPr>
        </p:nvSpPr>
        <p:spPr>
          <a:xfrm>
            <a:off x="1171074" y="1396686"/>
            <a:ext cx="3240506" cy="4064628"/>
          </a:xfrm>
        </p:spPr>
        <p:txBody>
          <a:bodyPr>
            <a:normAutofit/>
          </a:bodyPr>
          <a:lstStyle/>
          <a:p>
            <a:r>
              <a:rPr lang="en-US">
                <a:solidFill>
                  <a:srgbClr val="FFFFFF"/>
                </a:solidFill>
              </a:rPr>
              <a:t>Hypothesis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20FA0E-7F9A-4393-B0B8-F3246F7AA82F}"/>
              </a:ext>
            </a:extLst>
          </p:cNvPr>
          <p:cNvSpPr>
            <a:spLocks noGrp="1"/>
          </p:cNvSpPr>
          <p:nvPr>
            <p:ph idx="1"/>
          </p:nvPr>
        </p:nvSpPr>
        <p:spPr>
          <a:xfrm>
            <a:off x="5370153" y="1526033"/>
            <a:ext cx="5536397" cy="3935281"/>
          </a:xfrm>
        </p:spPr>
        <p:txBody>
          <a:bodyPr>
            <a:normAutofit/>
          </a:bodyPr>
          <a:lstStyle/>
          <a:p>
            <a:pPr marL="0" indent="0">
              <a:buNone/>
            </a:pPr>
            <a:r>
              <a:rPr lang="en-US" i="1">
                <a:effectLst/>
                <a:latin typeface="Arial Narrow" panose="020B0606020202030204" pitchFamily="34" charset="0"/>
                <a:ea typeface="Calibri" panose="020F0502020204030204" pitchFamily="34" charset="0"/>
                <a:cs typeface="Calibri" panose="020F0502020204030204" pitchFamily="34" charset="0"/>
              </a:rPr>
              <a:t>In a considerable proportion of patients in whom symptoms are suggestive for seasonal or perennial allergic rhinitis but sIgE cannot be ascertained, allergic inflammation process and </a:t>
            </a:r>
            <a:r>
              <a:rPr lang="en-US" i="1" err="1">
                <a:effectLst/>
                <a:latin typeface="Arial Narrow" panose="020B0606020202030204" pitchFamily="34" charset="0"/>
                <a:ea typeface="Calibri" panose="020F0502020204030204" pitchFamily="34" charset="0"/>
                <a:cs typeface="Calibri" panose="020F0502020204030204" pitchFamily="34" charset="0"/>
              </a:rPr>
              <a:t>IgE</a:t>
            </a:r>
            <a:r>
              <a:rPr lang="en-US" i="1">
                <a:effectLst/>
                <a:latin typeface="Arial Narrow" panose="020B0606020202030204" pitchFamily="34" charset="0"/>
                <a:ea typeface="Calibri" panose="020F0502020204030204" pitchFamily="34" charset="0"/>
                <a:cs typeface="Calibri" panose="020F0502020204030204" pitchFamily="34" charset="0"/>
              </a:rPr>
              <a:t> mediated reaction may occur only at the level of local mucosa. Multiple unidentified mediators and pathways can be responsible for the development of this type of allergic rhinitis</a:t>
            </a:r>
            <a:endParaRPr lang="en-US" i="1"/>
          </a:p>
        </p:txBody>
      </p:sp>
    </p:spTree>
    <p:extLst>
      <p:ext uri="{BB962C8B-B14F-4D97-AF65-F5344CB8AC3E}">
        <p14:creationId xmlns:p14="http://schemas.microsoft.com/office/powerpoint/2010/main" val="23701154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F5C13CA-D028-CBEE-6C66-433F55F737CD}"/>
              </a:ext>
            </a:extLst>
          </p:cNvPr>
          <p:cNvSpPr>
            <a:spLocks noGrp="1"/>
          </p:cNvSpPr>
          <p:nvPr>
            <p:ph type="title"/>
          </p:nvPr>
        </p:nvSpPr>
        <p:spPr>
          <a:xfrm>
            <a:off x="550864" y="365125"/>
            <a:ext cx="11090274" cy="1325563"/>
          </a:xfrm>
        </p:spPr>
        <p:txBody>
          <a:bodyPr>
            <a:normAutofit/>
          </a:bodyPr>
          <a:lstStyle/>
          <a:p>
            <a:r>
              <a:rPr lang="en-US" sz="8000" dirty="0"/>
              <a:t>AIMS </a:t>
            </a:r>
          </a:p>
        </p:txBody>
      </p:sp>
      <p:graphicFrame>
        <p:nvGraphicFramePr>
          <p:cNvPr id="5" name="Content Placeholder 2">
            <a:extLst>
              <a:ext uri="{FF2B5EF4-FFF2-40B4-BE49-F238E27FC236}">
                <a16:creationId xmlns:a16="http://schemas.microsoft.com/office/drawing/2014/main" id="{2F1B7B3B-43C8-BCAF-456E-25DBE7A3327B}"/>
              </a:ext>
            </a:extLst>
          </p:cNvPr>
          <p:cNvGraphicFramePr>
            <a:graphicFrameLocks noGrp="1"/>
          </p:cNvGraphicFramePr>
          <p:nvPr>
            <p:ph idx="1"/>
            <p:extLst>
              <p:ext uri="{D42A27DB-BD31-4B8C-83A1-F6EECF244321}">
                <p14:modId xmlns:p14="http://schemas.microsoft.com/office/powerpoint/2010/main" val="2847111161"/>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947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6A81-5CE2-45A8-BB49-D7DF9B450226}"/>
              </a:ext>
            </a:extLst>
          </p:cNvPr>
          <p:cNvSpPr>
            <a:spLocks noGrp="1"/>
          </p:cNvSpPr>
          <p:nvPr>
            <p:ph type="title"/>
          </p:nvPr>
        </p:nvSpPr>
        <p:spPr>
          <a:xfrm>
            <a:off x="550863" y="365125"/>
            <a:ext cx="11090274" cy="1325563"/>
          </a:xfrm>
        </p:spPr>
        <p:txBody>
          <a:bodyPr>
            <a:normAutofit/>
          </a:bodyPr>
          <a:lstStyle/>
          <a:p>
            <a:r>
              <a:rPr lang="en-US" sz="4000"/>
              <a:t>Methods</a:t>
            </a:r>
          </a:p>
        </p:txBody>
      </p:sp>
      <p:graphicFrame>
        <p:nvGraphicFramePr>
          <p:cNvPr id="5" name="Content Placeholder 2">
            <a:extLst>
              <a:ext uri="{FF2B5EF4-FFF2-40B4-BE49-F238E27FC236}">
                <a16:creationId xmlns:a16="http://schemas.microsoft.com/office/drawing/2014/main" id="{7816B52B-3C8B-6C54-11CC-9431686DD837}"/>
              </a:ext>
            </a:extLst>
          </p:cNvPr>
          <p:cNvGraphicFramePr>
            <a:graphicFrameLocks noGrp="1"/>
          </p:cNvGraphicFramePr>
          <p:nvPr>
            <p:ph idx="1"/>
            <p:extLst>
              <p:ext uri="{D42A27DB-BD31-4B8C-83A1-F6EECF244321}">
                <p14:modId xmlns:p14="http://schemas.microsoft.com/office/powerpoint/2010/main" val="2050748938"/>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097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6670</TotalTime>
  <Words>1355</Words>
  <Application>Microsoft Office PowerPoint</Application>
  <PresentationFormat>Panoramiczny</PresentationFormat>
  <Paragraphs>130</Paragraphs>
  <Slides>28</Slides>
  <Notes>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28</vt:i4>
      </vt:variant>
    </vt:vector>
  </HeadingPairs>
  <TitlesOfParts>
    <vt:vector size="37" baseType="lpstr">
      <vt:lpstr>Arial</vt:lpstr>
      <vt:lpstr>Arial Narrow</vt:lpstr>
      <vt:lpstr>Avenir Next LT Pro</vt:lpstr>
      <vt:lpstr>BlinkMacSystemFont</vt:lpstr>
      <vt:lpstr>Calibri</vt:lpstr>
      <vt:lpstr>Calibri Light</vt:lpstr>
      <vt:lpstr>Century Gothic</vt:lpstr>
      <vt:lpstr>Times New Roman</vt:lpstr>
      <vt:lpstr>Office Theme</vt:lpstr>
      <vt:lpstr>Assessment of inflammatory parameters and local allergic reaction in diagnosis and endotypic classification of allergic rhinitis </vt:lpstr>
      <vt:lpstr>Background</vt:lpstr>
      <vt:lpstr>Local allergic rhinitis</vt:lpstr>
      <vt:lpstr>Dual allergic rhinitis</vt:lpstr>
      <vt:lpstr>Prezentacja programu PowerPoint</vt:lpstr>
      <vt:lpstr>Local Allergic Rhinitis</vt:lpstr>
      <vt:lpstr>Hypothesis</vt:lpstr>
      <vt:lpstr>AIMS </vt:lpstr>
      <vt:lpstr>Methods</vt:lpstr>
      <vt:lpstr>Nasosorption </vt:lpstr>
      <vt:lpstr>NPT protocols</vt:lpstr>
      <vt:lpstr>Prezentacja programu PowerPoint</vt:lpstr>
      <vt:lpstr>Subjects' recruitment</vt:lpstr>
      <vt:lpstr>Recruited Subjects</vt:lpstr>
      <vt:lpstr>Period of increased HDM exposure vs. Off-Exposure period </vt:lpstr>
      <vt:lpstr>TNSS/VAS Pre vs. Post NPT</vt:lpstr>
      <vt:lpstr>After a positive NPT</vt:lpstr>
      <vt:lpstr>Lavage vs. Nasosorption </vt:lpstr>
      <vt:lpstr>Lavage vs. Nasosorption</vt:lpstr>
      <vt:lpstr>Relative sIgE value (sIgE in lavage/sIgE in nasosorption) </vt:lpstr>
      <vt:lpstr>Individual relative change   (sIgE post-NPT/sIgE pre-NPT)</vt:lpstr>
      <vt:lpstr>Next steps</vt:lpstr>
      <vt:lpstr>Keynotes</vt:lpstr>
      <vt:lpstr>Prezentacja programu PowerPoint</vt:lpstr>
      <vt:lpstr>Achievements and Research Activity</vt:lpstr>
      <vt:lpstr>Publications</vt:lpstr>
      <vt:lpstr>Conferences</vt:lpstr>
      <vt:lpstr>Other achievements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inflammatory parameters and local allergic reaction in diagnosis and endotypic classification of allergic rhintis</dc:title>
  <dc:creator>mohamad mahdi mortada</dc:creator>
  <cp:lastModifiedBy>Aleksandra Czekalska</cp:lastModifiedBy>
  <cp:revision>39</cp:revision>
  <dcterms:created xsi:type="dcterms:W3CDTF">2022-05-05T17:18:07Z</dcterms:created>
  <dcterms:modified xsi:type="dcterms:W3CDTF">2024-04-30T11:18:38Z</dcterms:modified>
</cp:coreProperties>
</file>