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56" r:id="rId5"/>
    <p:sldId id="257" r:id="rId6"/>
    <p:sldId id="258" r:id="rId7"/>
    <p:sldId id="259" r:id="rId8"/>
    <p:sldId id="260" r:id="rId9"/>
    <p:sldId id="284" r:id="rId10"/>
    <p:sldId id="283" r:id="rId11"/>
    <p:sldId id="288" r:id="rId12"/>
    <p:sldId id="274" r:id="rId13"/>
    <p:sldId id="285" r:id="rId14"/>
    <p:sldId id="287" r:id="rId15"/>
    <p:sldId id="281" r:id="rId16"/>
    <p:sldId id="275" r:id="rId17"/>
    <p:sldId id="279" r:id="rId18"/>
    <p:sldId id="277" r:id="rId19"/>
    <p:sldId id="280" r:id="rId20"/>
    <p:sldId id="266" r:id="rId21"/>
    <p:sldId id="286" r:id="rId22"/>
    <p:sldId id="267" r:id="rId23"/>
    <p:sldId id="264" r:id="rId2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000"/>
    <a:srgbClr val="FFB7B7"/>
    <a:srgbClr val="E9FA6A"/>
    <a:srgbClr val="E6E6E6"/>
    <a:srgbClr val="F0D8F8"/>
    <a:srgbClr val="DC9FEF"/>
    <a:srgbClr val="CA6FE7"/>
    <a:srgbClr val="DEDB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98" autoAdjust="0"/>
    <p:restoredTop sz="83006" autoAdjust="0"/>
  </p:normalViewPr>
  <p:slideViewPr>
    <p:cSldViewPr snapToGrid="0">
      <p:cViewPr varScale="1">
        <p:scale>
          <a:sx n="95" d="100"/>
          <a:sy n="95" d="100"/>
        </p:scale>
        <p:origin x="6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592-448E-B6BD-F4C010F0FB6F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592-448E-B6BD-F4C010F0FB6F}"/>
              </c:ext>
            </c:extLst>
          </c:dPt>
          <c:cat>
            <c:strRef>
              <c:f>Arkusz1!$A$2:$A$3</c:f>
              <c:strCache>
                <c:ptCount val="2"/>
                <c:pt idx="0">
                  <c:v>1. kwartał</c:v>
                </c:pt>
                <c:pt idx="1">
                  <c:v>2. kwartał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3</c:v>
                </c:pt>
                <c:pt idx="1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592-448E-B6BD-F4C010F0FB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592-448E-B6BD-F4C010F0FB6F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592-448E-B6BD-F4C010F0FB6F}"/>
              </c:ext>
            </c:extLst>
          </c:dPt>
          <c:cat>
            <c:strRef>
              <c:f>Arkusz1!$A$2:$A$3</c:f>
              <c:strCache>
                <c:ptCount val="2"/>
                <c:pt idx="0">
                  <c:v>1. kwartał</c:v>
                </c:pt>
                <c:pt idx="1">
                  <c:v>2. kwartał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3</c:v>
                </c:pt>
                <c:pt idx="1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592-448E-B6BD-F4C010F0FB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154A85-B8C3-4467-9306-46C9487743D9}" type="datetimeFigureOut">
              <a:rPr lang="pl-PL" smtClean="0"/>
              <a:t>01.07.2024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88F3D-B633-42BC-89C8-78BEED8DB7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2069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88F3D-B633-42BC-89C8-78BEED8DB78C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9892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EC68F4-FBE0-691F-D4A8-C3A7465F8F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2E84BDB-6199-1E7E-7211-0EFA85560A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AE3D146-B06B-C581-767F-395BB9C29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EFCA1-C797-4B48-867C-7CB6AA845579}" type="datetimeFigureOut">
              <a:rPr lang="pl-PL" smtClean="0"/>
              <a:t>01.07.2024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9403840-6BE9-32A3-9136-EDFAD277C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137BB82-915D-ACED-867F-7FE25D341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38CD-1E2F-4A8E-9FEF-9A3C2F7C4F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146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2060D2-8899-46AF-BA0B-E6F7DEA4B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4FCC5AB-6168-874E-1548-B56D37CEF0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ED4B0FE-0F9F-04EA-A990-5974A4CDE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EFCA1-C797-4B48-867C-7CB6AA845579}" type="datetimeFigureOut">
              <a:rPr lang="pl-PL" smtClean="0"/>
              <a:t>01.07.2024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C198345-19E2-3806-A155-F7CE6DD57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4BA0D4B-41EF-C51D-3DFA-5BB993B13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38CD-1E2F-4A8E-9FEF-9A3C2F7C4F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3125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5CDF4C6B-85DC-EA5A-659F-A815F96C4F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AB7CDBE-506E-2580-F7E1-66A9E7D883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4B6E987-3D2F-FB48-340E-DD3AC44BA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EFCA1-C797-4B48-867C-7CB6AA845579}" type="datetimeFigureOut">
              <a:rPr lang="pl-PL" smtClean="0"/>
              <a:t>01.07.2024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4132FAB-7893-1356-0374-29402F65D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3B62824-29B1-2CB0-EA58-1C1EAE36F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38CD-1E2F-4A8E-9FEF-9A3C2F7C4F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1174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D0DEEC-0301-758B-F20D-C3A7F215C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53FE9E7-777F-10CB-ED08-6FF394665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38F4A9F-4B2B-19B1-B657-819FA24E2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EFCA1-C797-4B48-867C-7CB6AA845579}" type="datetimeFigureOut">
              <a:rPr lang="pl-PL" smtClean="0"/>
              <a:t>01.07.2024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11EFFA8-249D-003A-CDF9-9E2AB2AFF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93187DA-EE94-4D6B-570B-960AD3EE1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38CD-1E2F-4A8E-9FEF-9A3C2F7C4F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5476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03DF88-C55B-C543-524A-034F42515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C4E2A04-DCBA-FF36-B224-861E6B5B86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23449EE-8B1C-345B-3DA6-B833ED5EB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EFCA1-C797-4B48-867C-7CB6AA845579}" type="datetimeFigureOut">
              <a:rPr lang="pl-PL" smtClean="0"/>
              <a:t>01.07.2024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F75F15F-00B8-44B5-C1C1-E42CD95A5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E1FF97E-48F6-4D39-AF98-E36EF5332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38CD-1E2F-4A8E-9FEF-9A3C2F7C4F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198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835333-9AC1-E593-A07D-C7907552D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0DD81E9-3D56-FDEF-236A-328F38B7FB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5B9B4C7-B66D-35BA-4300-A6E9541026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D0E1D05-92E9-ED34-8ADF-624FA0F68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EFCA1-C797-4B48-867C-7CB6AA845579}" type="datetimeFigureOut">
              <a:rPr lang="pl-PL" smtClean="0"/>
              <a:t>01.07.2024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7A6F7FD-C7D5-AECD-5B82-BB12DBFF4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809C508-A4C8-9A5E-0B0C-51F2F72C8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38CD-1E2F-4A8E-9FEF-9A3C2F7C4F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6886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47261B-AEF9-CB19-7CBA-9F15922DE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C71FA87-570F-2056-B15F-AD27D2693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1E7E41F-BA98-04D6-2DB9-2BD2753A89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74B2FE49-FA33-8793-8B41-6B47935758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212C580-7AA3-F895-7091-2D329F23B5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212CC755-C90D-1293-90AD-4595FAE17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EFCA1-C797-4B48-867C-7CB6AA845579}" type="datetimeFigureOut">
              <a:rPr lang="pl-PL" smtClean="0"/>
              <a:t>01.07.2024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756AC266-AB31-D286-8A4E-9D6841827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8B8CC1EC-F342-EC9A-AB1A-60AE707F8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38CD-1E2F-4A8E-9FEF-9A3C2F7C4F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7172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26893A8-B9A6-BF0C-0533-33564CEA2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F2E1310C-C513-D695-55D3-5E3A72557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EFCA1-C797-4B48-867C-7CB6AA845579}" type="datetimeFigureOut">
              <a:rPr lang="pl-PL" smtClean="0"/>
              <a:t>01.07.2024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75CA008F-FD59-F4C9-6BC9-01CF96EDC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877D9FF-113E-0F9F-58F1-383F98D95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38CD-1E2F-4A8E-9FEF-9A3C2F7C4F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1443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4FEC1EDF-F3DF-15E7-65E8-97D5D39F2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EFCA1-C797-4B48-867C-7CB6AA845579}" type="datetimeFigureOut">
              <a:rPr lang="pl-PL" smtClean="0"/>
              <a:t>01.07.2024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BE8A4E0A-C44E-FE36-5E03-AB3CE3305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600679A-3267-CD90-D2BB-517D65808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38CD-1E2F-4A8E-9FEF-9A3C2F7C4F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541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B0CEDC-10B5-5F90-9F00-3F7BA9856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CF6B2E4-73C0-A3A6-39AB-E1D092574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FB502AF-5F57-A646-DE01-2DE48AB27A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598C031-DF3D-E8F3-0938-3E654C244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EFCA1-C797-4B48-867C-7CB6AA845579}" type="datetimeFigureOut">
              <a:rPr lang="pl-PL" smtClean="0"/>
              <a:t>01.07.2024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33BA656-3188-5F6A-B470-CC938D934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B953297-0DCB-7BA2-B4F8-4BD5CC14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38CD-1E2F-4A8E-9FEF-9A3C2F7C4F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5782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276C2C-CEC6-237D-7EB9-6B6667DF4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E42E0E28-7CA2-2663-B17B-81DC0E7041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DDE624E-67A1-1FA9-996B-24D309DC27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4BC376E-0A11-D749-302C-506715A18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EFCA1-C797-4B48-867C-7CB6AA845579}" type="datetimeFigureOut">
              <a:rPr lang="pl-PL" smtClean="0"/>
              <a:t>01.07.2024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CE28306-36BD-C810-5894-C5FD831B3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839F13E-7BDF-F638-1748-2C9935594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38CD-1E2F-4A8E-9FEF-9A3C2F7C4F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7794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2CB4A3BE-C66C-E34F-76D7-772D847AB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13BA31C-092B-C6C8-2798-83E88211A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2013FA6-29A8-14EA-B445-B4C10D47A4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EFCA1-C797-4B48-867C-7CB6AA845579}" type="datetimeFigureOut">
              <a:rPr lang="pl-PL" smtClean="0"/>
              <a:t>01.07.2024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E90E621-B525-BE6F-16AD-E18D540098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D80B4C8-2E80-AB0D-B444-A2A36A985D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C38CD-1E2F-4A8E-9FEF-9A3C2F7C4F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2945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sv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2.png"/><Relationship Id="rId7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24.jpeg"/><Relationship Id="rId10" Type="http://schemas.openxmlformats.org/officeDocument/2006/relationships/image" Target="../media/image27.jpg"/><Relationship Id="rId4" Type="http://schemas.openxmlformats.org/officeDocument/2006/relationships/image" Target="../media/image23.jpeg"/><Relationship Id="rId9" Type="http://schemas.openxmlformats.org/officeDocument/2006/relationships/image" Target="../media/image2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.png"/><Relationship Id="rId7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>
            <a:extLst>
              <a:ext uri="{FF2B5EF4-FFF2-40B4-BE49-F238E27FC236}">
                <a16:creationId xmlns:a16="http://schemas.microsoft.com/office/drawing/2014/main" id="{3D2FF3FA-C457-347E-222E-F07FB44044BF}"/>
              </a:ext>
            </a:extLst>
          </p:cNvPr>
          <p:cNvSpPr/>
          <p:nvPr/>
        </p:nvSpPr>
        <p:spPr>
          <a:xfrm>
            <a:off x="-1" y="4469839"/>
            <a:ext cx="12499041" cy="9416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338E2816-6695-AADE-3BA8-345E96C29930}"/>
              </a:ext>
            </a:extLst>
          </p:cNvPr>
          <p:cNvSpPr/>
          <p:nvPr/>
        </p:nvSpPr>
        <p:spPr>
          <a:xfrm>
            <a:off x="0" y="2507431"/>
            <a:ext cx="12499041" cy="16734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BA86695-8F8B-45C8-9D10-1C3334583CA4}"/>
              </a:ext>
            </a:extLst>
          </p:cNvPr>
          <p:cNvSpPr txBox="1"/>
          <p:nvPr/>
        </p:nvSpPr>
        <p:spPr>
          <a:xfrm>
            <a:off x="665629" y="2513499"/>
            <a:ext cx="108517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Quantification of non-methylated </a:t>
            </a:r>
            <a:r>
              <a:rPr lang="en-US" sz="2800" i="1" dirty="0"/>
              <a:t>INS</a:t>
            </a:r>
            <a:r>
              <a:rPr lang="en-US" sz="2800" dirty="0"/>
              <a:t>  gene fragment in circulating </a:t>
            </a:r>
            <a:endParaRPr lang="pl-PL" sz="2800" dirty="0"/>
          </a:p>
          <a:p>
            <a:pPr algn="just"/>
            <a:r>
              <a:rPr lang="en-US" sz="2800" dirty="0"/>
              <a:t>cell-free DNA as a biomarker of beta cell death – clinical application</a:t>
            </a:r>
            <a:endParaRPr lang="pl-PL" sz="28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677FAB96-869C-DFCE-F91B-A7FAD9FBB29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602" y="2044"/>
            <a:ext cx="3678398" cy="939648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D34C9A17-B5AA-2432-AE47-DC41FAC77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566685" cy="941692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CC06418F-C16A-4F54-2BE3-AE65293786FC}"/>
              </a:ext>
            </a:extLst>
          </p:cNvPr>
          <p:cNvSpPr txBox="1"/>
          <p:nvPr/>
        </p:nvSpPr>
        <p:spPr>
          <a:xfrm>
            <a:off x="665629" y="4469839"/>
            <a:ext cx="10529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Arkadiusz Michalak, MD, </a:t>
            </a:r>
            <a:r>
              <a:rPr lang="pl-PL" sz="2800" dirty="0" err="1"/>
              <a:t>PhD</a:t>
            </a:r>
            <a:r>
              <a:rPr lang="pl-PL" sz="2800" dirty="0"/>
              <a:t> student (4th </a:t>
            </a:r>
            <a:r>
              <a:rPr lang="pl-PL" sz="2800" dirty="0" err="1"/>
              <a:t>year</a:t>
            </a:r>
            <a:r>
              <a:rPr lang="pl-PL" sz="2800" dirty="0"/>
              <a:t>)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E50B83F9-A7B8-BED9-0248-22ABA52BB0FA}"/>
              </a:ext>
            </a:extLst>
          </p:cNvPr>
          <p:cNvSpPr txBox="1"/>
          <p:nvPr/>
        </p:nvSpPr>
        <p:spPr>
          <a:xfrm>
            <a:off x="665629" y="4949867"/>
            <a:ext cx="10529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err="1"/>
              <a:t>Supervisor</a:t>
            </a:r>
            <a:r>
              <a:rPr lang="pl-PL" sz="2400" dirty="0"/>
              <a:t>: prof. Agnieszka Szadkowska, MD, </a:t>
            </a:r>
            <a:r>
              <a:rPr lang="pl-PL" sz="2400" dirty="0" err="1"/>
              <a:t>PhD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947655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0D8ABDBC-0481-4C84-8471-438A636A05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31"/>
          <a:stretch/>
        </p:blipFill>
        <p:spPr>
          <a:xfrm>
            <a:off x="6909591" y="589552"/>
            <a:ext cx="5523571" cy="3349648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EC76E908-F56D-4ABB-80E4-158B8487A9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131"/>
          <a:stretch/>
        </p:blipFill>
        <p:spPr>
          <a:xfrm>
            <a:off x="6909591" y="3429000"/>
            <a:ext cx="5523572" cy="3349648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BDBD671F-62F9-F080-7E55-53EA00FF387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4" r="6309" b="43168"/>
          <a:stretch/>
        </p:blipFill>
        <p:spPr bwMode="auto">
          <a:xfrm>
            <a:off x="380425" y="1483113"/>
            <a:ext cx="5715575" cy="46601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D5398ED-DBB7-0273-A142-8F5E0E65C0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67" r="84400"/>
          <a:stretch/>
        </p:blipFill>
        <p:spPr>
          <a:xfrm>
            <a:off x="6207063" y="668904"/>
            <a:ext cx="672790" cy="3349648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A52EAE7D-27D0-D5FA-C403-8A6175A0B0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70" r="85405"/>
          <a:stretch/>
        </p:blipFill>
        <p:spPr>
          <a:xfrm>
            <a:off x="6236801" y="3508352"/>
            <a:ext cx="583580" cy="3349648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5BBBCC89-DFE4-B8D6-92F6-02353C7F50C3}"/>
              </a:ext>
            </a:extLst>
          </p:cNvPr>
          <p:cNvSpPr txBox="1"/>
          <p:nvPr/>
        </p:nvSpPr>
        <p:spPr>
          <a:xfrm flipH="1">
            <a:off x="2095020" y="136512"/>
            <a:ext cx="7696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err="1"/>
              <a:t>Laboratory</a:t>
            </a:r>
            <a:r>
              <a:rPr lang="pl-PL" sz="2400" b="1" dirty="0"/>
              <a:t> </a:t>
            </a:r>
            <a:r>
              <a:rPr lang="pl-PL" sz="2400" b="1" dirty="0" err="1"/>
              <a:t>methods</a:t>
            </a:r>
            <a:r>
              <a:rPr lang="pl-PL" sz="2400" b="1" dirty="0"/>
              <a:t> and </a:t>
            </a:r>
            <a:r>
              <a:rPr lang="pl-PL" sz="2400" b="1" dirty="0" err="1"/>
              <a:t>results</a:t>
            </a:r>
            <a:endParaRPr lang="pl-PL" sz="2400" b="1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31C28566-4D7F-5AF7-9339-2C7C4A2615A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611" y="6310246"/>
            <a:ext cx="2208389" cy="564134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FD805D81-7206-5D22-0E58-923FF36FDF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52" y="6220698"/>
            <a:ext cx="1781092" cy="65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430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D813B901-88DC-5488-78A6-8C41046C982B}"/>
              </a:ext>
            </a:extLst>
          </p:cNvPr>
          <p:cNvSpPr txBox="1"/>
          <p:nvPr/>
        </p:nvSpPr>
        <p:spPr>
          <a:xfrm flipH="1">
            <a:off x="2095020" y="136512"/>
            <a:ext cx="7696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err="1"/>
              <a:t>Candidate</a:t>
            </a:r>
            <a:r>
              <a:rPr lang="pl-PL" sz="2400" b="1" dirty="0"/>
              <a:t> B-</a:t>
            </a:r>
            <a:r>
              <a:rPr lang="pl-PL" sz="2400" b="1" dirty="0" err="1"/>
              <a:t>cfDNA</a:t>
            </a:r>
            <a:r>
              <a:rPr lang="pl-PL" sz="2400" b="1" dirty="0"/>
              <a:t> </a:t>
            </a:r>
            <a:r>
              <a:rPr lang="pl-PL" sz="2400" b="1" dirty="0" err="1"/>
              <a:t>metrics</a:t>
            </a:r>
            <a:endParaRPr lang="pl-PL" sz="2400" b="1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87319DB-1C67-80D4-05C1-8C05F7ACF282}"/>
              </a:ext>
            </a:extLst>
          </p:cNvPr>
          <p:cNvSpPr txBox="1"/>
          <p:nvPr/>
        </p:nvSpPr>
        <p:spPr>
          <a:xfrm>
            <a:off x="610306" y="1170878"/>
            <a:ext cx="1066629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err="1"/>
              <a:t>Unmet</a:t>
            </a:r>
            <a:r>
              <a:rPr lang="pl-PL" sz="2000" dirty="0"/>
              <a:t> </a:t>
            </a:r>
            <a:r>
              <a:rPr lang="pl-PL" sz="2000" dirty="0" err="1"/>
              <a:t>copies</a:t>
            </a:r>
            <a:r>
              <a:rPr lang="pl-PL" sz="2000" dirty="0"/>
              <a:t> / ml – </a:t>
            </a:r>
            <a:r>
              <a:rPr lang="pl-PL" sz="2000" dirty="0" err="1"/>
              <a:t>number</a:t>
            </a:r>
            <a:r>
              <a:rPr lang="pl-PL" sz="2000" dirty="0"/>
              <a:t> of </a:t>
            </a:r>
            <a:r>
              <a:rPr lang="pl-PL" sz="2000" dirty="0" err="1"/>
              <a:t>unmethylated</a:t>
            </a:r>
            <a:r>
              <a:rPr lang="pl-PL" sz="2000" dirty="0"/>
              <a:t> </a:t>
            </a:r>
            <a:r>
              <a:rPr lang="pl-PL" sz="2000" dirty="0" err="1"/>
              <a:t>copies</a:t>
            </a:r>
            <a:r>
              <a:rPr lang="pl-PL" sz="2000" dirty="0"/>
              <a:t> of target </a:t>
            </a:r>
            <a:r>
              <a:rPr lang="pl-PL" sz="2000" i="1" dirty="0"/>
              <a:t>INS</a:t>
            </a:r>
            <a:r>
              <a:rPr lang="pl-PL" sz="2000" dirty="0"/>
              <a:t> fragment per ml of </a:t>
            </a:r>
            <a:r>
              <a:rPr lang="pl-PL" sz="2000" dirty="0" err="1"/>
              <a:t>plasma</a:t>
            </a:r>
            <a:r>
              <a:rPr lang="pl-PL" sz="2000" dirty="0"/>
              <a:t> – 									</a:t>
            </a:r>
            <a:r>
              <a:rPr lang="pl-PL" sz="2000" b="1" dirty="0"/>
              <a:t>ABSOLUTE MEASURE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20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000" dirty="0" err="1"/>
              <a:t>Unmet</a:t>
            </a:r>
            <a:r>
              <a:rPr lang="pl-PL" sz="2000" dirty="0"/>
              <a:t>/met ratio – ratio of </a:t>
            </a:r>
            <a:r>
              <a:rPr lang="pl-PL" sz="2000" dirty="0" err="1"/>
              <a:t>number</a:t>
            </a:r>
            <a:r>
              <a:rPr lang="pl-PL" sz="2000" dirty="0"/>
              <a:t> of </a:t>
            </a:r>
            <a:r>
              <a:rPr lang="pl-PL" sz="2000" dirty="0" err="1"/>
              <a:t>unmethylated</a:t>
            </a:r>
            <a:r>
              <a:rPr lang="pl-PL" sz="2000" dirty="0"/>
              <a:t> to </a:t>
            </a:r>
            <a:r>
              <a:rPr lang="pl-PL" sz="2000" dirty="0" err="1"/>
              <a:t>methylated</a:t>
            </a:r>
            <a:r>
              <a:rPr lang="pl-PL" sz="2000" dirty="0"/>
              <a:t> </a:t>
            </a:r>
            <a:r>
              <a:rPr lang="pl-PL" sz="2000" dirty="0" err="1"/>
              <a:t>copies</a:t>
            </a:r>
            <a:r>
              <a:rPr lang="pl-PL" sz="2000" dirty="0"/>
              <a:t> of target </a:t>
            </a:r>
            <a:r>
              <a:rPr lang="pl-PL" sz="2000" i="1" dirty="0"/>
              <a:t>INS</a:t>
            </a:r>
            <a:r>
              <a:rPr lang="pl-PL" sz="2000" dirty="0"/>
              <a:t> fragment – 									</a:t>
            </a:r>
            <a:r>
              <a:rPr lang="pl-PL" sz="2000" b="1" dirty="0"/>
              <a:t>RELATIVE MEASURE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20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000" dirty="0" err="1"/>
              <a:t>Unmet</a:t>
            </a:r>
            <a:r>
              <a:rPr lang="pl-PL" sz="2000" dirty="0"/>
              <a:t> </a:t>
            </a:r>
            <a:r>
              <a:rPr lang="pl-PL" sz="2000" dirty="0" err="1"/>
              <a:t>fraction</a:t>
            </a:r>
            <a:r>
              <a:rPr lang="pl-PL" sz="2000" dirty="0"/>
              <a:t> – ratio of </a:t>
            </a:r>
            <a:r>
              <a:rPr lang="pl-PL" sz="2000" dirty="0" err="1"/>
              <a:t>number</a:t>
            </a:r>
            <a:r>
              <a:rPr lang="pl-PL" sz="2000" dirty="0"/>
              <a:t> of </a:t>
            </a:r>
            <a:r>
              <a:rPr lang="pl-PL" sz="2000" dirty="0" err="1"/>
              <a:t>unmethylated</a:t>
            </a:r>
            <a:r>
              <a:rPr lang="pl-PL" sz="2000" dirty="0"/>
              <a:t> to </a:t>
            </a:r>
            <a:r>
              <a:rPr lang="pl-PL" sz="2000" dirty="0" err="1"/>
              <a:t>all</a:t>
            </a:r>
            <a:r>
              <a:rPr lang="pl-PL" sz="2000" dirty="0"/>
              <a:t> </a:t>
            </a:r>
            <a:r>
              <a:rPr lang="pl-PL" sz="2000" dirty="0" err="1"/>
              <a:t>copies</a:t>
            </a:r>
            <a:r>
              <a:rPr lang="pl-PL" sz="2000" dirty="0"/>
              <a:t> of target </a:t>
            </a:r>
            <a:r>
              <a:rPr lang="pl-PL" sz="2000" i="1" dirty="0"/>
              <a:t>INS</a:t>
            </a:r>
            <a:r>
              <a:rPr lang="pl-PL" sz="2000" dirty="0"/>
              <a:t> fragment – </a:t>
            </a:r>
          </a:p>
          <a:p>
            <a:pPr algn="just"/>
            <a:r>
              <a:rPr lang="pl-PL" sz="2000" b="1" dirty="0"/>
              <a:t>									RELATIVE MEASURE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20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000" dirty="0"/>
              <a:t>Beta-</a:t>
            </a:r>
            <a:r>
              <a:rPr lang="pl-PL" sz="2000" dirty="0" err="1"/>
              <a:t>value</a:t>
            </a:r>
            <a:r>
              <a:rPr lang="pl-PL" sz="2000" dirty="0"/>
              <a:t> = (N of </a:t>
            </a:r>
            <a:r>
              <a:rPr lang="pl-PL" sz="2000" dirty="0" err="1"/>
              <a:t>unmethylated</a:t>
            </a:r>
            <a:r>
              <a:rPr lang="pl-PL" sz="2000" dirty="0"/>
              <a:t> </a:t>
            </a:r>
            <a:r>
              <a:rPr lang="pl-PL" sz="2000" dirty="0" err="1"/>
              <a:t>copies</a:t>
            </a:r>
            <a:r>
              <a:rPr lang="pl-PL" sz="2000" dirty="0"/>
              <a:t> / (N of </a:t>
            </a:r>
            <a:r>
              <a:rPr lang="pl-PL" sz="2000" dirty="0" err="1"/>
              <a:t>all</a:t>
            </a:r>
            <a:r>
              <a:rPr lang="pl-PL" sz="2000" dirty="0"/>
              <a:t> target </a:t>
            </a:r>
            <a:r>
              <a:rPr lang="pl-PL" sz="2000" dirty="0" err="1"/>
              <a:t>copies</a:t>
            </a:r>
            <a:r>
              <a:rPr lang="pl-PL" sz="2000" dirty="0"/>
              <a:t> + </a:t>
            </a:r>
            <a:r>
              <a:rPr lang="pl-PL" sz="2000" dirty="0" err="1"/>
              <a:t>constant</a:t>
            </a:r>
            <a:r>
              <a:rPr lang="pl-PL" sz="2000" dirty="0"/>
              <a:t> (10)) – </a:t>
            </a:r>
          </a:p>
          <a:p>
            <a:pPr algn="just"/>
            <a:r>
              <a:rPr lang="pl-PL" sz="2000" b="1" dirty="0"/>
              <a:t>									RELATIVE MEASURE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000" dirty="0"/>
              <a:t>M-</a:t>
            </a:r>
            <a:r>
              <a:rPr lang="pl-PL" sz="2000" dirty="0" err="1"/>
              <a:t>value</a:t>
            </a:r>
            <a:r>
              <a:rPr lang="pl-PL" sz="2000" dirty="0"/>
              <a:t> = log2((N of </a:t>
            </a:r>
            <a:r>
              <a:rPr lang="pl-PL" sz="2000" dirty="0" err="1"/>
              <a:t>unmethylated</a:t>
            </a:r>
            <a:r>
              <a:rPr lang="pl-PL" sz="2000" dirty="0"/>
              <a:t> </a:t>
            </a:r>
            <a:r>
              <a:rPr lang="pl-PL" sz="2000" dirty="0" err="1"/>
              <a:t>copies</a:t>
            </a:r>
            <a:r>
              <a:rPr lang="pl-PL" sz="2000" dirty="0"/>
              <a:t> + </a:t>
            </a:r>
            <a:r>
              <a:rPr lang="pl-PL" sz="2000" dirty="0" err="1"/>
              <a:t>constant</a:t>
            </a:r>
            <a:r>
              <a:rPr lang="pl-PL" sz="2000" dirty="0"/>
              <a:t>)/(N of </a:t>
            </a:r>
            <a:r>
              <a:rPr lang="pl-PL" sz="2000" dirty="0" err="1"/>
              <a:t>methylated</a:t>
            </a:r>
            <a:r>
              <a:rPr lang="pl-PL" sz="2000" dirty="0"/>
              <a:t> </a:t>
            </a:r>
            <a:r>
              <a:rPr lang="pl-PL" sz="2000" dirty="0" err="1"/>
              <a:t>copies</a:t>
            </a:r>
            <a:r>
              <a:rPr lang="pl-PL" sz="2000" dirty="0"/>
              <a:t> + </a:t>
            </a:r>
            <a:r>
              <a:rPr lang="pl-PL" sz="2000" dirty="0" err="1"/>
              <a:t>constant</a:t>
            </a:r>
            <a:r>
              <a:rPr lang="pl-PL" sz="2000" dirty="0"/>
              <a:t>)) (</a:t>
            </a:r>
            <a:r>
              <a:rPr lang="pl-PL" sz="2000" dirty="0" err="1"/>
              <a:t>constant</a:t>
            </a:r>
            <a:r>
              <a:rPr lang="pl-PL" sz="2000" dirty="0"/>
              <a:t> = 1) – </a:t>
            </a:r>
          </a:p>
          <a:p>
            <a:pPr algn="just"/>
            <a:r>
              <a:rPr lang="pl-PL" sz="2000" b="1" dirty="0"/>
              <a:t>									RELATIVE MEASURE</a:t>
            </a:r>
            <a:endParaRPr lang="pl-PL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5DFFD5FE-2CDC-0D3A-FA40-888231063A7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611" y="6310246"/>
            <a:ext cx="2208389" cy="56413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238134A9-BD7F-6C2B-9ACD-2BC3CAE45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52" y="6220698"/>
            <a:ext cx="1781092" cy="65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531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125AC19A-A266-33BD-3C68-80419AE5A9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232778"/>
              </p:ext>
            </p:extLst>
          </p:nvPr>
        </p:nvGraphicFramePr>
        <p:xfrm>
          <a:off x="1792224" y="7150608"/>
          <a:ext cx="10033659" cy="302666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131254">
                  <a:extLst>
                    <a:ext uri="{9D8B030D-6E8A-4147-A177-3AD203B41FA5}">
                      <a16:colId xmlns:a16="http://schemas.microsoft.com/office/drawing/2014/main" val="1445458132"/>
                    </a:ext>
                  </a:extLst>
                </a:gridCol>
                <a:gridCol w="1580481">
                  <a:extLst>
                    <a:ext uri="{9D8B030D-6E8A-4147-A177-3AD203B41FA5}">
                      <a16:colId xmlns:a16="http://schemas.microsoft.com/office/drawing/2014/main" val="3300848892"/>
                    </a:ext>
                  </a:extLst>
                </a:gridCol>
                <a:gridCol w="1580481">
                  <a:extLst>
                    <a:ext uri="{9D8B030D-6E8A-4147-A177-3AD203B41FA5}">
                      <a16:colId xmlns:a16="http://schemas.microsoft.com/office/drawing/2014/main" val="2334456415"/>
                    </a:ext>
                  </a:extLst>
                </a:gridCol>
                <a:gridCol w="1580481">
                  <a:extLst>
                    <a:ext uri="{9D8B030D-6E8A-4147-A177-3AD203B41FA5}">
                      <a16:colId xmlns:a16="http://schemas.microsoft.com/office/drawing/2014/main" val="3870476592"/>
                    </a:ext>
                  </a:extLst>
                </a:gridCol>
                <a:gridCol w="1580481">
                  <a:extLst>
                    <a:ext uri="{9D8B030D-6E8A-4147-A177-3AD203B41FA5}">
                      <a16:colId xmlns:a16="http://schemas.microsoft.com/office/drawing/2014/main" val="3277100311"/>
                    </a:ext>
                  </a:extLst>
                </a:gridCol>
                <a:gridCol w="1580481">
                  <a:extLst>
                    <a:ext uri="{9D8B030D-6E8A-4147-A177-3AD203B41FA5}">
                      <a16:colId xmlns:a16="http://schemas.microsoft.com/office/drawing/2014/main" val="1131140950"/>
                    </a:ext>
                  </a:extLst>
                </a:gridCol>
              </a:tblGrid>
              <a:tr h="1007736">
                <a:tc>
                  <a:txBody>
                    <a:bodyPr/>
                    <a:lstStyle/>
                    <a:p>
                      <a:pPr algn="l" fontAlgn="b"/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2" marR="7622" marT="76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Unmet copies/ml 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2" marR="7622" marT="76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Unmet/met ratio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2" marR="7622" marT="76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Unmet fraction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2" marR="7622" marT="76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Beta-value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2" marR="7622" marT="76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M-value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2" marR="7622" marT="7622" marB="0" anchor="b"/>
                </a:tc>
                <a:extLst>
                  <a:ext uri="{0D108BD9-81ED-4DB2-BD59-A6C34878D82A}">
                    <a16:rowId xmlns:a16="http://schemas.microsoft.com/office/drawing/2014/main" val="4178855183"/>
                  </a:ext>
                </a:extLst>
              </a:tr>
              <a:tr h="504732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Unmet copies/ml 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2" marR="7622" marT="76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2" marR="7622" marT="76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B3C8E5"/>
                          </a:highlight>
                        </a:rPr>
                        <a:t>0,137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B3C8E5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2" marR="7622" marT="76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B6CBE6"/>
                          </a:highlight>
                        </a:rPr>
                        <a:t>0,150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B6CBE6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2" marR="7622" marT="76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CDAEE"/>
                          </a:highlight>
                        </a:rPr>
                        <a:t>0,228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CCDAEE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2" marR="7622" marT="76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87A9D5"/>
                          </a:highlight>
                        </a:rPr>
                        <a:t>-0,020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87A9D5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2" marR="7622" marT="7622" marB="0" anchor="b"/>
                </a:tc>
                <a:extLst>
                  <a:ext uri="{0D108BD9-81ED-4DB2-BD59-A6C34878D82A}">
                    <a16:rowId xmlns:a16="http://schemas.microsoft.com/office/drawing/2014/main" val="1001005097"/>
                  </a:ext>
                </a:extLst>
              </a:tr>
              <a:tr h="504732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Unmet/met ratio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2" marR="7622" marT="76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2" marR="7622" marT="76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2" marR="7622" marT="76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8696B"/>
                          </a:highlight>
                        </a:rPr>
                        <a:t>0,999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8696B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2" marR="7622" marT="76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BD3D6"/>
                          </a:highlight>
                        </a:rPr>
                        <a:t>0,567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BD3D6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2" marR="7622" marT="76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BBDBF"/>
                          </a:highlight>
                        </a:rPr>
                        <a:t>0,659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BBDB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2" marR="7622" marT="7622" marB="0" anchor="b"/>
                </a:tc>
                <a:extLst>
                  <a:ext uri="{0D108BD9-81ED-4DB2-BD59-A6C34878D82A}">
                    <a16:rowId xmlns:a16="http://schemas.microsoft.com/office/drawing/2014/main" val="3557300751"/>
                  </a:ext>
                </a:extLst>
              </a:tr>
              <a:tr h="504732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Unmet fraction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2" marR="7622" marT="76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2" marR="7622" marT="76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2" marR="7622" marT="76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2" marR="7622" marT="76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BCED1"/>
                          </a:highlight>
                        </a:rPr>
                        <a:t>0,586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BCED1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2" marR="7622" marT="76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BC0C2"/>
                          </a:highlight>
                        </a:rPr>
                        <a:t>0,645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BC0C2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2" marR="7622" marT="7622" marB="0" anchor="b"/>
                </a:tc>
                <a:extLst>
                  <a:ext uri="{0D108BD9-81ED-4DB2-BD59-A6C34878D82A}">
                    <a16:rowId xmlns:a16="http://schemas.microsoft.com/office/drawing/2014/main" val="2358963225"/>
                  </a:ext>
                </a:extLst>
              </a:tr>
              <a:tr h="504732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Beta-value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2" marR="7622" marT="76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2" marR="7622" marT="76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2" marR="7622" marT="76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2" marR="7622" marT="76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2" marR="7622" marT="76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5A8AC6"/>
                          </a:highlight>
                        </a:rPr>
                        <a:t>-0,182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5A8AC6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2" marR="7622" marT="7622" marB="0" anchor="b"/>
                </a:tc>
                <a:extLst>
                  <a:ext uri="{0D108BD9-81ED-4DB2-BD59-A6C34878D82A}">
                    <a16:rowId xmlns:a16="http://schemas.microsoft.com/office/drawing/2014/main" val="2452809793"/>
                  </a:ext>
                </a:extLst>
              </a:tr>
            </a:tbl>
          </a:graphicData>
        </a:graphic>
      </p:graphicFrame>
      <p:sp>
        <p:nvSpPr>
          <p:cNvPr id="8" name="pole tekstowe 7">
            <a:extLst>
              <a:ext uri="{FF2B5EF4-FFF2-40B4-BE49-F238E27FC236}">
                <a16:creationId xmlns:a16="http://schemas.microsoft.com/office/drawing/2014/main" id="{18B95EFF-CEB8-EA7C-116D-F7F4EA856F4D}"/>
              </a:ext>
            </a:extLst>
          </p:cNvPr>
          <p:cNvSpPr txBox="1"/>
          <p:nvPr/>
        </p:nvSpPr>
        <p:spPr>
          <a:xfrm flipH="1">
            <a:off x="2095020" y="136512"/>
            <a:ext cx="7696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B-</a:t>
            </a:r>
            <a:r>
              <a:rPr lang="pl-PL" sz="2400" b="1" dirty="0" err="1"/>
              <a:t>cfDNA</a:t>
            </a:r>
            <a:r>
              <a:rPr lang="pl-PL" sz="2400" b="1" dirty="0"/>
              <a:t> </a:t>
            </a:r>
            <a:r>
              <a:rPr lang="pl-PL" sz="2400" b="1" dirty="0" err="1"/>
              <a:t>metrics</a:t>
            </a:r>
            <a:r>
              <a:rPr lang="pl-PL" sz="2400" b="1" dirty="0"/>
              <a:t> vs </a:t>
            </a:r>
            <a:r>
              <a:rPr lang="pl-PL" sz="2400" b="1" dirty="0" err="1"/>
              <a:t>clinical</a:t>
            </a:r>
            <a:r>
              <a:rPr lang="pl-PL" sz="2400" b="1" dirty="0"/>
              <a:t> </a:t>
            </a:r>
            <a:r>
              <a:rPr lang="pl-PL" sz="2400" b="1" dirty="0" err="1"/>
              <a:t>features</a:t>
            </a:r>
            <a:r>
              <a:rPr lang="pl-PL" sz="2400" b="1" dirty="0"/>
              <a:t> (N=42)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D5FB6019-8B92-6BD7-CB72-E56013835E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087" b="2808"/>
          <a:stretch/>
        </p:blipFill>
        <p:spPr>
          <a:xfrm>
            <a:off x="2144147" y="869794"/>
            <a:ext cx="7647735" cy="5464099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5BBD9475-0CC5-D38E-EDAE-C1F15B8E172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611" y="6310246"/>
            <a:ext cx="2208389" cy="564134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2F0B5465-8B85-CEDE-060A-910E9058F2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52" y="6220698"/>
            <a:ext cx="1781092" cy="65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969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F9095013-62E9-17F9-074E-29A430E5B0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445586"/>
              </p:ext>
            </p:extLst>
          </p:nvPr>
        </p:nvGraphicFramePr>
        <p:xfrm>
          <a:off x="178419" y="1289926"/>
          <a:ext cx="5491682" cy="273453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520175">
                  <a:extLst>
                    <a:ext uri="{9D8B030D-6E8A-4147-A177-3AD203B41FA5}">
                      <a16:colId xmlns:a16="http://schemas.microsoft.com/office/drawing/2014/main" val="605225596"/>
                    </a:ext>
                  </a:extLst>
                </a:gridCol>
                <a:gridCol w="1137425">
                  <a:extLst>
                    <a:ext uri="{9D8B030D-6E8A-4147-A177-3AD203B41FA5}">
                      <a16:colId xmlns:a16="http://schemas.microsoft.com/office/drawing/2014/main" val="117967051"/>
                    </a:ext>
                  </a:extLst>
                </a:gridCol>
                <a:gridCol w="1103970">
                  <a:extLst>
                    <a:ext uri="{9D8B030D-6E8A-4147-A177-3AD203B41FA5}">
                      <a16:colId xmlns:a16="http://schemas.microsoft.com/office/drawing/2014/main" val="290993502"/>
                    </a:ext>
                  </a:extLst>
                </a:gridCol>
                <a:gridCol w="730112">
                  <a:extLst>
                    <a:ext uri="{9D8B030D-6E8A-4147-A177-3AD203B41FA5}">
                      <a16:colId xmlns:a16="http://schemas.microsoft.com/office/drawing/2014/main" val="2121811068"/>
                    </a:ext>
                  </a:extLst>
                </a:gridCol>
              </a:tblGrid>
              <a:tr h="161959">
                <a:tc>
                  <a:txBody>
                    <a:bodyPr/>
                    <a:lstStyle/>
                    <a:p>
                      <a:pPr algn="l" fontAlgn="b"/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54" marR="4754" marT="47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DKA+ (N=14)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54" marR="4754" marT="47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DKA- (N=28)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54" marR="4754" marT="47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p-value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54" marR="4754" marT="4754" marB="0" anchor="b"/>
                </a:tc>
                <a:extLst>
                  <a:ext uri="{0D108BD9-81ED-4DB2-BD59-A6C34878D82A}">
                    <a16:rowId xmlns:a16="http://schemas.microsoft.com/office/drawing/2014/main" val="1869738236"/>
                  </a:ext>
                </a:extLst>
              </a:tr>
              <a:tr h="89559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Age at diagnosis [years]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54" marR="4754" marT="47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10.6±3.0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54" marR="4754" marT="47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10.1±2.8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54" marR="4754" marT="47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0.6426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54" marR="4754" marT="4754" marB="0" anchor="b"/>
                </a:tc>
                <a:extLst>
                  <a:ext uri="{0D108BD9-81ED-4DB2-BD59-A6C34878D82A}">
                    <a16:rowId xmlns:a16="http://schemas.microsoft.com/office/drawing/2014/main" val="1306948865"/>
                  </a:ext>
                </a:extLst>
              </a:tr>
              <a:tr h="71873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BMI z-score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54" marR="4754" marT="47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-0.7±1.3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54" marR="4754" marT="47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-0.4±1.1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54" marR="4754" marT="47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0.5030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54" marR="4754" marT="4754" marB="0" anchor="b"/>
                </a:tc>
                <a:extLst>
                  <a:ext uri="{0D108BD9-81ED-4DB2-BD59-A6C34878D82A}">
                    <a16:rowId xmlns:a16="http://schemas.microsoft.com/office/drawing/2014/main" val="30806245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Daily insulin dose [UI/kg]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54" marR="4754" marT="47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1.3±0.5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54" marR="4754" marT="47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0.9±0.3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54" marR="4754" marT="47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0.0528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54" marR="4754" marT="4754" marB="0" anchor="b"/>
                </a:tc>
                <a:extLst>
                  <a:ext uri="{0D108BD9-81ED-4DB2-BD59-A6C34878D82A}">
                    <a16:rowId xmlns:a16="http://schemas.microsoft.com/office/drawing/2014/main" val="33391501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HbA1c [%]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54" marR="4754" marT="47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12.9±2.1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54" marR="4754" marT="47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13.1±3.3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54" marR="4754" marT="47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0.8610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54" marR="4754" marT="4754" marB="0" anchor="b"/>
                </a:tc>
                <a:extLst>
                  <a:ext uri="{0D108BD9-81ED-4DB2-BD59-A6C34878D82A}">
                    <a16:rowId xmlns:a16="http://schemas.microsoft.com/office/drawing/2014/main" val="35984175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fasting</a:t>
                      </a:r>
                      <a:r>
                        <a:rPr lang="pl-PL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c-</a:t>
                      </a:r>
                      <a:r>
                        <a:rPr lang="pl-PL" sz="1600" b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peptide</a:t>
                      </a:r>
                      <a:r>
                        <a:rPr lang="pl-PL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[</a:t>
                      </a:r>
                      <a:r>
                        <a:rPr lang="pl-PL" sz="1600" b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ng</a:t>
                      </a:r>
                      <a:r>
                        <a:rPr lang="pl-PL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/L]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54" marR="4754" marT="47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0.3±0.2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54" marR="4754" marT="47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0.4±0.3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54" marR="4754" marT="47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0.1636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54" marR="4754" marT="4754" marB="0" anchor="b"/>
                </a:tc>
                <a:extLst>
                  <a:ext uri="{0D108BD9-81ED-4DB2-BD59-A6C34878D82A}">
                    <a16:rowId xmlns:a16="http://schemas.microsoft.com/office/drawing/2014/main" val="17498888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B-</a:t>
                      </a:r>
                      <a:r>
                        <a:rPr lang="pl-PL" sz="1600" b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cfDNA</a:t>
                      </a:r>
                      <a:r>
                        <a:rPr lang="pl-PL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[</a:t>
                      </a:r>
                      <a:r>
                        <a:rPr lang="pl-PL" sz="1600" b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copies</a:t>
                      </a:r>
                      <a:r>
                        <a:rPr lang="pl-PL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/ml]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54" marR="4754" marT="47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774.6±932.4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54" marR="4754" marT="47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496.4±817.9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54" marR="4754" marT="47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0.3272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54" marR="4754" marT="4754" marB="0" anchor="b"/>
                </a:tc>
                <a:extLst>
                  <a:ext uri="{0D108BD9-81ED-4DB2-BD59-A6C34878D82A}">
                    <a16:rowId xmlns:a16="http://schemas.microsoft.com/office/drawing/2014/main" val="13614280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B-</a:t>
                      </a:r>
                      <a:r>
                        <a:rPr lang="pl-PL" sz="1600" b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cfDNA</a:t>
                      </a:r>
                      <a:r>
                        <a:rPr lang="pl-PL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[</a:t>
                      </a:r>
                      <a:r>
                        <a:rPr lang="pl-PL" sz="1600" b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Unmet</a:t>
                      </a:r>
                      <a:r>
                        <a:rPr lang="pl-PL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/met ratio]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54" marR="4754" marT="47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0.16±0.05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54" marR="4754" marT="47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0.2±0.05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54" marR="4754" marT="47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0.2863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54" marR="4754" marT="4754" marB="0" anchor="b"/>
                </a:tc>
                <a:extLst>
                  <a:ext uri="{0D108BD9-81ED-4DB2-BD59-A6C34878D82A}">
                    <a16:rowId xmlns:a16="http://schemas.microsoft.com/office/drawing/2014/main" val="30103638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B-</a:t>
                      </a:r>
                      <a:r>
                        <a:rPr lang="pl-PL" sz="1600" b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cfDNA</a:t>
                      </a:r>
                      <a:r>
                        <a:rPr lang="pl-PL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[</a:t>
                      </a:r>
                      <a:r>
                        <a:rPr lang="pl-PL" sz="1600" b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fraction</a:t>
                      </a:r>
                      <a:r>
                        <a:rPr lang="pl-PL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]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54" marR="4754" marT="47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0.13</a:t>
                      </a:r>
                      <a:r>
                        <a:rPr lang="pl-PL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±0.03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54" marR="4754" marT="47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0.15</a:t>
                      </a:r>
                      <a:r>
                        <a:rPr lang="pl-PL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±0.03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54" marR="4754" marT="47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0.2910</a:t>
                      </a:r>
                    </a:p>
                  </a:txBody>
                  <a:tcPr marL="4754" marR="4754" marT="4754" marB="0" anchor="b"/>
                </a:tc>
                <a:extLst>
                  <a:ext uri="{0D108BD9-81ED-4DB2-BD59-A6C34878D82A}">
                    <a16:rowId xmlns:a16="http://schemas.microsoft.com/office/drawing/2014/main" val="19723948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B-</a:t>
                      </a:r>
                      <a:r>
                        <a:rPr lang="pl-PL" sz="1600" b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cfDNA</a:t>
                      </a:r>
                      <a:r>
                        <a:rPr lang="pl-PL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[B-</a:t>
                      </a:r>
                      <a:r>
                        <a:rPr lang="pl-PL" sz="1600" b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value</a:t>
                      </a:r>
                      <a:r>
                        <a:rPr lang="pl-PL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]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54" marR="4754" marT="47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0.07±0.02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54" marR="4754" marT="47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0.06±0.02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54" marR="4754" marT="47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0.5184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54" marR="4754" marT="4754" marB="0" anchor="b"/>
                </a:tc>
                <a:extLst>
                  <a:ext uri="{0D108BD9-81ED-4DB2-BD59-A6C34878D82A}">
                    <a16:rowId xmlns:a16="http://schemas.microsoft.com/office/drawing/2014/main" val="3155408303"/>
                  </a:ext>
                </a:extLst>
              </a:tr>
              <a:tr h="93230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B-</a:t>
                      </a:r>
                      <a:r>
                        <a:rPr lang="pl-PL" sz="1600" b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cfDNA</a:t>
                      </a:r>
                      <a:r>
                        <a:rPr lang="pl-PL" sz="16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[M-</a:t>
                      </a:r>
                      <a:r>
                        <a:rPr lang="pl-PL" sz="1600" b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value</a:t>
                      </a:r>
                      <a:r>
                        <a:rPr lang="pl-PL" sz="16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]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54" marR="4754" marT="47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-2.0±0.3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54" marR="4754" marT="47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-1.8±0.3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54" marR="4754" marT="47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0.0219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54" marR="4754" marT="4754" marB="0" anchor="b"/>
                </a:tc>
                <a:extLst>
                  <a:ext uri="{0D108BD9-81ED-4DB2-BD59-A6C34878D82A}">
                    <a16:rowId xmlns:a16="http://schemas.microsoft.com/office/drawing/2014/main" val="1338508314"/>
                  </a:ext>
                </a:extLst>
              </a:tr>
            </a:tbl>
          </a:graphicData>
        </a:graphic>
      </p:graphicFrame>
      <p:pic>
        <p:nvPicPr>
          <p:cNvPr id="5" name="Obraz 4">
            <a:extLst>
              <a:ext uri="{FF2B5EF4-FFF2-40B4-BE49-F238E27FC236}">
                <a16:creationId xmlns:a16="http://schemas.microsoft.com/office/drawing/2014/main" id="{C05B3059-79E4-49EE-FFDA-C414CA285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340" y="1289926"/>
            <a:ext cx="5969480" cy="4475747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1E70D792-B7F6-7071-C5B2-F4F976E41F30}"/>
              </a:ext>
            </a:extLst>
          </p:cNvPr>
          <p:cNvSpPr txBox="1"/>
          <p:nvPr/>
        </p:nvSpPr>
        <p:spPr>
          <a:xfrm>
            <a:off x="1618723" y="5943599"/>
            <a:ext cx="83452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/>
              <a:t>Lower M-</a:t>
            </a:r>
            <a:r>
              <a:rPr lang="pl-PL" sz="2000" b="1" dirty="0" err="1"/>
              <a:t>value</a:t>
            </a:r>
            <a:r>
              <a:rPr lang="pl-PL" sz="2000" b="1" dirty="0"/>
              <a:t> = less beta </a:t>
            </a:r>
            <a:r>
              <a:rPr lang="pl-PL" sz="2000" b="1" dirty="0" err="1"/>
              <a:t>cell</a:t>
            </a:r>
            <a:r>
              <a:rPr lang="pl-PL" sz="2000" b="1" dirty="0"/>
              <a:t> </a:t>
            </a:r>
            <a:r>
              <a:rPr lang="pl-PL" sz="2000" b="1" dirty="0" err="1"/>
              <a:t>remnants</a:t>
            </a:r>
            <a:r>
              <a:rPr lang="pl-PL" sz="2000" b="1" dirty="0"/>
              <a:t> = less </a:t>
            </a:r>
            <a:r>
              <a:rPr lang="pl-PL" sz="2000" b="1" dirty="0" err="1"/>
              <a:t>intensive</a:t>
            </a:r>
            <a:r>
              <a:rPr lang="pl-PL" sz="2000" b="1" dirty="0"/>
              <a:t> beta </a:t>
            </a:r>
            <a:r>
              <a:rPr lang="pl-PL" sz="2000" b="1" dirty="0" err="1"/>
              <a:t>cell</a:t>
            </a:r>
            <a:r>
              <a:rPr lang="pl-PL" sz="2000" b="1" dirty="0"/>
              <a:t> </a:t>
            </a:r>
            <a:r>
              <a:rPr lang="pl-PL" sz="2000" b="1" dirty="0" err="1"/>
              <a:t>destruction</a:t>
            </a:r>
            <a:endParaRPr lang="pl-PL" sz="2000" b="1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F79701D-B18C-5FFA-9870-A9A089BA443B}"/>
              </a:ext>
            </a:extLst>
          </p:cNvPr>
          <p:cNvSpPr txBox="1"/>
          <p:nvPr/>
        </p:nvSpPr>
        <p:spPr>
          <a:xfrm>
            <a:off x="2854183" y="369992"/>
            <a:ext cx="6641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err="1"/>
              <a:t>BcfDNA</a:t>
            </a:r>
            <a:r>
              <a:rPr lang="pl-PL" sz="2400" b="1" dirty="0"/>
              <a:t> M-</a:t>
            </a:r>
            <a:r>
              <a:rPr lang="pl-PL" sz="2400" b="1" dirty="0" err="1"/>
              <a:t>value</a:t>
            </a:r>
            <a:r>
              <a:rPr lang="pl-PL" sz="2400" b="1" dirty="0"/>
              <a:t> </a:t>
            </a:r>
            <a:r>
              <a:rPr lang="pl-PL" sz="2400" b="1" dirty="0" err="1"/>
              <a:t>associated</a:t>
            </a:r>
            <a:r>
              <a:rPr lang="pl-PL" sz="2400" b="1" dirty="0"/>
              <a:t> with DKA </a:t>
            </a:r>
            <a:r>
              <a:rPr lang="pl-PL" sz="2400" b="1" dirty="0" err="1"/>
              <a:t>at</a:t>
            </a:r>
            <a:r>
              <a:rPr lang="pl-PL" sz="2400" b="1" dirty="0"/>
              <a:t> T1D </a:t>
            </a:r>
            <a:r>
              <a:rPr lang="pl-PL" sz="2400" b="1" dirty="0" err="1"/>
              <a:t>onset</a:t>
            </a:r>
            <a:endParaRPr lang="pl-PL" sz="2400" b="1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81B5AFCD-650A-CFBE-2ED6-911878BA39A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611" y="6310246"/>
            <a:ext cx="2208389" cy="56413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FDF3EA89-DD27-3787-C8BD-28E3825B68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52" y="6220698"/>
            <a:ext cx="1781092" cy="65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752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id="{C7856A53-F1B0-09E9-175E-4F976BCD71F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611" y="6310246"/>
            <a:ext cx="2208389" cy="56413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B78CAD16-E94A-F83D-4CA5-C53CBA423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0888" y="0"/>
            <a:ext cx="7991141" cy="5320734"/>
          </a:xfrm>
          <a:prstGeom prst="rect">
            <a:avLst/>
          </a:prstGeom>
        </p:spPr>
      </p:pic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FF51C34A-0071-FE4F-893C-95F48C76CB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895890"/>
              </p:ext>
            </p:extLst>
          </p:nvPr>
        </p:nvGraphicFramePr>
        <p:xfrm>
          <a:off x="2960915" y="5313114"/>
          <a:ext cx="9231085" cy="99713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932214">
                  <a:extLst>
                    <a:ext uri="{9D8B030D-6E8A-4147-A177-3AD203B41FA5}">
                      <a16:colId xmlns:a16="http://schemas.microsoft.com/office/drawing/2014/main" val="972692310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1648128711"/>
                    </a:ext>
                  </a:extLst>
                </a:gridCol>
                <a:gridCol w="1279072">
                  <a:extLst>
                    <a:ext uri="{9D8B030D-6E8A-4147-A177-3AD203B41FA5}">
                      <a16:colId xmlns:a16="http://schemas.microsoft.com/office/drawing/2014/main" val="1563274379"/>
                    </a:ext>
                  </a:extLst>
                </a:gridCol>
                <a:gridCol w="1246414">
                  <a:extLst>
                    <a:ext uri="{9D8B030D-6E8A-4147-A177-3AD203B41FA5}">
                      <a16:colId xmlns:a16="http://schemas.microsoft.com/office/drawing/2014/main" val="2709505013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83919643"/>
                    </a:ext>
                  </a:extLst>
                </a:gridCol>
                <a:gridCol w="1164772">
                  <a:extLst>
                    <a:ext uri="{9D8B030D-6E8A-4147-A177-3AD203B41FA5}">
                      <a16:colId xmlns:a16="http://schemas.microsoft.com/office/drawing/2014/main" val="2769743644"/>
                    </a:ext>
                  </a:extLst>
                </a:gridCol>
                <a:gridCol w="1306285">
                  <a:extLst>
                    <a:ext uri="{9D8B030D-6E8A-4147-A177-3AD203B41FA5}">
                      <a16:colId xmlns:a16="http://schemas.microsoft.com/office/drawing/2014/main" val="919664756"/>
                    </a:ext>
                  </a:extLst>
                </a:gridCol>
              </a:tblGrid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>
                          <a:effectLst/>
                        </a:rPr>
                        <a:t>T1D </a:t>
                      </a:r>
                      <a:r>
                        <a:rPr lang="pl-PL" sz="1600" u="none" strike="noStrike" dirty="0" err="1">
                          <a:effectLst/>
                        </a:rPr>
                        <a:t>duration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effectLst/>
                        </a:rPr>
                        <a:t>3-5m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effectLst/>
                        </a:rPr>
                        <a:t>5-7m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effectLst/>
                        </a:rPr>
                        <a:t>7-9m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effectLst/>
                        </a:rPr>
                        <a:t>9-11m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effectLst/>
                        </a:rPr>
                        <a:t>11-13m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effectLst/>
                        </a:rPr>
                        <a:t>13-15m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3161458607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N at risk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effectLst/>
                        </a:rPr>
                        <a:t>76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effectLst/>
                        </a:rPr>
                        <a:t>73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effectLst/>
                        </a:rPr>
                        <a:t>63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effectLst/>
                        </a:rPr>
                        <a:t>55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effectLst/>
                        </a:rPr>
                        <a:t>47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effectLst/>
                        </a:rPr>
                        <a:t>2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458548810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Censored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effectLst/>
                        </a:rPr>
                        <a:t>3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effectLst/>
                        </a:rPr>
                        <a:t>3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effectLst/>
                        </a:rPr>
                        <a:t>2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effectLst/>
                        </a:rPr>
                        <a:t>5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effectLst/>
                        </a:rPr>
                        <a:t>35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effectLst/>
                        </a:rPr>
                        <a:t>2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254933908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Complete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effectLst/>
                        </a:rPr>
                        <a:t>0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effectLst/>
                        </a:rPr>
                        <a:t>7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effectLst/>
                        </a:rPr>
                        <a:t>6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effectLst/>
                        </a:rPr>
                        <a:t>3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effectLst/>
                        </a:rPr>
                        <a:t>10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effectLst/>
                        </a:rPr>
                        <a:t>0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854665991"/>
                  </a:ext>
                </a:extLst>
              </a:tr>
            </a:tbl>
          </a:graphicData>
        </a:graphic>
      </p:graphicFrame>
      <p:sp>
        <p:nvSpPr>
          <p:cNvPr id="9" name="pole tekstowe 8">
            <a:extLst>
              <a:ext uri="{FF2B5EF4-FFF2-40B4-BE49-F238E27FC236}">
                <a16:creationId xmlns:a16="http://schemas.microsoft.com/office/drawing/2014/main" id="{C8341E88-44B3-25DF-7074-CB6BB4CA8608}"/>
              </a:ext>
            </a:extLst>
          </p:cNvPr>
          <p:cNvSpPr txBox="1"/>
          <p:nvPr/>
        </p:nvSpPr>
        <p:spPr>
          <a:xfrm flipH="1">
            <a:off x="-670482" y="134734"/>
            <a:ext cx="4696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err="1"/>
              <a:t>Follow-up</a:t>
            </a:r>
            <a:r>
              <a:rPr lang="pl-PL" sz="2400" b="1" dirty="0"/>
              <a:t> </a:t>
            </a:r>
            <a:r>
              <a:rPr lang="pl-PL" sz="2400" b="1" dirty="0" err="1"/>
              <a:t>summary</a:t>
            </a:r>
            <a:endParaRPr lang="pl-PL" sz="2400" b="1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9E52F6F3-D1F1-609B-F1BE-2C3803913F47}"/>
              </a:ext>
            </a:extLst>
          </p:cNvPr>
          <p:cNvSpPr txBox="1"/>
          <p:nvPr/>
        </p:nvSpPr>
        <p:spPr>
          <a:xfrm>
            <a:off x="289932" y="1496378"/>
            <a:ext cx="32909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76 (85.4%) </a:t>
            </a:r>
            <a:r>
              <a:rPr lang="pl-PL" dirty="0" err="1"/>
              <a:t>achieved</a:t>
            </a:r>
            <a:r>
              <a:rPr lang="pl-PL" dirty="0"/>
              <a:t> PR </a:t>
            </a:r>
            <a:r>
              <a:rPr lang="pl-PL" dirty="0" err="1"/>
              <a:t>after</a:t>
            </a:r>
            <a:r>
              <a:rPr lang="pl-PL" dirty="0"/>
              <a:t> 3 </a:t>
            </a:r>
            <a:r>
              <a:rPr lang="pl-PL" dirty="0" err="1"/>
              <a:t>months</a:t>
            </a:r>
            <a:endParaRPr lang="pl-PL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Median </a:t>
            </a:r>
            <a:r>
              <a:rPr lang="pl-PL" dirty="0" err="1"/>
              <a:t>duration</a:t>
            </a:r>
            <a:r>
              <a:rPr lang="pl-PL" dirty="0"/>
              <a:t> of PR was </a:t>
            </a:r>
            <a:r>
              <a:rPr lang="pl-PL" b="1" dirty="0"/>
              <a:t>12.3 </a:t>
            </a:r>
            <a:r>
              <a:rPr lang="pl-PL" b="1" dirty="0" err="1"/>
              <a:t>months</a:t>
            </a:r>
            <a:endParaRPr lang="pl-PL" b="1" dirty="0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07E329D6-C039-FF21-3AAE-4AB0BB489D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52" y="6220698"/>
            <a:ext cx="1781092" cy="653465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C642B0D7-DEFE-F62F-74ED-486D375FE82E}"/>
              </a:ext>
            </a:extLst>
          </p:cNvPr>
          <p:cNvSpPr txBox="1"/>
          <p:nvPr/>
        </p:nvSpPr>
        <p:spPr>
          <a:xfrm>
            <a:off x="6697962" y="4943782"/>
            <a:ext cx="286978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dirty="0"/>
              <a:t>T1D </a:t>
            </a:r>
            <a:r>
              <a:rPr lang="pl-PL" dirty="0" err="1"/>
              <a:t>duration</a:t>
            </a:r>
            <a:r>
              <a:rPr lang="pl-PL" dirty="0"/>
              <a:t> [</a:t>
            </a:r>
            <a:r>
              <a:rPr lang="pl-PL" dirty="0" err="1"/>
              <a:t>months</a:t>
            </a:r>
            <a:r>
              <a:rPr lang="pl-PL" dirty="0"/>
              <a:t>]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FED79668-DE1B-2A5A-4910-7E1B72ACE388}"/>
              </a:ext>
            </a:extLst>
          </p:cNvPr>
          <p:cNvSpPr txBox="1"/>
          <p:nvPr/>
        </p:nvSpPr>
        <p:spPr>
          <a:xfrm>
            <a:off x="4760588" y="4629882"/>
            <a:ext cx="646362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dirty="0"/>
              <a:t>3                    5                    7                     9                     11                  13</a:t>
            </a:r>
          </a:p>
        </p:txBody>
      </p:sp>
    </p:spTree>
    <p:extLst>
      <p:ext uri="{BB962C8B-B14F-4D97-AF65-F5344CB8AC3E}">
        <p14:creationId xmlns:p14="http://schemas.microsoft.com/office/powerpoint/2010/main" val="2821403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9589686C-1BE0-1051-9FC5-3BF9F5879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3395" y="1149131"/>
            <a:ext cx="5238748" cy="3927865"/>
          </a:xfrm>
          <a:prstGeom prst="rect">
            <a:avLst/>
          </a:prstGeom>
        </p:spPr>
      </p:pic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C32BAC37-2824-DE5C-7DDD-692EAA050C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984320"/>
              </p:ext>
            </p:extLst>
          </p:nvPr>
        </p:nvGraphicFramePr>
        <p:xfrm>
          <a:off x="304490" y="1258494"/>
          <a:ext cx="6386242" cy="434101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436653">
                  <a:extLst>
                    <a:ext uri="{9D8B030D-6E8A-4147-A177-3AD203B41FA5}">
                      <a16:colId xmlns:a16="http://schemas.microsoft.com/office/drawing/2014/main" val="3906775809"/>
                    </a:ext>
                  </a:extLst>
                </a:gridCol>
                <a:gridCol w="1452722">
                  <a:extLst>
                    <a:ext uri="{9D8B030D-6E8A-4147-A177-3AD203B41FA5}">
                      <a16:colId xmlns:a16="http://schemas.microsoft.com/office/drawing/2014/main" val="2856901832"/>
                    </a:ext>
                  </a:extLst>
                </a:gridCol>
                <a:gridCol w="1810496">
                  <a:extLst>
                    <a:ext uri="{9D8B030D-6E8A-4147-A177-3AD203B41FA5}">
                      <a16:colId xmlns:a16="http://schemas.microsoft.com/office/drawing/2014/main" val="286477"/>
                    </a:ext>
                  </a:extLst>
                </a:gridCol>
                <a:gridCol w="686371">
                  <a:extLst>
                    <a:ext uri="{9D8B030D-6E8A-4147-A177-3AD203B41FA5}">
                      <a16:colId xmlns:a16="http://schemas.microsoft.com/office/drawing/2014/main" val="230216544"/>
                    </a:ext>
                  </a:extLst>
                </a:gridCol>
              </a:tblGrid>
              <a:tr h="180875">
                <a:tc>
                  <a:txBody>
                    <a:bodyPr/>
                    <a:lstStyle/>
                    <a:p>
                      <a:pPr algn="l" fontAlgn="b"/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19" marR="4219" marT="421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 err="1">
                          <a:effectLst/>
                          <a:latin typeface="+mn-lt"/>
                        </a:rPr>
                        <a:t>Remitters</a:t>
                      </a:r>
                      <a:r>
                        <a:rPr lang="pl-PL" sz="1600" u="none" strike="noStrike" dirty="0">
                          <a:effectLst/>
                          <a:latin typeface="+mn-lt"/>
                        </a:rPr>
                        <a:t> (N=29)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>
                          <a:effectLst/>
                          <a:latin typeface="+mn-lt"/>
                        </a:rPr>
                        <a:t>Non-</a:t>
                      </a:r>
                      <a:r>
                        <a:rPr lang="pl-PL" sz="1600" u="none" strike="noStrike" dirty="0" err="1">
                          <a:effectLst/>
                          <a:latin typeface="+mn-lt"/>
                        </a:rPr>
                        <a:t>remitters</a:t>
                      </a:r>
                      <a:r>
                        <a:rPr lang="pl-PL" sz="1600" u="none" strike="noStrike" dirty="0">
                          <a:effectLst/>
                          <a:latin typeface="+mn-lt"/>
                        </a:rPr>
                        <a:t> (N=11)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dirty="0"/>
                        <a:t>P-</a:t>
                      </a:r>
                      <a:r>
                        <a:rPr lang="pl-PL" sz="1600" dirty="0" err="1"/>
                        <a:t>value</a:t>
                      </a:r>
                      <a:endParaRPr lang="pl-PL" sz="1600" dirty="0"/>
                    </a:p>
                  </a:txBody>
                  <a:tcPr marL="4219" marR="4219" marT="4219" marB="0" anchor="b"/>
                </a:tc>
                <a:extLst>
                  <a:ext uri="{0D108BD9-81ED-4DB2-BD59-A6C34878D82A}">
                    <a16:rowId xmlns:a16="http://schemas.microsoft.com/office/drawing/2014/main" val="778066671"/>
                  </a:ext>
                </a:extLst>
              </a:tr>
              <a:tr h="1808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Age at T1D diagnosis [years]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19" marR="4219" marT="421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 dirty="0">
                          <a:effectLst/>
                          <a:latin typeface="+mn-lt"/>
                        </a:rPr>
                        <a:t>10,14+/-2,81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+mn-lt"/>
                        </a:rPr>
                        <a:t>10,82+/-2,92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+mn-lt"/>
                        </a:rPr>
                        <a:t>0,5045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19" marR="4219" marT="4219" marB="0" anchor="b"/>
                </a:tc>
                <a:extLst>
                  <a:ext uri="{0D108BD9-81ED-4DB2-BD59-A6C34878D82A}">
                    <a16:rowId xmlns:a16="http://schemas.microsoft.com/office/drawing/2014/main" val="3154264400"/>
                  </a:ext>
                </a:extLst>
              </a:tr>
              <a:tr h="180875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 err="1">
                          <a:effectLst/>
                          <a:latin typeface="+mn-lt"/>
                        </a:rPr>
                        <a:t>ph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19" marR="4219" marT="421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 dirty="0">
                          <a:effectLst/>
                          <a:latin typeface="+mn-lt"/>
                        </a:rPr>
                        <a:t>7,33+/-0,13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+mn-lt"/>
                        </a:rPr>
                        <a:t>7,28+/-0,16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+mn-lt"/>
                        </a:rPr>
                        <a:t>0,3791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19" marR="4219" marT="4219" marB="0" anchor="b"/>
                </a:tc>
                <a:extLst>
                  <a:ext uri="{0D108BD9-81ED-4DB2-BD59-A6C34878D82A}">
                    <a16:rowId xmlns:a16="http://schemas.microsoft.com/office/drawing/2014/main" val="1160132544"/>
                  </a:ext>
                </a:extLst>
              </a:tr>
              <a:tr h="180875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>
                          <a:effectLst/>
                          <a:latin typeface="+mn-lt"/>
                        </a:rPr>
                        <a:t>HCO3-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19" marR="4219" marT="421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+mn-lt"/>
                        </a:rPr>
                        <a:t>18,12+/-7,10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+mn-lt"/>
                        </a:rPr>
                        <a:t>15,13+/-7,49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+mn-lt"/>
                        </a:rPr>
                        <a:t>0,2475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19" marR="4219" marT="4219" marB="0" anchor="b"/>
                </a:tc>
                <a:extLst>
                  <a:ext uri="{0D108BD9-81ED-4DB2-BD59-A6C34878D82A}">
                    <a16:rowId xmlns:a16="http://schemas.microsoft.com/office/drawing/2014/main" val="2112519481"/>
                  </a:ext>
                </a:extLst>
              </a:tr>
              <a:tr h="269868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>
                          <a:effectLst/>
                          <a:latin typeface="+mn-lt"/>
                        </a:rPr>
                        <a:t>BMI z-</a:t>
                      </a:r>
                      <a:r>
                        <a:rPr lang="pl-PL" sz="1600" u="none" strike="noStrike" dirty="0" err="1">
                          <a:effectLst/>
                          <a:latin typeface="+mn-lt"/>
                        </a:rPr>
                        <a:t>score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19" marR="4219" marT="421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+mn-lt"/>
                        </a:rPr>
                        <a:t>-0,57+/-1,25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+mn-lt"/>
                        </a:rPr>
                        <a:t>-0,19+/-0,93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+mn-lt"/>
                        </a:rPr>
                        <a:t>0,3704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19" marR="4219" marT="4219" marB="0" anchor="b"/>
                </a:tc>
                <a:extLst>
                  <a:ext uri="{0D108BD9-81ED-4DB2-BD59-A6C34878D82A}">
                    <a16:rowId xmlns:a16="http://schemas.microsoft.com/office/drawing/2014/main" val="834234261"/>
                  </a:ext>
                </a:extLst>
              </a:tr>
              <a:tr h="180875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>
                          <a:effectLst/>
                          <a:latin typeface="+mn-lt"/>
                        </a:rPr>
                        <a:t>insulin </a:t>
                      </a:r>
                      <a:r>
                        <a:rPr lang="pl-PL" sz="1600" u="none" strike="noStrike" dirty="0" err="1">
                          <a:effectLst/>
                          <a:latin typeface="+mn-lt"/>
                        </a:rPr>
                        <a:t>dose</a:t>
                      </a:r>
                      <a:r>
                        <a:rPr lang="pl-PL" sz="1600" u="none" strike="noStrike" dirty="0">
                          <a:effectLst/>
                          <a:latin typeface="+mn-lt"/>
                        </a:rPr>
                        <a:t> [UI/kg]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19" marR="4219" marT="421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+mn-lt"/>
                        </a:rPr>
                        <a:t>0,99+/-0,29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 dirty="0">
                          <a:effectLst/>
                          <a:latin typeface="+mn-lt"/>
                        </a:rPr>
                        <a:t>1,15+/-0,57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+mn-lt"/>
                        </a:rPr>
                        <a:t>0,2570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19" marR="4219" marT="4219" marB="0" anchor="b"/>
                </a:tc>
                <a:extLst>
                  <a:ext uri="{0D108BD9-81ED-4DB2-BD59-A6C34878D82A}">
                    <a16:rowId xmlns:a16="http://schemas.microsoft.com/office/drawing/2014/main" val="733668529"/>
                  </a:ext>
                </a:extLst>
              </a:tr>
              <a:tr h="180875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 err="1">
                          <a:effectLst/>
                          <a:latin typeface="+mn-lt"/>
                        </a:rPr>
                        <a:t>fasting</a:t>
                      </a:r>
                      <a:r>
                        <a:rPr lang="pl-PL" sz="1600" u="none" strike="noStrike" dirty="0">
                          <a:effectLst/>
                          <a:latin typeface="+mn-lt"/>
                        </a:rPr>
                        <a:t> c-</a:t>
                      </a:r>
                      <a:r>
                        <a:rPr lang="pl-PL" sz="1600" u="none" strike="noStrike" dirty="0" err="1">
                          <a:effectLst/>
                          <a:latin typeface="+mn-lt"/>
                        </a:rPr>
                        <a:t>peptide</a:t>
                      </a:r>
                      <a:r>
                        <a:rPr lang="pl-PL" sz="1600" u="none" strike="noStrike" dirty="0">
                          <a:effectLst/>
                          <a:latin typeface="+mn-lt"/>
                        </a:rPr>
                        <a:t> [</a:t>
                      </a:r>
                      <a:r>
                        <a:rPr lang="pl-PL" sz="1600" u="none" strike="noStrike" dirty="0" err="1">
                          <a:effectLst/>
                          <a:latin typeface="+mn-lt"/>
                        </a:rPr>
                        <a:t>ng</a:t>
                      </a:r>
                      <a:r>
                        <a:rPr lang="pl-PL" sz="1600" u="none" strike="noStrike" dirty="0">
                          <a:effectLst/>
                          <a:latin typeface="+mn-lt"/>
                        </a:rPr>
                        <a:t>/L]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19" marR="4219" marT="421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+mn-lt"/>
                        </a:rPr>
                        <a:t>0,37+/-0,26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+mn-lt"/>
                        </a:rPr>
                        <a:t>0,30+/-0,21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 dirty="0">
                          <a:effectLst/>
                          <a:latin typeface="+mn-lt"/>
                        </a:rPr>
                        <a:t>0,4653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19" marR="4219" marT="4219" marB="0" anchor="b"/>
                </a:tc>
                <a:extLst>
                  <a:ext uri="{0D108BD9-81ED-4DB2-BD59-A6C34878D82A}">
                    <a16:rowId xmlns:a16="http://schemas.microsoft.com/office/drawing/2014/main" val="3389988708"/>
                  </a:ext>
                </a:extLst>
              </a:tr>
              <a:tr h="180875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  <a:latin typeface="+mn-lt"/>
                        </a:rPr>
                        <a:t>stimulated c-peptide [ng/L]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19" marR="4219" marT="421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+mn-lt"/>
                        </a:rPr>
                        <a:t>0,75+/-0,56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+mn-lt"/>
                        </a:rPr>
                        <a:t>0,65+/-0,52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+mn-lt"/>
                        </a:rPr>
                        <a:t>0,6503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19" marR="4219" marT="4219" marB="0" anchor="b"/>
                </a:tc>
                <a:extLst>
                  <a:ext uri="{0D108BD9-81ED-4DB2-BD59-A6C34878D82A}">
                    <a16:rowId xmlns:a16="http://schemas.microsoft.com/office/drawing/2014/main" val="1534223009"/>
                  </a:ext>
                </a:extLst>
              </a:tr>
              <a:tr h="33688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stimulated to fasting c-peptide ratio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19" marR="4219" marT="421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+mn-lt"/>
                        </a:rPr>
                        <a:t>2,09+/-0,59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+mn-lt"/>
                        </a:rPr>
                        <a:t>2,14+/-0,41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 dirty="0">
                          <a:effectLst/>
                          <a:latin typeface="+mn-lt"/>
                        </a:rPr>
                        <a:t>0,8239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19" marR="4219" marT="4219" marB="0" anchor="b"/>
                </a:tc>
                <a:extLst>
                  <a:ext uri="{0D108BD9-81ED-4DB2-BD59-A6C34878D82A}">
                    <a16:rowId xmlns:a16="http://schemas.microsoft.com/office/drawing/2014/main" val="3076651883"/>
                  </a:ext>
                </a:extLst>
              </a:tr>
              <a:tr h="180875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  <a:latin typeface="+mn-lt"/>
                        </a:rPr>
                        <a:t>HbA1c [%]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19" marR="4219" marT="421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+mn-lt"/>
                        </a:rPr>
                        <a:t>12,85+/-2,85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+mn-lt"/>
                        </a:rPr>
                        <a:t>13,42+/-3,17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+mn-lt"/>
                        </a:rPr>
                        <a:t>0,5876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19" marR="4219" marT="4219" marB="0" anchor="b"/>
                </a:tc>
                <a:extLst>
                  <a:ext uri="{0D108BD9-81ED-4DB2-BD59-A6C34878D82A}">
                    <a16:rowId xmlns:a16="http://schemas.microsoft.com/office/drawing/2014/main" val="4254926450"/>
                  </a:ext>
                </a:extLst>
              </a:tr>
              <a:tr h="336888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>
                          <a:effectLst/>
                          <a:latin typeface="+mn-lt"/>
                        </a:rPr>
                        <a:t>B-</a:t>
                      </a:r>
                      <a:r>
                        <a:rPr lang="pl-PL" sz="1600" u="none" strike="noStrike" dirty="0" err="1">
                          <a:effectLst/>
                          <a:latin typeface="+mn-lt"/>
                        </a:rPr>
                        <a:t>cfDNA</a:t>
                      </a:r>
                      <a:r>
                        <a:rPr lang="pl-PL" sz="1600" u="none" strike="noStrike" dirty="0">
                          <a:effectLst/>
                          <a:latin typeface="+mn-lt"/>
                        </a:rPr>
                        <a:t> [</a:t>
                      </a:r>
                      <a:r>
                        <a:rPr lang="pl-PL" sz="1600" u="none" strike="noStrike" dirty="0" err="1">
                          <a:effectLst/>
                          <a:latin typeface="+mn-lt"/>
                        </a:rPr>
                        <a:t>copies</a:t>
                      </a:r>
                      <a:r>
                        <a:rPr lang="pl-PL" sz="1600" u="none" strike="noStrike" dirty="0">
                          <a:effectLst/>
                          <a:latin typeface="+mn-lt"/>
                        </a:rPr>
                        <a:t>/ml]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19" marR="4219" marT="421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+mn-lt"/>
                        </a:rPr>
                        <a:t>564,78+/-902,78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+mn-lt"/>
                        </a:rPr>
                        <a:t>614,98+/-830,67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 dirty="0">
                          <a:effectLst/>
                          <a:latin typeface="+mn-lt"/>
                        </a:rPr>
                        <a:t>0,8735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19" marR="4219" marT="4219" marB="0" anchor="b"/>
                </a:tc>
                <a:extLst>
                  <a:ext uri="{0D108BD9-81ED-4DB2-BD59-A6C34878D82A}">
                    <a16:rowId xmlns:a16="http://schemas.microsoft.com/office/drawing/2014/main" val="972441128"/>
                  </a:ext>
                </a:extLst>
              </a:tr>
              <a:tr h="180875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>
                          <a:effectLst/>
                          <a:latin typeface="+mn-lt"/>
                        </a:rPr>
                        <a:t>B-</a:t>
                      </a:r>
                      <a:r>
                        <a:rPr lang="pl-PL" sz="1600" u="none" strike="noStrike" dirty="0" err="1">
                          <a:effectLst/>
                          <a:latin typeface="+mn-lt"/>
                        </a:rPr>
                        <a:t>cfDNA</a:t>
                      </a:r>
                      <a:r>
                        <a:rPr lang="pl-PL" sz="1600" u="none" strike="noStrike" dirty="0">
                          <a:effectLst/>
                          <a:latin typeface="+mn-lt"/>
                        </a:rPr>
                        <a:t> [</a:t>
                      </a:r>
                      <a:r>
                        <a:rPr lang="pl-PL" sz="1600" u="none" strike="noStrike" dirty="0" err="1">
                          <a:effectLst/>
                          <a:latin typeface="+mn-lt"/>
                        </a:rPr>
                        <a:t>Unmet</a:t>
                      </a:r>
                      <a:r>
                        <a:rPr lang="pl-PL" sz="1600" u="none" strike="noStrike" dirty="0">
                          <a:effectLst/>
                          <a:latin typeface="+mn-lt"/>
                        </a:rPr>
                        <a:t>/met ratio]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19" marR="4219" marT="421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+mn-lt"/>
                        </a:rPr>
                        <a:t>0,18+/-0,05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+mn-lt"/>
                        </a:rPr>
                        <a:t>0,16+/-0,04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 dirty="0">
                          <a:effectLst/>
                          <a:latin typeface="+mn-lt"/>
                        </a:rPr>
                        <a:t>0,1678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19" marR="4219" marT="4219" marB="0" anchor="b"/>
                </a:tc>
                <a:extLst>
                  <a:ext uri="{0D108BD9-81ED-4DB2-BD59-A6C34878D82A}">
                    <a16:rowId xmlns:a16="http://schemas.microsoft.com/office/drawing/2014/main" val="3446888800"/>
                  </a:ext>
                </a:extLst>
              </a:tr>
              <a:tr h="33688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B-cfDNA [Unmet fraction in total]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19" marR="4219" marT="421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+mn-lt"/>
                        </a:rPr>
                        <a:t>0,15+/-0,04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+mn-lt"/>
                        </a:rPr>
                        <a:t>0,14+/-0,03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 dirty="0">
                          <a:effectLst/>
                          <a:latin typeface="+mn-lt"/>
                        </a:rPr>
                        <a:t>0,1771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19" marR="4219" marT="4219" marB="0" anchor="b"/>
                </a:tc>
                <a:extLst>
                  <a:ext uri="{0D108BD9-81ED-4DB2-BD59-A6C34878D82A}">
                    <a16:rowId xmlns:a16="http://schemas.microsoft.com/office/drawing/2014/main" val="627748571"/>
                  </a:ext>
                </a:extLst>
              </a:tr>
              <a:tr h="180875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>
                          <a:effectLst/>
                          <a:latin typeface="+mn-lt"/>
                        </a:rPr>
                        <a:t>B-</a:t>
                      </a:r>
                      <a:r>
                        <a:rPr lang="pl-PL" sz="1600" u="none" strike="noStrike" dirty="0" err="1">
                          <a:effectLst/>
                          <a:latin typeface="+mn-lt"/>
                        </a:rPr>
                        <a:t>cfDNA</a:t>
                      </a:r>
                      <a:r>
                        <a:rPr lang="pl-PL" sz="1600" u="none" strike="noStrike" dirty="0">
                          <a:effectLst/>
                          <a:latin typeface="+mn-lt"/>
                        </a:rPr>
                        <a:t> [Beta-</a:t>
                      </a:r>
                      <a:r>
                        <a:rPr lang="pl-PL" sz="1600" u="none" strike="noStrike" dirty="0" err="1">
                          <a:effectLst/>
                          <a:latin typeface="+mn-lt"/>
                        </a:rPr>
                        <a:t>value</a:t>
                      </a:r>
                      <a:r>
                        <a:rPr lang="pl-PL" sz="1600" u="none" strike="noStrike" dirty="0">
                          <a:effectLst/>
                          <a:latin typeface="+mn-lt"/>
                        </a:rPr>
                        <a:t>]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19" marR="4219" marT="421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+mn-lt"/>
                        </a:rPr>
                        <a:t>0,06+/-0,02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  <a:latin typeface="+mn-lt"/>
                        </a:rPr>
                        <a:t>0,07+/-0,02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 dirty="0">
                          <a:effectLst/>
                          <a:latin typeface="+mn-lt"/>
                        </a:rPr>
                        <a:t>0,6463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19" marR="4219" marT="4219" marB="0" anchor="b"/>
                </a:tc>
                <a:extLst>
                  <a:ext uri="{0D108BD9-81ED-4DB2-BD59-A6C34878D82A}">
                    <a16:rowId xmlns:a16="http://schemas.microsoft.com/office/drawing/2014/main" val="665976762"/>
                  </a:ext>
                </a:extLst>
              </a:tr>
              <a:tr h="269868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  <a:latin typeface="+mn-lt"/>
                        </a:rPr>
                        <a:t>B-</a:t>
                      </a:r>
                      <a:r>
                        <a:rPr lang="pl-PL" sz="1600" b="1" u="none" strike="noStrike" dirty="0" err="1">
                          <a:effectLst/>
                          <a:latin typeface="+mn-lt"/>
                        </a:rPr>
                        <a:t>cfDNA</a:t>
                      </a:r>
                      <a:r>
                        <a:rPr lang="pl-PL" sz="1600" b="1" u="none" strike="noStrike" dirty="0">
                          <a:effectLst/>
                          <a:latin typeface="+mn-lt"/>
                        </a:rPr>
                        <a:t> [M-</a:t>
                      </a:r>
                      <a:r>
                        <a:rPr lang="pl-PL" sz="1600" b="1" u="none" strike="noStrike" dirty="0" err="1">
                          <a:effectLst/>
                          <a:latin typeface="+mn-lt"/>
                        </a:rPr>
                        <a:t>value</a:t>
                      </a:r>
                      <a:r>
                        <a:rPr lang="pl-PL" sz="1600" b="1" u="none" strike="noStrike" dirty="0">
                          <a:effectLst/>
                          <a:latin typeface="+mn-lt"/>
                        </a:rPr>
                        <a:t>]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19" marR="4219" marT="421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 dirty="0">
                          <a:effectLst/>
                          <a:latin typeface="+mn-lt"/>
                        </a:rPr>
                        <a:t>-1,74+/-0,29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 dirty="0">
                          <a:effectLst/>
                          <a:latin typeface="+mn-lt"/>
                        </a:rPr>
                        <a:t>-2,06+/-0,34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19" marR="4219" marT="4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 dirty="0">
                          <a:effectLst/>
                          <a:latin typeface="+mn-lt"/>
                        </a:rPr>
                        <a:t>0,0046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19" marR="4219" marT="4219" marB="0" anchor="b"/>
                </a:tc>
                <a:extLst>
                  <a:ext uri="{0D108BD9-81ED-4DB2-BD59-A6C34878D82A}">
                    <a16:rowId xmlns:a16="http://schemas.microsoft.com/office/drawing/2014/main" val="169266792"/>
                  </a:ext>
                </a:extLst>
              </a:tr>
            </a:tbl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324AA8B8-CA6E-9901-AAAB-7500FFD88CAA}"/>
              </a:ext>
            </a:extLst>
          </p:cNvPr>
          <p:cNvSpPr txBox="1"/>
          <p:nvPr/>
        </p:nvSpPr>
        <p:spPr>
          <a:xfrm>
            <a:off x="1618723" y="5943599"/>
            <a:ext cx="83452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/>
              <a:t>Lower M-</a:t>
            </a:r>
            <a:r>
              <a:rPr lang="pl-PL" sz="2000" b="1" dirty="0" err="1"/>
              <a:t>value</a:t>
            </a:r>
            <a:r>
              <a:rPr lang="pl-PL" sz="2000" b="1" dirty="0"/>
              <a:t> = less beta </a:t>
            </a:r>
            <a:r>
              <a:rPr lang="pl-PL" sz="2000" b="1" dirty="0" err="1"/>
              <a:t>cell</a:t>
            </a:r>
            <a:r>
              <a:rPr lang="pl-PL" sz="2000" b="1" dirty="0"/>
              <a:t> </a:t>
            </a:r>
            <a:r>
              <a:rPr lang="pl-PL" sz="2000" b="1" dirty="0" err="1"/>
              <a:t>remnants</a:t>
            </a:r>
            <a:r>
              <a:rPr lang="pl-PL" sz="2000" b="1" dirty="0"/>
              <a:t> = less </a:t>
            </a:r>
            <a:r>
              <a:rPr lang="pl-PL" sz="2000" b="1" dirty="0" err="1"/>
              <a:t>intensive</a:t>
            </a:r>
            <a:r>
              <a:rPr lang="pl-PL" sz="2000" b="1" dirty="0"/>
              <a:t> beta </a:t>
            </a:r>
            <a:r>
              <a:rPr lang="pl-PL" sz="2000" b="1" dirty="0" err="1"/>
              <a:t>cell</a:t>
            </a:r>
            <a:r>
              <a:rPr lang="pl-PL" sz="2000" b="1" dirty="0"/>
              <a:t> </a:t>
            </a:r>
            <a:r>
              <a:rPr lang="pl-PL" sz="2000" b="1" dirty="0" err="1"/>
              <a:t>destruction</a:t>
            </a:r>
            <a:endParaRPr lang="pl-PL" sz="2000" b="1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F83DBEFB-887C-803D-D8E6-CB6940EE1CB5}"/>
              </a:ext>
            </a:extLst>
          </p:cNvPr>
          <p:cNvSpPr txBox="1"/>
          <p:nvPr/>
        </p:nvSpPr>
        <p:spPr>
          <a:xfrm>
            <a:off x="649578" y="254164"/>
            <a:ext cx="10283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/>
              <a:t>At-</a:t>
            </a:r>
            <a:r>
              <a:rPr lang="pl-PL" sz="2400" b="1" dirty="0" err="1"/>
              <a:t>onset</a:t>
            </a:r>
            <a:r>
              <a:rPr lang="pl-PL" sz="2400" b="1" dirty="0"/>
              <a:t> B-</a:t>
            </a:r>
            <a:r>
              <a:rPr lang="pl-PL" sz="2400" b="1" dirty="0" err="1"/>
              <a:t>cfDNA</a:t>
            </a:r>
            <a:r>
              <a:rPr lang="pl-PL" sz="2400" b="1" dirty="0"/>
              <a:t> M-</a:t>
            </a:r>
            <a:r>
              <a:rPr lang="pl-PL" sz="2400" b="1" dirty="0" err="1"/>
              <a:t>value</a:t>
            </a:r>
            <a:r>
              <a:rPr lang="pl-PL" sz="2400" b="1" dirty="0"/>
              <a:t> </a:t>
            </a:r>
            <a:r>
              <a:rPr lang="pl-PL" sz="2400" b="1" dirty="0" err="1"/>
              <a:t>associated</a:t>
            </a:r>
            <a:r>
              <a:rPr lang="pl-PL" sz="2400" b="1" dirty="0"/>
              <a:t> with </a:t>
            </a:r>
            <a:r>
              <a:rPr lang="pl-PL" sz="2400" b="1" dirty="0" err="1"/>
              <a:t>achieving</a:t>
            </a:r>
            <a:r>
              <a:rPr lang="pl-PL" sz="2400" b="1" dirty="0"/>
              <a:t> PR </a:t>
            </a:r>
            <a:r>
              <a:rPr lang="pl-PL" sz="2400" b="1" dirty="0" err="1"/>
              <a:t>after</a:t>
            </a:r>
            <a:r>
              <a:rPr lang="pl-PL" sz="2400" b="1" dirty="0"/>
              <a:t> 3 </a:t>
            </a:r>
            <a:r>
              <a:rPr lang="pl-PL" sz="2400" b="1" dirty="0" err="1"/>
              <a:t>months</a:t>
            </a:r>
            <a:r>
              <a:rPr lang="pl-PL" sz="2400" b="1" dirty="0"/>
              <a:t> of T1D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92F6294D-8871-673E-E41A-2FD0CA401B4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611" y="6310246"/>
            <a:ext cx="2208389" cy="564134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653E95E8-D808-8A9D-B84C-22AC05B61E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52" y="6220698"/>
            <a:ext cx="1781092" cy="65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356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Obraz 58">
            <a:extLst>
              <a:ext uri="{FF2B5EF4-FFF2-40B4-BE49-F238E27FC236}">
                <a16:creationId xmlns:a16="http://schemas.microsoft.com/office/drawing/2014/main" id="{A561DFC6-BB38-81D5-7FC7-A769D4FB555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611" y="6310246"/>
            <a:ext cx="2208389" cy="564134"/>
          </a:xfrm>
          <a:prstGeom prst="rect">
            <a:avLst/>
          </a:prstGeom>
        </p:spPr>
      </p:pic>
      <p:pic>
        <p:nvPicPr>
          <p:cNvPr id="60" name="Obraz 59">
            <a:extLst>
              <a:ext uri="{FF2B5EF4-FFF2-40B4-BE49-F238E27FC236}">
                <a16:creationId xmlns:a16="http://schemas.microsoft.com/office/drawing/2014/main" id="{A6209D09-DA30-E55A-C57E-4833DF5174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52" y="6220698"/>
            <a:ext cx="1781092" cy="653465"/>
          </a:xfrm>
          <a:prstGeom prst="rect">
            <a:avLst/>
          </a:prstGeom>
        </p:spPr>
      </p:pic>
      <p:sp>
        <p:nvSpPr>
          <p:cNvPr id="46" name="Owal 45">
            <a:extLst>
              <a:ext uri="{FF2B5EF4-FFF2-40B4-BE49-F238E27FC236}">
                <a16:creationId xmlns:a16="http://schemas.microsoft.com/office/drawing/2014/main" id="{B442F38E-8620-FF57-C035-DFE828AF67E8}"/>
              </a:ext>
            </a:extLst>
          </p:cNvPr>
          <p:cNvSpPr/>
          <p:nvPr/>
        </p:nvSpPr>
        <p:spPr>
          <a:xfrm>
            <a:off x="7629507" y="1895529"/>
            <a:ext cx="278779" cy="278779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/>
          </a:p>
        </p:txBody>
      </p:sp>
      <p:sp>
        <p:nvSpPr>
          <p:cNvPr id="47" name="Owal 46">
            <a:extLst>
              <a:ext uri="{FF2B5EF4-FFF2-40B4-BE49-F238E27FC236}">
                <a16:creationId xmlns:a16="http://schemas.microsoft.com/office/drawing/2014/main" id="{D0D53819-3785-0B57-818B-96D20BA63CC2}"/>
              </a:ext>
            </a:extLst>
          </p:cNvPr>
          <p:cNvSpPr/>
          <p:nvPr/>
        </p:nvSpPr>
        <p:spPr>
          <a:xfrm>
            <a:off x="7629507" y="2471206"/>
            <a:ext cx="278779" cy="278779"/>
          </a:xfrm>
          <a:prstGeom prst="ellipse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/>
          </a:p>
        </p:txBody>
      </p:sp>
      <p:cxnSp>
        <p:nvCxnSpPr>
          <p:cNvPr id="49" name="Łącznik prosty 48">
            <a:extLst>
              <a:ext uri="{FF2B5EF4-FFF2-40B4-BE49-F238E27FC236}">
                <a16:creationId xmlns:a16="http://schemas.microsoft.com/office/drawing/2014/main" id="{F55E1B3A-EB36-D8B8-C76A-07B14F5DB68B}"/>
              </a:ext>
            </a:extLst>
          </p:cNvPr>
          <p:cNvCxnSpPr/>
          <p:nvPr/>
        </p:nvCxnSpPr>
        <p:spPr>
          <a:xfrm>
            <a:off x="7575607" y="4213577"/>
            <a:ext cx="38657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Łącznik prosty 49">
            <a:extLst>
              <a:ext uri="{FF2B5EF4-FFF2-40B4-BE49-F238E27FC236}">
                <a16:creationId xmlns:a16="http://schemas.microsoft.com/office/drawing/2014/main" id="{FA469313-3A69-8325-5B3B-DFEF906571FA}"/>
              </a:ext>
            </a:extLst>
          </p:cNvPr>
          <p:cNvCxnSpPr/>
          <p:nvPr/>
        </p:nvCxnSpPr>
        <p:spPr>
          <a:xfrm>
            <a:off x="7575607" y="3563090"/>
            <a:ext cx="386578" cy="0"/>
          </a:xfrm>
          <a:prstGeom prst="line">
            <a:avLst/>
          </a:prstGeom>
          <a:ln w="50800">
            <a:solidFill>
              <a:srgbClr val="00D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upa 55">
            <a:extLst>
              <a:ext uri="{FF2B5EF4-FFF2-40B4-BE49-F238E27FC236}">
                <a16:creationId xmlns:a16="http://schemas.microsoft.com/office/drawing/2014/main" id="{6F7E94DD-DAE8-4CC1-924A-8414307909BD}"/>
              </a:ext>
            </a:extLst>
          </p:cNvPr>
          <p:cNvGrpSpPr/>
          <p:nvPr/>
        </p:nvGrpSpPr>
        <p:grpSpPr>
          <a:xfrm>
            <a:off x="573265" y="919978"/>
            <a:ext cx="6429702" cy="4819238"/>
            <a:chOff x="127215" y="0"/>
            <a:chExt cx="9149765" cy="6858000"/>
          </a:xfrm>
        </p:grpSpPr>
        <p:pic>
          <p:nvPicPr>
            <p:cNvPr id="15" name="Grafika 14">
              <a:extLst>
                <a:ext uri="{FF2B5EF4-FFF2-40B4-BE49-F238E27FC236}">
                  <a16:creationId xmlns:a16="http://schemas.microsoft.com/office/drawing/2014/main" id="{B04117B0-F244-0A5C-3031-6A1227084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27215" y="0"/>
              <a:ext cx="9149765" cy="6858000"/>
            </a:xfrm>
            <a:prstGeom prst="rect">
              <a:avLst/>
            </a:prstGeom>
          </p:spPr>
        </p:pic>
        <p:sp>
          <p:nvSpPr>
            <p:cNvPr id="38" name="Owal 37">
              <a:extLst>
                <a:ext uri="{FF2B5EF4-FFF2-40B4-BE49-F238E27FC236}">
                  <a16:creationId xmlns:a16="http://schemas.microsoft.com/office/drawing/2014/main" id="{27E1C8AF-16E0-E1D2-827E-F8B392B112BC}"/>
                </a:ext>
              </a:extLst>
            </p:cNvPr>
            <p:cNvSpPr/>
            <p:nvPr/>
          </p:nvSpPr>
          <p:spPr>
            <a:xfrm>
              <a:off x="6679581" y="2966225"/>
              <a:ext cx="278779" cy="27877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9" name="Owal 38">
              <a:extLst>
                <a:ext uri="{FF2B5EF4-FFF2-40B4-BE49-F238E27FC236}">
                  <a16:creationId xmlns:a16="http://schemas.microsoft.com/office/drawing/2014/main" id="{8E46EFB0-B8EF-0FEB-3EE1-A0589DDF27C3}"/>
                </a:ext>
              </a:extLst>
            </p:cNvPr>
            <p:cNvSpPr/>
            <p:nvPr/>
          </p:nvSpPr>
          <p:spPr>
            <a:xfrm>
              <a:off x="5148147" y="3083311"/>
              <a:ext cx="278779" cy="27877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0" name="Owal 39">
              <a:extLst>
                <a:ext uri="{FF2B5EF4-FFF2-40B4-BE49-F238E27FC236}">
                  <a16:creationId xmlns:a16="http://schemas.microsoft.com/office/drawing/2014/main" id="{510E1020-10DA-B5E3-3DFB-73EE943E7756}"/>
                </a:ext>
              </a:extLst>
            </p:cNvPr>
            <p:cNvSpPr/>
            <p:nvPr/>
          </p:nvSpPr>
          <p:spPr>
            <a:xfrm>
              <a:off x="5148146" y="3350938"/>
              <a:ext cx="278779" cy="27877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1" name="Owal 40">
              <a:extLst>
                <a:ext uri="{FF2B5EF4-FFF2-40B4-BE49-F238E27FC236}">
                  <a16:creationId xmlns:a16="http://schemas.microsoft.com/office/drawing/2014/main" id="{1AB9CB44-6EC5-5905-0F18-F35AD76978AD}"/>
                </a:ext>
              </a:extLst>
            </p:cNvPr>
            <p:cNvSpPr/>
            <p:nvPr/>
          </p:nvSpPr>
          <p:spPr>
            <a:xfrm>
              <a:off x="5136993" y="4970655"/>
              <a:ext cx="278779" cy="27877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2" name="Owal 41">
              <a:extLst>
                <a:ext uri="{FF2B5EF4-FFF2-40B4-BE49-F238E27FC236}">
                  <a16:creationId xmlns:a16="http://schemas.microsoft.com/office/drawing/2014/main" id="{877E0058-B044-8FDD-403A-ACCBF29ADF6E}"/>
                </a:ext>
              </a:extLst>
            </p:cNvPr>
            <p:cNvSpPr/>
            <p:nvPr/>
          </p:nvSpPr>
          <p:spPr>
            <a:xfrm>
              <a:off x="3605559" y="5457592"/>
              <a:ext cx="278779" cy="278779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3" name="Owal 42">
              <a:extLst>
                <a:ext uri="{FF2B5EF4-FFF2-40B4-BE49-F238E27FC236}">
                  <a16:creationId xmlns:a16="http://schemas.microsoft.com/office/drawing/2014/main" id="{D838AED7-C886-A5D1-1CE3-8B1D72E7AD0E}"/>
                </a:ext>
              </a:extLst>
            </p:cNvPr>
            <p:cNvSpPr/>
            <p:nvPr/>
          </p:nvSpPr>
          <p:spPr>
            <a:xfrm>
              <a:off x="3605558" y="3370450"/>
              <a:ext cx="278779" cy="278779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4" name="Owal 43">
              <a:extLst>
                <a:ext uri="{FF2B5EF4-FFF2-40B4-BE49-F238E27FC236}">
                  <a16:creationId xmlns:a16="http://schemas.microsoft.com/office/drawing/2014/main" id="{18F39F93-6635-6DB8-4547-2164BF4E8D45}"/>
                </a:ext>
              </a:extLst>
            </p:cNvPr>
            <p:cNvSpPr/>
            <p:nvPr/>
          </p:nvSpPr>
          <p:spPr>
            <a:xfrm>
              <a:off x="5157433" y="4132917"/>
              <a:ext cx="278779" cy="278779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5" name="Owal 44">
              <a:extLst>
                <a:ext uri="{FF2B5EF4-FFF2-40B4-BE49-F238E27FC236}">
                  <a16:creationId xmlns:a16="http://schemas.microsoft.com/office/drawing/2014/main" id="{B53C53EA-CD2D-85C8-096C-4AE7D2913FE1}"/>
                </a:ext>
              </a:extLst>
            </p:cNvPr>
            <p:cNvSpPr/>
            <p:nvPr/>
          </p:nvSpPr>
          <p:spPr>
            <a:xfrm>
              <a:off x="3605558" y="2687446"/>
              <a:ext cx="278779" cy="278779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1" name="Owal 50">
              <a:extLst>
                <a:ext uri="{FF2B5EF4-FFF2-40B4-BE49-F238E27FC236}">
                  <a16:creationId xmlns:a16="http://schemas.microsoft.com/office/drawing/2014/main" id="{73418205-37F9-7F98-8D3C-AC3D99FE8CA1}"/>
                </a:ext>
              </a:extLst>
            </p:cNvPr>
            <p:cNvSpPr/>
            <p:nvPr/>
          </p:nvSpPr>
          <p:spPr>
            <a:xfrm>
              <a:off x="3616713" y="3024761"/>
              <a:ext cx="278779" cy="278779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52" name="pole tekstowe 51">
            <a:extLst>
              <a:ext uri="{FF2B5EF4-FFF2-40B4-BE49-F238E27FC236}">
                <a16:creationId xmlns:a16="http://schemas.microsoft.com/office/drawing/2014/main" id="{9C339192-8581-064A-9E79-51D1546EDA1D}"/>
              </a:ext>
            </a:extLst>
          </p:cNvPr>
          <p:cNvSpPr txBox="1"/>
          <p:nvPr/>
        </p:nvSpPr>
        <p:spPr>
          <a:xfrm>
            <a:off x="7907451" y="1826233"/>
            <a:ext cx="2395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First </a:t>
            </a:r>
            <a:r>
              <a:rPr lang="pl-PL" sz="2000" dirty="0" err="1"/>
              <a:t>visit</a:t>
            </a:r>
            <a:r>
              <a:rPr lang="pl-PL" sz="2000" dirty="0"/>
              <a:t> </a:t>
            </a:r>
            <a:r>
              <a:rPr lang="pl-PL" sz="2000" dirty="0" err="1"/>
              <a:t>without</a:t>
            </a:r>
            <a:r>
              <a:rPr lang="pl-PL" sz="2000" dirty="0"/>
              <a:t> PR</a:t>
            </a:r>
          </a:p>
        </p:txBody>
      </p:sp>
      <p:sp>
        <p:nvSpPr>
          <p:cNvPr id="53" name="pole tekstowe 52">
            <a:extLst>
              <a:ext uri="{FF2B5EF4-FFF2-40B4-BE49-F238E27FC236}">
                <a16:creationId xmlns:a16="http://schemas.microsoft.com/office/drawing/2014/main" id="{39518DFD-BAC5-8849-C948-EDB5AD7056F1}"/>
              </a:ext>
            </a:extLst>
          </p:cNvPr>
          <p:cNvSpPr txBox="1"/>
          <p:nvPr/>
        </p:nvSpPr>
        <p:spPr>
          <a:xfrm>
            <a:off x="7907451" y="2399575"/>
            <a:ext cx="2117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/>
              <a:t>Visits</a:t>
            </a:r>
            <a:r>
              <a:rPr lang="pl-PL" sz="2000" dirty="0"/>
              <a:t> with PR</a:t>
            </a:r>
          </a:p>
        </p:txBody>
      </p:sp>
      <p:sp>
        <p:nvSpPr>
          <p:cNvPr id="54" name="pole tekstowe 53">
            <a:extLst>
              <a:ext uri="{FF2B5EF4-FFF2-40B4-BE49-F238E27FC236}">
                <a16:creationId xmlns:a16="http://schemas.microsoft.com/office/drawing/2014/main" id="{4F7D363E-EF03-7E6D-9969-1D2DA7200A0C}"/>
              </a:ext>
            </a:extLst>
          </p:cNvPr>
          <p:cNvSpPr txBox="1"/>
          <p:nvPr/>
        </p:nvSpPr>
        <p:spPr>
          <a:xfrm>
            <a:off x="7907451" y="3382858"/>
            <a:ext cx="3199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PR </a:t>
            </a:r>
            <a:r>
              <a:rPr lang="pl-PL" sz="2000" dirty="0" err="1"/>
              <a:t>throughout</a:t>
            </a:r>
            <a:r>
              <a:rPr lang="pl-PL" sz="2000" dirty="0"/>
              <a:t> </a:t>
            </a:r>
            <a:r>
              <a:rPr lang="pl-PL" sz="2000" dirty="0" err="1"/>
              <a:t>observation</a:t>
            </a:r>
            <a:endParaRPr lang="pl-PL" sz="2000" dirty="0"/>
          </a:p>
        </p:txBody>
      </p:sp>
      <p:sp>
        <p:nvSpPr>
          <p:cNvPr id="55" name="pole tekstowe 54">
            <a:extLst>
              <a:ext uri="{FF2B5EF4-FFF2-40B4-BE49-F238E27FC236}">
                <a16:creationId xmlns:a16="http://schemas.microsoft.com/office/drawing/2014/main" id="{836D32A5-A108-8EC7-CF55-81D08C9B5BF8}"/>
              </a:ext>
            </a:extLst>
          </p:cNvPr>
          <p:cNvSpPr txBox="1"/>
          <p:nvPr/>
        </p:nvSpPr>
        <p:spPr>
          <a:xfrm>
            <a:off x="7919537" y="4043613"/>
            <a:ext cx="2117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PR </a:t>
            </a:r>
            <a:r>
              <a:rPr lang="pl-PL" sz="2000" dirty="0" err="1"/>
              <a:t>ended</a:t>
            </a:r>
            <a:r>
              <a:rPr lang="pl-PL" sz="2000" dirty="0"/>
              <a:t> </a:t>
            </a:r>
            <a:r>
              <a:rPr lang="pl-PL" sz="2000" dirty="0" err="1"/>
              <a:t>within</a:t>
            </a:r>
            <a:endParaRPr lang="pl-PL" sz="2000" dirty="0"/>
          </a:p>
        </p:txBody>
      </p:sp>
      <p:sp>
        <p:nvSpPr>
          <p:cNvPr id="57" name="pole tekstowe 56">
            <a:extLst>
              <a:ext uri="{FF2B5EF4-FFF2-40B4-BE49-F238E27FC236}">
                <a16:creationId xmlns:a16="http://schemas.microsoft.com/office/drawing/2014/main" id="{8E6605E0-E53F-E6CB-F875-96FC4BCEECEC}"/>
              </a:ext>
            </a:extLst>
          </p:cNvPr>
          <p:cNvSpPr txBox="1"/>
          <p:nvPr/>
        </p:nvSpPr>
        <p:spPr>
          <a:xfrm flipH="1">
            <a:off x="3814088" y="177554"/>
            <a:ext cx="5296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B-</a:t>
            </a:r>
            <a:r>
              <a:rPr lang="pl-PL" sz="2400" b="1" dirty="0" err="1"/>
              <a:t>cfDNA</a:t>
            </a:r>
            <a:r>
              <a:rPr lang="pl-PL" sz="2400" b="1" dirty="0"/>
              <a:t> </a:t>
            </a:r>
            <a:r>
              <a:rPr lang="pl-PL" sz="2400" b="1" dirty="0" err="1"/>
              <a:t>evolution</a:t>
            </a:r>
            <a:r>
              <a:rPr lang="pl-PL" sz="2400" b="1" dirty="0"/>
              <a:t> in </a:t>
            </a:r>
            <a:r>
              <a:rPr lang="pl-PL" sz="2400" b="1" dirty="0" err="1"/>
              <a:t>follow-up</a:t>
            </a:r>
            <a:r>
              <a:rPr lang="pl-PL" sz="2400" b="1" dirty="0"/>
              <a:t> (N=17)</a:t>
            </a:r>
          </a:p>
        </p:txBody>
      </p:sp>
      <p:sp>
        <p:nvSpPr>
          <p:cNvPr id="58" name="Prostokąt: zaokrąglone rogi 57">
            <a:extLst>
              <a:ext uri="{FF2B5EF4-FFF2-40B4-BE49-F238E27FC236}">
                <a16:creationId xmlns:a16="http://schemas.microsoft.com/office/drawing/2014/main" id="{71D78840-AF5B-09A6-E6C4-EE2224E73923}"/>
              </a:ext>
            </a:extLst>
          </p:cNvPr>
          <p:cNvSpPr/>
          <p:nvPr/>
        </p:nvSpPr>
        <p:spPr>
          <a:xfrm>
            <a:off x="640148" y="5774733"/>
            <a:ext cx="11369715" cy="769694"/>
          </a:xfrm>
          <a:prstGeom prst="roundRect">
            <a:avLst>
              <a:gd name="adj" fmla="val 6652"/>
            </a:avLst>
          </a:prstGeom>
          <a:solidFill>
            <a:schemeClr val="bg1">
              <a:lumMod val="95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>
                <a:solidFill>
                  <a:schemeClr val="tx1"/>
                </a:solidFill>
              </a:rPr>
              <a:t>No </a:t>
            </a:r>
            <a:r>
              <a:rPr lang="pl-PL" sz="2400" dirty="0" err="1">
                <a:solidFill>
                  <a:schemeClr val="tx1"/>
                </a:solidFill>
              </a:rPr>
              <a:t>clear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association</a:t>
            </a:r>
            <a:r>
              <a:rPr lang="pl-PL" sz="2400" dirty="0">
                <a:solidFill>
                  <a:schemeClr val="tx1"/>
                </a:solidFill>
              </a:rPr>
              <a:t> – </a:t>
            </a:r>
            <a:r>
              <a:rPr lang="pl-PL" sz="2400" dirty="0" err="1">
                <a:solidFill>
                  <a:schemeClr val="tx1"/>
                </a:solidFill>
              </a:rPr>
              <a:t>more</a:t>
            </a:r>
            <a:r>
              <a:rPr lang="pl-PL" sz="2400" dirty="0">
                <a:solidFill>
                  <a:schemeClr val="tx1"/>
                </a:solidFill>
              </a:rPr>
              <a:t> data </a:t>
            </a:r>
            <a:r>
              <a:rPr lang="pl-PL" sz="2400" dirty="0" err="1">
                <a:solidFill>
                  <a:schemeClr val="tx1"/>
                </a:solidFill>
              </a:rPr>
              <a:t>needed</a:t>
            </a:r>
            <a:endParaRPr lang="pl-PL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425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B9580357-DE32-6840-0AAD-2EA058961FC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611" y="6310246"/>
            <a:ext cx="2208389" cy="564134"/>
          </a:xfrm>
          <a:prstGeom prst="rect">
            <a:avLst/>
          </a:prstGeom>
        </p:spPr>
      </p:pic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B9D4A660-5849-F221-B501-BF13A438DCB6}"/>
              </a:ext>
            </a:extLst>
          </p:cNvPr>
          <p:cNvSpPr/>
          <p:nvPr/>
        </p:nvSpPr>
        <p:spPr>
          <a:xfrm>
            <a:off x="138621" y="639219"/>
            <a:ext cx="11914758" cy="5663089"/>
          </a:xfrm>
          <a:prstGeom prst="roundRect">
            <a:avLst>
              <a:gd name="adj" fmla="val 6652"/>
            </a:avLst>
          </a:prstGeom>
          <a:solidFill>
            <a:schemeClr val="bg1">
              <a:lumMod val="95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tx1"/>
                </a:solidFill>
              </a:rPr>
              <a:t>We </a:t>
            </a:r>
            <a:r>
              <a:rPr lang="pl-PL" sz="2000" dirty="0" err="1">
                <a:solidFill>
                  <a:schemeClr val="tx1"/>
                </a:solidFill>
              </a:rPr>
              <a:t>succesfully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recruited</a:t>
            </a:r>
            <a:r>
              <a:rPr lang="pl-PL" sz="2000" dirty="0">
                <a:solidFill>
                  <a:schemeClr val="tx1"/>
                </a:solidFill>
              </a:rPr>
              <a:t> target </a:t>
            </a:r>
            <a:r>
              <a:rPr lang="pl-PL" sz="2000" dirty="0" err="1">
                <a:solidFill>
                  <a:schemeClr val="tx1"/>
                </a:solidFill>
              </a:rPr>
              <a:t>number</a:t>
            </a:r>
            <a:r>
              <a:rPr lang="pl-PL" sz="2000" dirty="0">
                <a:solidFill>
                  <a:schemeClr val="tx1"/>
                </a:solidFill>
              </a:rPr>
              <a:t> of </a:t>
            </a:r>
            <a:r>
              <a:rPr lang="pl-PL" sz="2000" dirty="0" err="1">
                <a:solidFill>
                  <a:schemeClr val="tx1"/>
                </a:solidFill>
              </a:rPr>
              <a:t>patients</a:t>
            </a:r>
            <a:r>
              <a:rPr lang="pl-PL" sz="2000" dirty="0">
                <a:solidFill>
                  <a:schemeClr val="tx1"/>
                </a:solidFill>
              </a:rPr>
              <a:t> in a </a:t>
            </a:r>
            <a:r>
              <a:rPr lang="pl-PL" sz="2000" dirty="0" err="1">
                <a:solidFill>
                  <a:schemeClr val="tx1"/>
                </a:solidFill>
              </a:rPr>
              <a:t>timely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manner</a:t>
            </a:r>
            <a:endParaRPr lang="pl-PL" sz="2000" dirty="0">
              <a:solidFill>
                <a:schemeClr val="tx1"/>
              </a:solidFill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err="1">
                <a:solidFill>
                  <a:schemeClr val="tx1"/>
                </a:solidFill>
              </a:rPr>
              <a:t>Material</a:t>
            </a:r>
            <a:r>
              <a:rPr lang="pl-PL" sz="2000" dirty="0">
                <a:solidFill>
                  <a:schemeClr val="tx1"/>
                </a:solidFill>
              </a:rPr>
              <a:t> transfer and </a:t>
            </a:r>
            <a:r>
              <a:rPr lang="pl-PL" sz="2000" dirty="0" err="1">
                <a:solidFill>
                  <a:schemeClr val="tx1"/>
                </a:solidFill>
              </a:rPr>
              <a:t>assays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were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slightly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delayed</a:t>
            </a:r>
            <a:endParaRPr lang="pl-PL" sz="2000" dirty="0">
              <a:solidFill>
                <a:schemeClr val="tx1"/>
              </a:solidFill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tx1"/>
                </a:solidFill>
              </a:rPr>
              <a:t>M-</a:t>
            </a:r>
            <a:r>
              <a:rPr lang="pl-PL" sz="2000" dirty="0" err="1">
                <a:solidFill>
                  <a:schemeClr val="tx1"/>
                </a:solidFill>
              </a:rPr>
              <a:t>value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appears</a:t>
            </a:r>
            <a:r>
              <a:rPr lang="pl-PL" sz="2000" dirty="0">
                <a:solidFill>
                  <a:schemeClr val="tx1"/>
                </a:solidFill>
              </a:rPr>
              <a:t> to be most </a:t>
            </a:r>
            <a:r>
              <a:rPr lang="pl-PL" sz="2000" dirty="0" err="1">
                <a:solidFill>
                  <a:schemeClr val="tx1"/>
                </a:solidFill>
              </a:rPr>
              <a:t>effective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metric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quantifying</a:t>
            </a:r>
            <a:r>
              <a:rPr lang="pl-PL" sz="2000" dirty="0">
                <a:solidFill>
                  <a:schemeClr val="tx1"/>
                </a:solidFill>
              </a:rPr>
              <a:t> B-</a:t>
            </a:r>
            <a:r>
              <a:rPr lang="pl-PL" sz="2000" dirty="0" err="1">
                <a:solidFill>
                  <a:schemeClr val="tx1"/>
                </a:solidFill>
              </a:rPr>
              <a:t>cfDNA</a:t>
            </a:r>
            <a:endParaRPr lang="pl-PL" sz="2000" dirty="0">
              <a:solidFill>
                <a:schemeClr val="tx1"/>
              </a:solidFill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err="1">
                <a:solidFill>
                  <a:schemeClr val="tx1"/>
                </a:solidFill>
              </a:rPr>
              <a:t>Despire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weak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association</a:t>
            </a:r>
            <a:r>
              <a:rPr lang="pl-PL" sz="2000" dirty="0">
                <a:solidFill>
                  <a:schemeClr val="tx1"/>
                </a:solidFill>
              </a:rPr>
              <a:t> with </a:t>
            </a:r>
            <a:r>
              <a:rPr lang="pl-PL" sz="2000" dirty="0" err="1">
                <a:solidFill>
                  <a:schemeClr val="tx1"/>
                </a:solidFill>
              </a:rPr>
              <a:t>clinical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characteristics</a:t>
            </a:r>
            <a:r>
              <a:rPr lang="pl-PL" sz="2000" dirty="0">
                <a:solidFill>
                  <a:schemeClr val="tx1"/>
                </a:solidFill>
              </a:rPr>
              <a:t>, M-</a:t>
            </a:r>
            <a:r>
              <a:rPr lang="pl-PL" sz="2000" dirty="0" err="1">
                <a:solidFill>
                  <a:schemeClr val="tx1"/>
                </a:solidFill>
              </a:rPr>
              <a:t>value</a:t>
            </a:r>
            <a:r>
              <a:rPr lang="pl-PL" sz="2000" dirty="0">
                <a:solidFill>
                  <a:schemeClr val="tx1"/>
                </a:solidFill>
              </a:rPr>
              <a:t> was </a:t>
            </a:r>
            <a:r>
              <a:rPr lang="pl-PL" sz="2000" dirty="0" err="1">
                <a:solidFill>
                  <a:schemeClr val="tx1"/>
                </a:solidFill>
              </a:rPr>
              <a:t>associated</a:t>
            </a:r>
            <a:r>
              <a:rPr lang="pl-PL" sz="2000" dirty="0">
                <a:solidFill>
                  <a:schemeClr val="tx1"/>
                </a:solidFill>
              </a:rPr>
              <a:t> with DKA and </a:t>
            </a:r>
            <a:r>
              <a:rPr lang="pl-PL" sz="2000" dirty="0" err="1">
                <a:solidFill>
                  <a:schemeClr val="tx1"/>
                </a:solidFill>
              </a:rPr>
              <a:t>risk</a:t>
            </a:r>
            <a:r>
              <a:rPr lang="pl-PL" sz="2000" dirty="0">
                <a:solidFill>
                  <a:schemeClr val="tx1"/>
                </a:solidFill>
              </a:rPr>
              <a:t> of not </a:t>
            </a:r>
            <a:r>
              <a:rPr lang="pl-PL" sz="2000" dirty="0" err="1">
                <a:solidFill>
                  <a:schemeClr val="tx1"/>
                </a:solidFill>
              </a:rPr>
              <a:t>entering</a:t>
            </a:r>
            <a:r>
              <a:rPr lang="pl-PL" sz="2000" dirty="0">
                <a:solidFill>
                  <a:schemeClr val="tx1"/>
                </a:solidFill>
              </a:rPr>
              <a:t> PR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tx1"/>
                </a:solidFill>
              </a:rPr>
              <a:t>Lower </a:t>
            </a:r>
            <a:r>
              <a:rPr lang="pl-PL" sz="2000" dirty="0" err="1">
                <a:solidFill>
                  <a:schemeClr val="tx1"/>
                </a:solidFill>
              </a:rPr>
              <a:t>amount</a:t>
            </a:r>
            <a:r>
              <a:rPr lang="pl-PL" sz="2000" dirty="0">
                <a:solidFill>
                  <a:schemeClr val="tx1"/>
                </a:solidFill>
              </a:rPr>
              <a:t> of B-</a:t>
            </a:r>
            <a:r>
              <a:rPr lang="pl-PL" sz="2000" dirty="0" err="1">
                <a:solidFill>
                  <a:schemeClr val="tx1"/>
                </a:solidFill>
              </a:rPr>
              <a:t>cfDNA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associated</a:t>
            </a:r>
            <a:r>
              <a:rPr lang="pl-PL" sz="2000" dirty="0">
                <a:solidFill>
                  <a:schemeClr val="tx1"/>
                </a:solidFill>
              </a:rPr>
              <a:t> with DKA and </a:t>
            </a:r>
            <a:r>
              <a:rPr lang="pl-PL" sz="2000" dirty="0" err="1">
                <a:solidFill>
                  <a:schemeClr val="tx1"/>
                </a:solidFill>
              </a:rPr>
              <a:t>lower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chance</a:t>
            </a:r>
            <a:r>
              <a:rPr lang="pl-PL" sz="2000" dirty="0">
                <a:solidFill>
                  <a:schemeClr val="tx1"/>
                </a:solidFill>
              </a:rPr>
              <a:t> of </a:t>
            </a:r>
            <a:r>
              <a:rPr lang="pl-PL" sz="2000" dirty="0" err="1">
                <a:solidFill>
                  <a:schemeClr val="tx1"/>
                </a:solidFill>
              </a:rPr>
              <a:t>entering</a:t>
            </a:r>
            <a:r>
              <a:rPr lang="pl-PL" sz="2000" dirty="0">
                <a:solidFill>
                  <a:schemeClr val="tx1"/>
                </a:solidFill>
              </a:rPr>
              <a:t> PR </a:t>
            </a:r>
            <a:r>
              <a:rPr lang="pl-PL" sz="2000" dirty="0" err="1">
                <a:solidFill>
                  <a:schemeClr val="tx1"/>
                </a:solidFill>
              </a:rPr>
              <a:t>might</a:t>
            </a:r>
            <a:r>
              <a:rPr lang="pl-PL" sz="2000" dirty="0">
                <a:solidFill>
                  <a:schemeClr val="tx1"/>
                </a:solidFill>
              </a:rPr>
              <a:t> be </a:t>
            </a:r>
            <a:r>
              <a:rPr lang="pl-PL" sz="2000" dirty="0" err="1">
                <a:solidFill>
                  <a:schemeClr val="tx1"/>
                </a:solidFill>
              </a:rPr>
              <a:t>proxy</a:t>
            </a:r>
            <a:r>
              <a:rPr lang="pl-PL" sz="2000" dirty="0">
                <a:solidFill>
                  <a:schemeClr val="tx1"/>
                </a:solidFill>
              </a:rPr>
              <a:t> for </a:t>
            </a:r>
            <a:r>
              <a:rPr lang="pl-PL" sz="2000" dirty="0" err="1">
                <a:solidFill>
                  <a:schemeClr val="tx1"/>
                </a:solidFill>
              </a:rPr>
              <a:t>smaller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number</a:t>
            </a:r>
            <a:r>
              <a:rPr lang="pl-PL" sz="2000" dirty="0">
                <a:solidFill>
                  <a:schemeClr val="tx1"/>
                </a:solidFill>
              </a:rPr>
              <a:t> of </a:t>
            </a:r>
            <a:r>
              <a:rPr lang="pl-PL" sz="2000" dirty="0" err="1">
                <a:solidFill>
                  <a:schemeClr val="tx1"/>
                </a:solidFill>
              </a:rPr>
              <a:t>living</a:t>
            </a:r>
            <a:r>
              <a:rPr lang="pl-PL" sz="2000" dirty="0">
                <a:solidFill>
                  <a:schemeClr val="tx1"/>
                </a:solidFill>
              </a:rPr>
              <a:t> beta </a:t>
            </a:r>
            <a:r>
              <a:rPr lang="pl-PL" sz="2000" dirty="0" err="1">
                <a:solidFill>
                  <a:schemeClr val="tx1"/>
                </a:solidFill>
              </a:rPr>
              <a:t>cells</a:t>
            </a:r>
            <a:r>
              <a:rPr lang="pl-PL" sz="2000" dirty="0">
                <a:solidFill>
                  <a:schemeClr val="tx1"/>
                </a:solidFill>
              </a:rPr>
              <a:t>   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F5A08FDB-BA81-FD5A-8E85-520AC0DFF797}"/>
              </a:ext>
            </a:extLst>
          </p:cNvPr>
          <p:cNvSpPr txBox="1"/>
          <p:nvPr/>
        </p:nvSpPr>
        <p:spPr>
          <a:xfrm flipH="1">
            <a:off x="5023235" y="177554"/>
            <a:ext cx="2864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err="1"/>
              <a:t>Conclusions</a:t>
            </a:r>
            <a:endParaRPr lang="pl-PL" sz="2400" b="1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5AAAFE99-C372-24FD-87B3-6740B3D9D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52" y="6220698"/>
            <a:ext cx="1781092" cy="65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199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B9580357-DE32-6840-0AAD-2EA058961FC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611" y="6310246"/>
            <a:ext cx="2208389" cy="564134"/>
          </a:xfrm>
          <a:prstGeom prst="rect">
            <a:avLst/>
          </a:prstGeom>
        </p:spPr>
      </p:pic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B9D4A660-5849-F221-B501-BF13A438DCB6}"/>
              </a:ext>
            </a:extLst>
          </p:cNvPr>
          <p:cNvSpPr/>
          <p:nvPr/>
        </p:nvSpPr>
        <p:spPr>
          <a:xfrm>
            <a:off x="138621" y="639219"/>
            <a:ext cx="11914758" cy="5663089"/>
          </a:xfrm>
          <a:prstGeom prst="roundRect">
            <a:avLst>
              <a:gd name="adj" fmla="val 6652"/>
            </a:avLst>
          </a:prstGeom>
          <a:solidFill>
            <a:schemeClr val="bg1">
              <a:lumMod val="95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Michalak A,</a:t>
            </a:r>
            <a:r>
              <a:rPr lang="en-US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Chrzanowski</a:t>
            </a:r>
            <a:r>
              <a:rPr lang="en-US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J, </a:t>
            </a:r>
            <a:r>
              <a:rPr lang="en-US" sz="2000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Kuśmierczyk-Kozieł</a:t>
            </a:r>
            <a:r>
              <a:rPr lang="en-US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H et al, </a:t>
            </a:r>
            <a:r>
              <a:rPr lang="en-US" sz="2000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Lisdexamphetamine</a:t>
            </a:r>
            <a:r>
              <a:rPr lang="en-US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versus methylphenidate for </a:t>
            </a:r>
            <a:r>
              <a:rPr lang="en-US" sz="2000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paediatric</a:t>
            </a:r>
            <a:r>
              <a:rPr lang="en-US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patients with attention-deficit hyperactivity disorder and type 1 diabetes (</a:t>
            </a:r>
            <a:r>
              <a:rPr lang="en-US" sz="2000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LAMAinDiab</a:t>
            </a:r>
            <a:r>
              <a:rPr lang="en-US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): protocol for a </a:t>
            </a:r>
            <a:r>
              <a:rPr lang="en-US" sz="2000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multicentre</a:t>
            </a:r>
            <a:r>
              <a:rPr lang="en-US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randomised</a:t>
            </a:r>
            <a:r>
              <a:rPr lang="en-US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cross-over clinical trial in an outpatient telemedicine-supported setting; BMJ Open. 2023 Dec 12;13(12):e078112. </a:t>
            </a:r>
            <a:r>
              <a:rPr lang="en-US" sz="2000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doi</a:t>
            </a:r>
            <a:r>
              <a:rPr lang="en-US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: 10.1136/bmjopen-2023-078112.</a:t>
            </a:r>
            <a:endParaRPr lang="pl-PL" sz="20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endParaRPr lang="pl-PL" sz="20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M </a:t>
            </a:r>
            <a:r>
              <a:rPr lang="en-US" sz="2000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Skalska</a:t>
            </a:r>
            <a:r>
              <a:rPr lang="en-US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, A </a:t>
            </a:r>
            <a:r>
              <a:rPr lang="en-US" sz="2000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Myśliwiec</a:t>
            </a:r>
            <a:r>
              <a:rPr lang="en-US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, </a:t>
            </a:r>
            <a:r>
              <a:rPr lang="en-US" sz="20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 Michalak</a:t>
            </a:r>
            <a:r>
              <a:rPr lang="en-US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, et al, Metabolic control level and glucose variability in adolescents with type 1 diabetes during low and high-intensity exercise, </a:t>
            </a:r>
            <a:r>
              <a:rPr lang="en-US" sz="2000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Eur</a:t>
            </a:r>
            <a:r>
              <a:rPr lang="en-US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Rev Med </a:t>
            </a:r>
            <a:r>
              <a:rPr lang="en-US" sz="2000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Pharmacol</a:t>
            </a:r>
            <a:r>
              <a:rPr lang="en-US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Sci 2024 Mar;28(5):1987-1997. </a:t>
            </a:r>
            <a:r>
              <a:rPr lang="en-US" sz="2000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doi</a:t>
            </a:r>
            <a:r>
              <a:rPr lang="en-US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: 10.26355/eurrev_202403_35613</a:t>
            </a:r>
            <a:r>
              <a:rPr lang="en-US" sz="18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pl-PL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F5A08FDB-BA81-FD5A-8E85-520AC0DFF797}"/>
              </a:ext>
            </a:extLst>
          </p:cNvPr>
          <p:cNvSpPr txBox="1"/>
          <p:nvPr/>
        </p:nvSpPr>
        <p:spPr>
          <a:xfrm flipH="1">
            <a:off x="5023235" y="177554"/>
            <a:ext cx="2864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Publications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5AAAFE99-C372-24FD-87B3-6740B3D9D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52" y="6220698"/>
            <a:ext cx="1781092" cy="65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746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B9D4A660-5849-F221-B501-BF13A438DCB6}"/>
              </a:ext>
            </a:extLst>
          </p:cNvPr>
          <p:cNvSpPr/>
          <p:nvPr/>
        </p:nvSpPr>
        <p:spPr>
          <a:xfrm>
            <a:off x="138621" y="697726"/>
            <a:ext cx="11914758" cy="2378760"/>
          </a:xfrm>
          <a:prstGeom prst="roundRect">
            <a:avLst>
              <a:gd name="adj" fmla="val 6652"/>
            </a:avLst>
          </a:prstGeom>
          <a:solidFill>
            <a:schemeClr val="bg1">
              <a:lumMod val="95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Epigenetic biomarkers of destruction of residual beta cells after diagnosis of type 1 diabetes – links to diabetic ketoacidosis and partial clinical remission., NCN (National Science Centre) – PRELUDIUM22 (2023/49/N/NZ5/0232), 209 999 PLN</a:t>
            </a:r>
            <a:endParaRPr lang="pl-PL" sz="20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2000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Kościuszko</a:t>
            </a:r>
            <a:r>
              <a:rPr lang="en-US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Foundation award for fellowship in Joslin Diabetes Centre (Boston, USA) in the academic year 2024/2025</a:t>
            </a:r>
            <a:endParaRPr lang="pl-PL" sz="20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F5A08FDB-BA81-FD5A-8E85-520AC0DFF797}"/>
              </a:ext>
            </a:extLst>
          </p:cNvPr>
          <p:cNvSpPr txBox="1"/>
          <p:nvPr/>
        </p:nvSpPr>
        <p:spPr>
          <a:xfrm flipH="1">
            <a:off x="5023235" y="177554"/>
            <a:ext cx="2864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err="1"/>
              <a:t>Other</a:t>
            </a:r>
            <a:r>
              <a:rPr lang="pl-PL" sz="2400" b="1" dirty="0"/>
              <a:t> </a:t>
            </a:r>
            <a:r>
              <a:rPr lang="pl-PL" sz="2400" b="1" dirty="0" err="1"/>
              <a:t>achievements</a:t>
            </a:r>
            <a:endParaRPr lang="pl-PL" sz="2400" b="1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0C9DCA3F-33AE-6CEE-F62F-E4732DE3866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611" y="6310246"/>
            <a:ext cx="2208389" cy="56413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5B017CEC-C7D6-4600-D917-5CDF47B69E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52" y="6220698"/>
            <a:ext cx="1781092" cy="65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66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CE07850B-5307-D542-8CF1-B619E28071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5" r="73338"/>
          <a:stretch/>
        </p:blipFill>
        <p:spPr>
          <a:xfrm>
            <a:off x="1470172" y="153254"/>
            <a:ext cx="2463958" cy="6017559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DFC29D7C-E7C1-6A29-77DC-45DEB63B07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3" t="15525" b="43417"/>
          <a:stretch/>
        </p:blipFill>
        <p:spPr>
          <a:xfrm>
            <a:off x="5095693" y="2160327"/>
            <a:ext cx="6777400" cy="2924736"/>
          </a:xfrm>
          <a:prstGeom prst="rect">
            <a:avLst/>
          </a:prstGeom>
        </p:spPr>
      </p:pic>
      <p:sp>
        <p:nvSpPr>
          <p:cNvPr id="15" name="Prostokąt: zaokrąglone rogi 14">
            <a:extLst>
              <a:ext uri="{FF2B5EF4-FFF2-40B4-BE49-F238E27FC236}">
                <a16:creationId xmlns:a16="http://schemas.microsoft.com/office/drawing/2014/main" id="{018593E5-26C7-7682-8091-814B21CD946A}"/>
              </a:ext>
            </a:extLst>
          </p:cNvPr>
          <p:cNvSpPr/>
          <p:nvPr/>
        </p:nvSpPr>
        <p:spPr>
          <a:xfrm>
            <a:off x="640148" y="5451005"/>
            <a:ext cx="11369715" cy="769694"/>
          </a:xfrm>
          <a:prstGeom prst="roundRect">
            <a:avLst>
              <a:gd name="adj" fmla="val 6652"/>
            </a:avLst>
          </a:prstGeom>
          <a:solidFill>
            <a:schemeClr val="bg1">
              <a:lumMod val="95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6CD9E8DD-C46D-2D9F-7931-CB77C3704BF3}"/>
              </a:ext>
            </a:extLst>
          </p:cNvPr>
          <p:cNvSpPr txBox="1"/>
          <p:nvPr/>
        </p:nvSpPr>
        <p:spPr>
          <a:xfrm>
            <a:off x="797162" y="5479938"/>
            <a:ext cx="4192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Beta </a:t>
            </a:r>
            <a:r>
              <a:rPr lang="pl-PL" dirty="0" err="1"/>
              <a:t>cells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unique</a:t>
            </a:r>
            <a:r>
              <a:rPr lang="pl-PL" dirty="0"/>
              <a:t> in </a:t>
            </a:r>
            <a:r>
              <a:rPr lang="pl-PL" dirty="0" err="1"/>
              <a:t>their</a:t>
            </a:r>
            <a:r>
              <a:rPr lang="pl-PL" dirty="0"/>
              <a:t> </a:t>
            </a:r>
            <a:r>
              <a:rPr lang="pl-PL" dirty="0" err="1"/>
              <a:t>capability</a:t>
            </a:r>
            <a:r>
              <a:rPr lang="pl-PL" dirty="0"/>
              <a:t> to </a:t>
            </a:r>
            <a:r>
              <a:rPr lang="pl-PL" dirty="0" err="1"/>
              <a:t>produce</a:t>
            </a:r>
            <a:r>
              <a:rPr lang="pl-PL" dirty="0"/>
              <a:t> and </a:t>
            </a:r>
            <a:r>
              <a:rPr lang="pl-PL" dirty="0" err="1"/>
              <a:t>secrete</a:t>
            </a:r>
            <a:r>
              <a:rPr lang="pl-PL" dirty="0"/>
              <a:t> insulin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D1239553-1BD1-39FD-620F-7AFAA8DDE50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611" y="6310246"/>
            <a:ext cx="2208389" cy="564134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0A161303-1064-0D5F-FA43-7B07D7BFA4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52" y="6220698"/>
            <a:ext cx="1781092" cy="653465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DFFFD99B-01DF-10E7-42D3-A7638EB11146}"/>
              </a:ext>
            </a:extLst>
          </p:cNvPr>
          <p:cNvSpPr txBox="1"/>
          <p:nvPr/>
        </p:nvSpPr>
        <p:spPr>
          <a:xfrm flipH="1">
            <a:off x="4705182" y="168090"/>
            <a:ext cx="4192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err="1"/>
              <a:t>Introduction</a:t>
            </a:r>
            <a:r>
              <a:rPr lang="pl-PL" sz="2400" b="1" dirty="0"/>
              <a:t> – </a:t>
            </a:r>
            <a:r>
              <a:rPr lang="pl-PL" sz="2400" b="1" dirty="0" err="1"/>
              <a:t>why</a:t>
            </a:r>
            <a:r>
              <a:rPr lang="pl-PL" sz="2400" b="1" dirty="0"/>
              <a:t> beta </a:t>
            </a:r>
            <a:r>
              <a:rPr lang="pl-PL" sz="2400" b="1" dirty="0" err="1"/>
              <a:t>cells</a:t>
            </a:r>
            <a:r>
              <a:rPr lang="pl-PL" sz="2400" b="1" dirty="0"/>
              <a:t>?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8EA857A8-DA2B-6779-F6C7-BE0CA3C3D27D}"/>
              </a:ext>
            </a:extLst>
          </p:cNvPr>
          <p:cNvSpPr/>
          <p:nvPr/>
        </p:nvSpPr>
        <p:spPr>
          <a:xfrm>
            <a:off x="3914078" y="1527718"/>
            <a:ext cx="446049" cy="2924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7FB48D2C-FF5A-DD1D-DA94-1F2EEFA8024F}"/>
              </a:ext>
            </a:extLst>
          </p:cNvPr>
          <p:cNvSpPr txBox="1"/>
          <p:nvPr/>
        </p:nvSpPr>
        <p:spPr>
          <a:xfrm>
            <a:off x="5217086" y="5479937"/>
            <a:ext cx="65346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 err="1"/>
              <a:t>Their</a:t>
            </a:r>
            <a:r>
              <a:rPr lang="pl-PL" dirty="0"/>
              <a:t> </a:t>
            </a:r>
            <a:r>
              <a:rPr lang="pl-PL" dirty="0" err="1"/>
              <a:t>death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the </a:t>
            </a:r>
            <a:r>
              <a:rPr lang="pl-PL" dirty="0" err="1"/>
              <a:t>primary</a:t>
            </a:r>
            <a:r>
              <a:rPr lang="pl-PL" dirty="0"/>
              <a:t> </a:t>
            </a:r>
            <a:r>
              <a:rPr lang="pl-PL" dirty="0" err="1"/>
              <a:t>cause</a:t>
            </a:r>
            <a:r>
              <a:rPr lang="pl-PL" dirty="0"/>
              <a:t> of </a:t>
            </a:r>
            <a:r>
              <a:rPr lang="pl-PL" b="1" dirty="0" err="1"/>
              <a:t>type</a:t>
            </a:r>
            <a:r>
              <a:rPr lang="pl-PL" b="1" dirty="0"/>
              <a:t> 1 </a:t>
            </a:r>
            <a:r>
              <a:rPr lang="pl-PL" b="1" dirty="0" err="1"/>
              <a:t>diabetes</a:t>
            </a:r>
            <a:r>
              <a:rPr lang="pl-PL" b="1" dirty="0"/>
              <a:t> (T1D) </a:t>
            </a:r>
            <a:r>
              <a:rPr lang="pl-PL" dirty="0"/>
              <a:t>– </a:t>
            </a:r>
            <a:r>
              <a:rPr lang="pl-PL" dirty="0" err="1"/>
              <a:t>leading</a:t>
            </a:r>
            <a:r>
              <a:rPr lang="pl-PL" dirty="0"/>
              <a:t> </a:t>
            </a:r>
            <a:r>
              <a:rPr lang="pl-PL" dirty="0" err="1"/>
              <a:t>type</a:t>
            </a:r>
            <a:r>
              <a:rPr lang="pl-PL" dirty="0"/>
              <a:t> of </a:t>
            </a:r>
            <a:r>
              <a:rPr lang="pl-PL" dirty="0" err="1"/>
              <a:t>diabetes</a:t>
            </a:r>
            <a:r>
              <a:rPr lang="pl-PL" dirty="0"/>
              <a:t> in </a:t>
            </a:r>
            <a:r>
              <a:rPr lang="pl-PL" dirty="0" err="1"/>
              <a:t>childhood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30508DF7-CE0E-07CD-1616-4184C31AED11}"/>
              </a:ext>
            </a:extLst>
          </p:cNvPr>
          <p:cNvSpPr/>
          <p:nvPr/>
        </p:nvSpPr>
        <p:spPr>
          <a:xfrm>
            <a:off x="3757961" y="1918010"/>
            <a:ext cx="1561171" cy="3300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4" name="Łącznik prosty ze strzałką 13">
            <a:extLst>
              <a:ext uri="{FF2B5EF4-FFF2-40B4-BE49-F238E27FC236}">
                <a16:creationId xmlns:a16="http://schemas.microsoft.com/office/drawing/2014/main" id="{4F4A0652-14AB-5722-F764-3EE3E29B2336}"/>
              </a:ext>
            </a:extLst>
          </p:cNvPr>
          <p:cNvCxnSpPr>
            <a:cxnSpLocks/>
          </p:cNvCxnSpPr>
          <p:nvPr/>
        </p:nvCxnSpPr>
        <p:spPr>
          <a:xfrm>
            <a:off x="3757961" y="3824869"/>
            <a:ext cx="1663217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2990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: zaokrąglone rogi 18">
            <a:extLst>
              <a:ext uri="{FF2B5EF4-FFF2-40B4-BE49-F238E27FC236}">
                <a16:creationId xmlns:a16="http://schemas.microsoft.com/office/drawing/2014/main" id="{D7A8D662-5BF8-D171-ACF1-52B86552053A}"/>
              </a:ext>
            </a:extLst>
          </p:cNvPr>
          <p:cNvSpPr/>
          <p:nvPr/>
        </p:nvSpPr>
        <p:spPr>
          <a:xfrm>
            <a:off x="138621" y="696981"/>
            <a:ext cx="11914758" cy="5553879"/>
          </a:xfrm>
          <a:prstGeom prst="roundRect">
            <a:avLst>
              <a:gd name="adj" fmla="val 6652"/>
            </a:avLst>
          </a:prstGeom>
          <a:solidFill>
            <a:schemeClr val="bg1">
              <a:lumMod val="95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5" name="Picture 2" descr="Zobacz obraz źródłowy">
            <a:extLst>
              <a:ext uri="{FF2B5EF4-FFF2-40B4-BE49-F238E27FC236}">
                <a16:creationId xmlns:a16="http://schemas.microsoft.com/office/drawing/2014/main" id="{CFD7D6E1-BCEA-6F7C-B7E7-9C2B510D4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955" y="1869953"/>
            <a:ext cx="1851703" cy="185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B9AD1CF6-B05E-C915-18FB-966B6B07C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518" y="789792"/>
            <a:ext cx="2077627" cy="30037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A2BB9F3-E76F-9E43-40EA-EAF6061EA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775" y="3752633"/>
            <a:ext cx="1887253" cy="18872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FDD7963-7D6B-34BC-A5E1-116B170B8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862" y="2111302"/>
            <a:ext cx="2087218" cy="20872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528399A7-2A0E-29DA-C816-B9760BBF119C}"/>
              </a:ext>
            </a:extLst>
          </p:cNvPr>
          <p:cNvSpPr txBox="1"/>
          <p:nvPr/>
        </p:nvSpPr>
        <p:spPr>
          <a:xfrm flipH="1">
            <a:off x="4323519" y="185505"/>
            <a:ext cx="3898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err="1"/>
              <a:t>Friends</a:t>
            </a:r>
            <a:r>
              <a:rPr lang="pl-PL" sz="2400" b="1" dirty="0"/>
              <a:t> and </a:t>
            </a:r>
            <a:r>
              <a:rPr lang="pl-PL" sz="2400" b="1" dirty="0" err="1"/>
              <a:t>collaborators</a:t>
            </a:r>
            <a:endParaRPr lang="pl-PL" sz="2400" b="1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E06B8DE-83F1-6B54-1066-DFB1A1DC9672}"/>
              </a:ext>
            </a:extLst>
          </p:cNvPr>
          <p:cNvSpPr txBox="1"/>
          <p:nvPr/>
        </p:nvSpPr>
        <p:spPr>
          <a:xfrm>
            <a:off x="2350192" y="1258277"/>
            <a:ext cx="4110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Prof. Agnieszka Szadkowska</a:t>
            </a:r>
          </a:p>
          <a:p>
            <a:r>
              <a:rPr lang="pl-PL" dirty="0"/>
              <a:t>Dep. of </a:t>
            </a:r>
            <a:r>
              <a:rPr lang="pl-PL" dirty="0" err="1"/>
              <a:t>Pediatrics</a:t>
            </a:r>
            <a:r>
              <a:rPr lang="pl-PL" dirty="0"/>
              <a:t>, </a:t>
            </a:r>
            <a:r>
              <a:rPr lang="pl-PL" dirty="0" err="1"/>
              <a:t>Diabetology</a:t>
            </a:r>
            <a:r>
              <a:rPr lang="pl-PL" dirty="0"/>
              <a:t>, </a:t>
            </a:r>
            <a:r>
              <a:rPr lang="pl-PL" dirty="0" err="1"/>
              <a:t>Endocrinology</a:t>
            </a:r>
            <a:r>
              <a:rPr lang="pl-PL" dirty="0"/>
              <a:t> and </a:t>
            </a:r>
            <a:r>
              <a:rPr lang="pl-PL" dirty="0" err="1"/>
              <a:t>Nephrology</a:t>
            </a:r>
            <a:endParaRPr lang="pl-PL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8DC5B898-2B0C-615D-3F66-0E9858909C6A}"/>
              </a:ext>
            </a:extLst>
          </p:cNvPr>
          <p:cNvSpPr txBox="1"/>
          <p:nvPr/>
        </p:nvSpPr>
        <p:spPr>
          <a:xfrm>
            <a:off x="7714834" y="2757849"/>
            <a:ext cx="4110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Prof. Wojciech Fendler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EB6824B4-AD0C-C173-E8C5-31F6055BC0AF}"/>
              </a:ext>
            </a:extLst>
          </p:cNvPr>
          <p:cNvSpPr txBox="1"/>
          <p:nvPr/>
        </p:nvSpPr>
        <p:spPr>
          <a:xfrm>
            <a:off x="366342" y="737226"/>
            <a:ext cx="60946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 err="1"/>
              <a:t>PhD</a:t>
            </a:r>
            <a:r>
              <a:rPr lang="pl-PL" sz="2400" b="1" dirty="0"/>
              <a:t> </a:t>
            </a:r>
            <a:r>
              <a:rPr lang="pl-PL" sz="2400" b="1" dirty="0" err="1"/>
              <a:t>thesis</a:t>
            </a:r>
            <a:r>
              <a:rPr lang="pl-PL" sz="2400" b="1" dirty="0"/>
              <a:t> </a:t>
            </a:r>
            <a:r>
              <a:rPr lang="pl-PL" sz="2400" b="1" dirty="0" err="1"/>
              <a:t>supervisor</a:t>
            </a:r>
            <a:endParaRPr lang="pl-PL" sz="2400" b="1" dirty="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B6F0DEC3-DAB8-3F27-B95B-F735DD743ED6}"/>
              </a:ext>
            </a:extLst>
          </p:cNvPr>
          <p:cNvSpPr txBox="1"/>
          <p:nvPr/>
        </p:nvSpPr>
        <p:spPr>
          <a:xfrm>
            <a:off x="5724866" y="981278"/>
            <a:ext cx="60946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 err="1"/>
              <a:t>Collaborators</a:t>
            </a:r>
            <a:endParaRPr lang="pl-PL" sz="2400" b="1" dirty="0"/>
          </a:p>
          <a:p>
            <a:r>
              <a:rPr lang="pl-PL" sz="2400" dirty="0"/>
              <a:t>Dep. Of </a:t>
            </a:r>
            <a:r>
              <a:rPr lang="pl-PL" sz="2400" dirty="0" err="1"/>
              <a:t>Biostatistics</a:t>
            </a:r>
            <a:r>
              <a:rPr lang="pl-PL" sz="2400" dirty="0"/>
              <a:t> and </a:t>
            </a:r>
            <a:r>
              <a:rPr lang="pl-PL" sz="2400" dirty="0" err="1"/>
              <a:t>Translational</a:t>
            </a:r>
            <a:r>
              <a:rPr lang="pl-PL" sz="2400" dirty="0"/>
              <a:t> </a:t>
            </a:r>
            <a:r>
              <a:rPr lang="pl-PL" sz="2400" dirty="0" err="1"/>
              <a:t>Medicine</a:t>
            </a:r>
            <a:endParaRPr lang="pl-PL" sz="2400" dirty="0"/>
          </a:p>
          <a:p>
            <a:endParaRPr lang="pl-PL" sz="2400" b="1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4E95005F-AB27-0826-E58C-D94B5E886C75}"/>
              </a:ext>
            </a:extLst>
          </p:cNvPr>
          <p:cNvSpPr txBox="1"/>
          <p:nvPr/>
        </p:nvSpPr>
        <p:spPr>
          <a:xfrm>
            <a:off x="7385363" y="4038274"/>
            <a:ext cx="4110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Ewelina </a:t>
            </a:r>
            <a:r>
              <a:rPr lang="pl-PL" dirty="0" err="1"/>
              <a:t>Perdas</a:t>
            </a:r>
            <a:r>
              <a:rPr lang="pl-PL" dirty="0"/>
              <a:t>, </a:t>
            </a:r>
            <a:r>
              <a:rPr lang="pl-PL" dirty="0" err="1"/>
              <a:t>PhD</a:t>
            </a:r>
            <a:endParaRPr lang="pl-PL" dirty="0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16FCB6ED-44BE-9DE5-E7A4-04BDB1675731}"/>
              </a:ext>
            </a:extLst>
          </p:cNvPr>
          <p:cNvSpPr txBox="1"/>
          <p:nvPr/>
        </p:nvSpPr>
        <p:spPr>
          <a:xfrm>
            <a:off x="4040588" y="3822444"/>
            <a:ext cx="4110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Prof. Piotr Witkowski</a:t>
            </a:r>
          </a:p>
          <a:p>
            <a:r>
              <a:rPr lang="pl-PL" dirty="0"/>
              <a:t>The University of Chicago </a:t>
            </a:r>
            <a:r>
              <a:rPr lang="pl-PL" dirty="0" err="1"/>
              <a:t>Medicine</a:t>
            </a:r>
            <a:endParaRPr lang="pl-PL" dirty="0"/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id="{B2AB55DB-30E0-2A17-E09C-E884B051569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611" y="6310246"/>
            <a:ext cx="2208389" cy="564134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AE19E3C1-5615-89D5-75CC-B398D03258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52" y="6220698"/>
            <a:ext cx="1781092" cy="653465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1D45E6FA-4690-F9FB-38C0-10A357F667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-206717" y="3685883"/>
            <a:ext cx="2055071" cy="15413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pole tekstowe 26">
            <a:extLst>
              <a:ext uri="{FF2B5EF4-FFF2-40B4-BE49-F238E27FC236}">
                <a16:creationId xmlns:a16="http://schemas.microsoft.com/office/drawing/2014/main" id="{3D7E9910-B159-52C4-DD53-E0E145AECD37}"/>
              </a:ext>
            </a:extLst>
          </p:cNvPr>
          <p:cNvSpPr txBox="1"/>
          <p:nvPr/>
        </p:nvSpPr>
        <p:spPr>
          <a:xfrm>
            <a:off x="228389" y="5533362"/>
            <a:ext cx="4110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Prof. Beata Mianowska</a:t>
            </a:r>
          </a:p>
        </p:txBody>
      </p:sp>
      <p:pic>
        <p:nvPicPr>
          <p:cNvPr id="28" name="Obraz 27">
            <a:extLst>
              <a:ext uri="{FF2B5EF4-FFF2-40B4-BE49-F238E27FC236}">
                <a16:creationId xmlns:a16="http://schemas.microsoft.com/office/drawing/2014/main" id="{E4E31395-971F-D93D-0B1C-65C7C835388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91906" y="3837997"/>
            <a:ext cx="1499837" cy="22236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pole tekstowe 28">
            <a:extLst>
              <a:ext uri="{FF2B5EF4-FFF2-40B4-BE49-F238E27FC236}">
                <a16:creationId xmlns:a16="http://schemas.microsoft.com/office/drawing/2014/main" id="{557E8007-0F3B-9AC8-1B39-9361D75DEB57}"/>
              </a:ext>
            </a:extLst>
          </p:cNvPr>
          <p:cNvSpPr txBox="1"/>
          <p:nvPr/>
        </p:nvSpPr>
        <p:spPr>
          <a:xfrm>
            <a:off x="3302905" y="5148011"/>
            <a:ext cx="4110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Hanna Kuśmierczyk, </a:t>
            </a:r>
          </a:p>
          <a:p>
            <a:r>
              <a:rPr lang="pl-PL" dirty="0"/>
              <a:t>MD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1EBEB9E-DC3E-A076-A2E7-8BE8543005A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5" b="11448"/>
          <a:stretch/>
        </p:blipFill>
        <p:spPr>
          <a:xfrm>
            <a:off x="3108106" y="2552963"/>
            <a:ext cx="1169484" cy="14992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8566F6E-D543-2CC0-5C09-117267B7A8A5}"/>
              </a:ext>
            </a:extLst>
          </p:cNvPr>
          <p:cNvSpPr txBox="1"/>
          <p:nvPr/>
        </p:nvSpPr>
        <p:spPr>
          <a:xfrm>
            <a:off x="777188" y="2218207"/>
            <a:ext cx="4110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/>
              <a:t>Aleksandra Olejniczak, </a:t>
            </a:r>
          </a:p>
          <a:p>
            <a:pPr algn="r"/>
            <a:r>
              <a:rPr lang="pl-PL" dirty="0"/>
              <a:t>MD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20872790-7F7A-151E-74B5-7E792F43D0A9}"/>
              </a:ext>
            </a:extLst>
          </p:cNvPr>
          <p:cNvSpPr txBox="1"/>
          <p:nvPr/>
        </p:nvSpPr>
        <p:spPr>
          <a:xfrm>
            <a:off x="5421418" y="5794342"/>
            <a:ext cx="6263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Medical</a:t>
            </a:r>
            <a:r>
              <a:rPr lang="pl-PL" dirty="0"/>
              <a:t> </a:t>
            </a:r>
            <a:r>
              <a:rPr lang="pl-PL" dirty="0" err="1"/>
              <a:t>students</a:t>
            </a:r>
            <a:r>
              <a:rPr lang="pl-PL" dirty="0"/>
              <a:t>: Jacek Burzyński, Barbara Pernak, Julia </a:t>
            </a:r>
            <a:r>
              <a:rPr lang="pl-PL" dirty="0" err="1"/>
              <a:t>Wykrota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36384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rostokąt: zaokrąglone rogi 23">
            <a:extLst>
              <a:ext uri="{FF2B5EF4-FFF2-40B4-BE49-F238E27FC236}">
                <a16:creationId xmlns:a16="http://schemas.microsoft.com/office/drawing/2014/main" id="{25A190DF-20FE-D4CA-B40C-0B5FE6BD48DC}"/>
              </a:ext>
            </a:extLst>
          </p:cNvPr>
          <p:cNvSpPr/>
          <p:nvPr/>
        </p:nvSpPr>
        <p:spPr>
          <a:xfrm>
            <a:off x="6957391" y="818984"/>
            <a:ext cx="6114553" cy="5430741"/>
          </a:xfrm>
          <a:prstGeom prst="roundRect">
            <a:avLst>
              <a:gd name="adj" fmla="val 6652"/>
            </a:avLst>
          </a:prstGeom>
          <a:solidFill>
            <a:schemeClr val="bg1">
              <a:lumMod val="95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9" name="Strzałka: w prawo 18">
            <a:extLst>
              <a:ext uri="{FF2B5EF4-FFF2-40B4-BE49-F238E27FC236}">
                <a16:creationId xmlns:a16="http://schemas.microsoft.com/office/drawing/2014/main" id="{3A77A86A-313E-6B52-7821-53AE33968C17}"/>
              </a:ext>
            </a:extLst>
          </p:cNvPr>
          <p:cNvSpPr/>
          <p:nvPr/>
        </p:nvSpPr>
        <p:spPr>
          <a:xfrm>
            <a:off x="1470531" y="2265773"/>
            <a:ext cx="1130094" cy="559544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l-P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l-PL"/>
          </a:p>
        </p:txBody>
      </p:sp>
      <p:sp>
        <p:nvSpPr>
          <p:cNvPr id="20" name="Strzałka: w prawo 19">
            <a:extLst>
              <a:ext uri="{FF2B5EF4-FFF2-40B4-BE49-F238E27FC236}">
                <a16:creationId xmlns:a16="http://schemas.microsoft.com/office/drawing/2014/main" id="{3054B7D7-C155-7BF4-C0F6-BEF9E1A22D66}"/>
              </a:ext>
            </a:extLst>
          </p:cNvPr>
          <p:cNvSpPr/>
          <p:nvPr/>
        </p:nvSpPr>
        <p:spPr>
          <a:xfrm>
            <a:off x="4325830" y="2235862"/>
            <a:ext cx="1130094" cy="559544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l-P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l-PL"/>
          </a:p>
        </p:txBody>
      </p:sp>
      <p:pic>
        <p:nvPicPr>
          <p:cNvPr id="5" name="Picture 4" descr="Brak opisu.">
            <a:extLst>
              <a:ext uri="{FF2B5EF4-FFF2-40B4-BE49-F238E27FC236}">
                <a16:creationId xmlns:a16="http://schemas.microsoft.com/office/drawing/2014/main" id="{5B2D12AF-D6DA-F7C0-7E13-608464B8A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35" t="3310" r="40321" b="78519"/>
          <a:stretch>
            <a:fillRect/>
          </a:stretch>
        </p:blipFill>
        <p:spPr bwMode="auto">
          <a:xfrm>
            <a:off x="209875" y="3979271"/>
            <a:ext cx="1746510" cy="206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Brak opisu.">
            <a:extLst>
              <a:ext uri="{FF2B5EF4-FFF2-40B4-BE49-F238E27FC236}">
                <a16:creationId xmlns:a16="http://schemas.microsoft.com/office/drawing/2014/main" id="{575D1092-D2C5-DA05-B491-9CF3C8DD9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8" t="26367" r="51027" b="55463"/>
          <a:stretch>
            <a:fillRect/>
          </a:stretch>
        </p:blipFill>
        <p:spPr bwMode="auto">
          <a:xfrm>
            <a:off x="2306262" y="3906246"/>
            <a:ext cx="2047379" cy="241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Brak opisu.">
            <a:extLst>
              <a:ext uri="{FF2B5EF4-FFF2-40B4-BE49-F238E27FC236}">
                <a16:creationId xmlns:a16="http://schemas.microsoft.com/office/drawing/2014/main" id="{18E55E8B-21F1-42BF-F004-A5B6C181B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37" t="26582" r="26920" b="58092"/>
          <a:stretch>
            <a:fillRect/>
          </a:stretch>
        </p:blipFill>
        <p:spPr bwMode="auto">
          <a:xfrm>
            <a:off x="4518116" y="3961807"/>
            <a:ext cx="2073063" cy="2063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trzałka: w prawo 7">
            <a:extLst>
              <a:ext uri="{FF2B5EF4-FFF2-40B4-BE49-F238E27FC236}">
                <a16:creationId xmlns:a16="http://schemas.microsoft.com/office/drawing/2014/main" id="{0B24F3D2-7A7A-B7C7-6BB3-4260E548D47C}"/>
              </a:ext>
            </a:extLst>
          </p:cNvPr>
          <p:cNvSpPr/>
          <p:nvPr/>
        </p:nvSpPr>
        <p:spPr>
          <a:xfrm>
            <a:off x="1504341" y="4554739"/>
            <a:ext cx="1130094" cy="559544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l-P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l-PL"/>
          </a:p>
        </p:txBody>
      </p:sp>
      <p:sp>
        <p:nvSpPr>
          <p:cNvPr id="9" name="Znak plus 8">
            <a:extLst>
              <a:ext uri="{FF2B5EF4-FFF2-40B4-BE49-F238E27FC236}">
                <a16:creationId xmlns:a16="http://schemas.microsoft.com/office/drawing/2014/main" id="{50545066-7FAD-0095-E2A0-E12FB86CBCA1}"/>
              </a:ext>
            </a:extLst>
          </p:cNvPr>
          <p:cNvSpPr/>
          <p:nvPr/>
        </p:nvSpPr>
        <p:spPr>
          <a:xfrm>
            <a:off x="3834165" y="4339633"/>
            <a:ext cx="1056712" cy="1056712"/>
          </a:xfrm>
          <a:prstGeom prst="mathPlu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l-P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0DD3A003-ECE6-EDB1-FFC9-1FF29D40699F}"/>
              </a:ext>
            </a:extLst>
          </p:cNvPr>
          <p:cNvSpPr txBox="1"/>
          <p:nvPr/>
        </p:nvSpPr>
        <p:spPr>
          <a:xfrm>
            <a:off x="7132880" y="3739131"/>
            <a:ext cx="4849245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l-PL" sz="2400" b="1" dirty="0">
                <a:solidFill>
                  <a:schemeClr val="tx1"/>
                </a:solidFill>
              </a:rPr>
              <a:t>C-</a:t>
            </a:r>
            <a:r>
              <a:rPr lang="pl-PL" sz="2400" b="1" dirty="0" err="1">
                <a:solidFill>
                  <a:schemeClr val="tx1"/>
                </a:solidFill>
              </a:rPr>
              <a:t>peptide</a:t>
            </a:r>
            <a:r>
              <a:rPr lang="pl-PL" sz="2400" b="1" dirty="0">
                <a:solidFill>
                  <a:schemeClr val="tx1"/>
                </a:solidFill>
              </a:rPr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l-PL" dirty="0" err="1">
                <a:solidFill>
                  <a:srgbClr val="009A46"/>
                </a:solidFill>
              </a:rPr>
              <a:t>Released</a:t>
            </a:r>
            <a:r>
              <a:rPr lang="pl-PL" dirty="0">
                <a:solidFill>
                  <a:srgbClr val="009A46"/>
                </a:solidFill>
              </a:rPr>
              <a:t> in </a:t>
            </a:r>
            <a:r>
              <a:rPr lang="pl-PL" dirty="0" err="1">
                <a:solidFill>
                  <a:srgbClr val="009A46"/>
                </a:solidFill>
              </a:rPr>
              <a:t>equimolar</a:t>
            </a:r>
            <a:r>
              <a:rPr lang="pl-PL" dirty="0">
                <a:solidFill>
                  <a:srgbClr val="009A46"/>
                </a:solidFill>
              </a:rPr>
              <a:t> </a:t>
            </a:r>
            <a:r>
              <a:rPr lang="pl-PL" dirty="0" err="1">
                <a:solidFill>
                  <a:srgbClr val="009A46"/>
                </a:solidFill>
              </a:rPr>
              <a:t>amount</a:t>
            </a:r>
            <a:r>
              <a:rPr lang="pl-PL" dirty="0">
                <a:solidFill>
                  <a:srgbClr val="009A46"/>
                </a:solidFill>
              </a:rPr>
              <a:t> to insulin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l-PL" dirty="0" err="1">
                <a:solidFill>
                  <a:srgbClr val="009A46"/>
                </a:solidFill>
              </a:rPr>
              <a:t>Longer</a:t>
            </a:r>
            <a:r>
              <a:rPr lang="pl-PL" dirty="0">
                <a:solidFill>
                  <a:srgbClr val="009A46"/>
                </a:solidFill>
              </a:rPr>
              <a:t> half-life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l-PL" dirty="0" err="1">
                <a:solidFill>
                  <a:srgbClr val="009A46"/>
                </a:solidFill>
              </a:rPr>
              <a:t>Biomarker</a:t>
            </a:r>
            <a:r>
              <a:rPr lang="pl-PL" dirty="0">
                <a:solidFill>
                  <a:srgbClr val="009A46"/>
                </a:solidFill>
              </a:rPr>
              <a:t> of </a:t>
            </a:r>
            <a:r>
              <a:rPr lang="pl-PL" dirty="0" err="1">
                <a:solidFill>
                  <a:srgbClr val="009A46"/>
                </a:solidFill>
              </a:rPr>
              <a:t>endogenous</a:t>
            </a:r>
            <a:r>
              <a:rPr lang="pl-PL" dirty="0">
                <a:solidFill>
                  <a:srgbClr val="009A46"/>
                </a:solidFill>
              </a:rPr>
              <a:t> insulin </a:t>
            </a:r>
            <a:r>
              <a:rPr lang="pl-PL" dirty="0" err="1">
                <a:solidFill>
                  <a:srgbClr val="009A46"/>
                </a:solidFill>
              </a:rPr>
              <a:t>secretion</a:t>
            </a:r>
            <a:endParaRPr lang="pl-PL" dirty="0">
              <a:solidFill>
                <a:srgbClr val="009A46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l-PL" dirty="0" err="1">
                <a:solidFill>
                  <a:srgbClr val="C00000"/>
                </a:solidFill>
              </a:rPr>
              <a:t>Detectable</a:t>
            </a:r>
            <a:r>
              <a:rPr lang="pl-PL" dirty="0">
                <a:solidFill>
                  <a:srgbClr val="C00000"/>
                </a:solidFill>
              </a:rPr>
              <a:t> </a:t>
            </a:r>
            <a:r>
              <a:rPr lang="pl-PL" dirty="0" err="1">
                <a:solidFill>
                  <a:srgbClr val="C00000"/>
                </a:solidFill>
              </a:rPr>
              <a:t>loss</a:t>
            </a:r>
            <a:r>
              <a:rPr lang="pl-PL" dirty="0">
                <a:solidFill>
                  <a:srgbClr val="C00000"/>
                </a:solidFill>
              </a:rPr>
              <a:t> in </a:t>
            </a:r>
            <a:r>
              <a:rPr lang="pl-PL" dirty="0" err="1">
                <a:solidFill>
                  <a:srgbClr val="C00000"/>
                </a:solidFill>
              </a:rPr>
              <a:t>late</a:t>
            </a:r>
            <a:r>
              <a:rPr lang="pl-PL" dirty="0">
                <a:solidFill>
                  <a:srgbClr val="C00000"/>
                </a:solidFill>
              </a:rPr>
              <a:t> </a:t>
            </a:r>
            <a:r>
              <a:rPr lang="pl-PL" dirty="0" err="1">
                <a:solidFill>
                  <a:srgbClr val="C00000"/>
                </a:solidFill>
              </a:rPr>
              <a:t>stages</a:t>
            </a:r>
            <a:r>
              <a:rPr lang="pl-PL" dirty="0">
                <a:solidFill>
                  <a:srgbClr val="C00000"/>
                </a:solidFill>
              </a:rPr>
              <a:t> of beta </a:t>
            </a:r>
            <a:r>
              <a:rPr lang="pl-PL" dirty="0" err="1">
                <a:solidFill>
                  <a:srgbClr val="C00000"/>
                </a:solidFill>
              </a:rPr>
              <a:t>cell</a:t>
            </a:r>
            <a:r>
              <a:rPr lang="pl-PL" dirty="0">
                <a:solidFill>
                  <a:srgbClr val="C00000"/>
                </a:solidFill>
              </a:rPr>
              <a:t> </a:t>
            </a:r>
            <a:r>
              <a:rPr lang="pl-PL" dirty="0" err="1">
                <a:solidFill>
                  <a:srgbClr val="C00000"/>
                </a:solidFill>
              </a:rPr>
              <a:t>destruction</a:t>
            </a:r>
            <a:r>
              <a:rPr lang="pl-PL" dirty="0">
                <a:solidFill>
                  <a:srgbClr val="C00000"/>
                </a:solidFill>
              </a:rPr>
              <a:t> (</a:t>
            </a:r>
            <a:r>
              <a:rPr lang="pl-PL" dirty="0" err="1">
                <a:solidFill>
                  <a:srgbClr val="C00000"/>
                </a:solidFill>
              </a:rPr>
              <a:t>compensation</a:t>
            </a:r>
            <a:r>
              <a:rPr lang="pl-PL" dirty="0">
                <a:solidFill>
                  <a:srgbClr val="C00000"/>
                </a:solidFill>
              </a:rPr>
              <a:t> by </a:t>
            </a:r>
            <a:r>
              <a:rPr lang="pl-PL" dirty="0" err="1">
                <a:solidFill>
                  <a:srgbClr val="C00000"/>
                </a:solidFill>
              </a:rPr>
              <a:t>surviving</a:t>
            </a:r>
            <a:r>
              <a:rPr lang="pl-PL" dirty="0">
                <a:solidFill>
                  <a:srgbClr val="C00000"/>
                </a:solidFill>
              </a:rPr>
              <a:t> </a:t>
            </a:r>
            <a:r>
              <a:rPr lang="pl-PL" dirty="0" err="1">
                <a:solidFill>
                  <a:srgbClr val="C00000"/>
                </a:solidFill>
              </a:rPr>
              <a:t>cells</a:t>
            </a:r>
            <a:r>
              <a:rPr lang="pl-PL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7E90796D-7AC5-0446-F725-DB691CA7AF50}"/>
              </a:ext>
            </a:extLst>
          </p:cNvPr>
          <p:cNvSpPr/>
          <p:nvPr/>
        </p:nvSpPr>
        <p:spPr>
          <a:xfrm>
            <a:off x="2246521" y="1021948"/>
            <a:ext cx="2452699" cy="5502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l-GR" b="1" dirty="0"/>
              <a:t>β</a:t>
            </a:r>
            <a:r>
              <a:rPr lang="pl-PL" b="1" dirty="0"/>
              <a:t> </a:t>
            </a:r>
            <a:r>
              <a:rPr lang="pl-PL" b="1" dirty="0" err="1"/>
              <a:t>cell</a:t>
            </a:r>
            <a:r>
              <a:rPr lang="pl-PL" b="1" dirty="0"/>
              <a:t> </a:t>
            </a:r>
            <a:r>
              <a:rPr lang="pl-PL" b="1" dirty="0" err="1"/>
              <a:t>damage</a:t>
            </a:r>
            <a:endParaRPr lang="pl-PL" b="1" dirty="0"/>
          </a:p>
          <a:p>
            <a:pPr algn="ctr" eaLnBrk="1" hangingPunct="1">
              <a:spcBef>
                <a:spcPct val="20000"/>
              </a:spcBef>
              <a:defRPr/>
            </a:pPr>
            <a:r>
              <a:rPr lang="pl-PL" b="1" dirty="0"/>
              <a:t>And </a:t>
            </a:r>
            <a:r>
              <a:rPr lang="pl-PL" b="1" dirty="0" err="1"/>
              <a:t>antigen</a:t>
            </a:r>
            <a:r>
              <a:rPr lang="pl-PL" b="1" dirty="0"/>
              <a:t> </a:t>
            </a:r>
            <a:r>
              <a:rPr lang="pl-PL" b="1" dirty="0" err="1"/>
              <a:t>exposure</a:t>
            </a:r>
            <a:endParaRPr lang="pl-PL" b="1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A1375D8A-438C-4C1F-2451-32B860ADB634}"/>
              </a:ext>
            </a:extLst>
          </p:cNvPr>
          <p:cNvSpPr/>
          <p:nvPr/>
        </p:nvSpPr>
        <p:spPr>
          <a:xfrm>
            <a:off x="5126845" y="1033043"/>
            <a:ext cx="1338140" cy="5502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pl-PL" b="1" dirty="0" err="1"/>
              <a:t>Antibody</a:t>
            </a:r>
            <a:r>
              <a:rPr lang="pl-PL" b="1" dirty="0"/>
              <a:t> </a:t>
            </a:r>
            <a:r>
              <a:rPr lang="pl-PL" b="1" dirty="0" err="1"/>
              <a:t>production</a:t>
            </a:r>
            <a:endParaRPr lang="pl-PL" b="1" dirty="0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FCFBBBF0-A250-0DB8-F125-61A7BDB5F5F2}"/>
              </a:ext>
            </a:extLst>
          </p:cNvPr>
          <p:cNvSpPr/>
          <p:nvPr/>
        </p:nvSpPr>
        <p:spPr>
          <a:xfrm>
            <a:off x="396035" y="1033043"/>
            <a:ext cx="1583756" cy="5502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pl-PL" b="1" dirty="0"/>
              <a:t>Cellular </a:t>
            </a:r>
            <a:r>
              <a:rPr lang="pl-PL" b="1" dirty="0" err="1"/>
              <a:t>autoimmunity</a:t>
            </a:r>
            <a:endParaRPr lang="pl-PL" b="1" dirty="0"/>
          </a:p>
        </p:txBody>
      </p:sp>
      <p:pic>
        <p:nvPicPr>
          <p:cNvPr id="15" name="Obraz 8">
            <a:extLst>
              <a:ext uri="{FF2B5EF4-FFF2-40B4-BE49-F238E27FC236}">
                <a16:creationId xmlns:a16="http://schemas.microsoft.com/office/drawing/2014/main" id="{C1F56984-B7CA-CBDC-2925-CB94DBD4F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6" t="8002" r="57838" b="57001"/>
          <a:stretch>
            <a:fillRect/>
          </a:stretch>
        </p:blipFill>
        <p:spPr bwMode="auto">
          <a:xfrm>
            <a:off x="2485185" y="1777580"/>
            <a:ext cx="1648178" cy="137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Obraz 9">
            <a:extLst>
              <a:ext uri="{FF2B5EF4-FFF2-40B4-BE49-F238E27FC236}">
                <a16:creationId xmlns:a16="http://schemas.microsoft.com/office/drawing/2014/main" id="{795FE78A-B6BB-57AC-5ABB-ABDA56614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1" t="6470" r="60420" b="64134"/>
          <a:stretch>
            <a:fillRect/>
          </a:stretch>
        </p:blipFill>
        <p:spPr bwMode="auto">
          <a:xfrm>
            <a:off x="2634435" y="1744388"/>
            <a:ext cx="1982378" cy="237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Obraz 10">
            <a:extLst>
              <a:ext uri="{FF2B5EF4-FFF2-40B4-BE49-F238E27FC236}">
                <a16:creationId xmlns:a16="http://schemas.microsoft.com/office/drawing/2014/main" id="{043E69E1-7E3E-9FEE-5AA5-F0E4FD997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6" t="59425" r="12888" b="7832"/>
          <a:stretch>
            <a:fillRect/>
          </a:stretch>
        </p:blipFill>
        <p:spPr bwMode="auto">
          <a:xfrm>
            <a:off x="4745845" y="1849017"/>
            <a:ext cx="1982378" cy="144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1491C34D-0D0B-88B3-8C26-C281F036A5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/>
          <a:srcRect l="51118" t="17122" r="41378" b="40314"/>
          <a:stretch/>
        </p:blipFill>
        <p:spPr bwMode="auto">
          <a:xfrm rot="18962706">
            <a:off x="505751" y="1615156"/>
            <a:ext cx="779923" cy="231482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21" name="Prostokąt 20">
            <a:extLst>
              <a:ext uri="{FF2B5EF4-FFF2-40B4-BE49-F238E27FC236}">
                <a16:creationId xmlns:a16="http://schemas.microsoft.com/office/drawing/2014/main" id="{EBCBACFF-3A2E-F65E-8977-900B4DE5BE68}"/>
              </a:ext>
            </a:extLst>
          </p:cNvPr>
          <p:cNvSpPr/>
          <p:nvPr/>
        </p:nvSpPr>
        <p:spPr>
          <a:xfrm>
            <a:off x="256378" y="4053734"/>
            <a:ext cx="1700007" cy="3981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pl-PL" b="1" dirty="0" err="1"/>
              <a:t>Proinsulin</a:t>
            </a:r>
            <a:endParaRPr lang="pl-PL" b="1" dirty="0"/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id="{EA4CC0A2-D340-C428-CB9D-55AE59B8DCC3}"/>
              </a:ext>
            </a:extLst>
          </p:cNvPr>
          <p:cNvSpPr/>
          <p:nvPr/>
        </p:nvSpPr>
        <p:spPr>
          <a:xfrm>
            <a:off x="2331457" y="4007923"/>
            <a:ext cx="1801906" cy="3981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pl-PL" b="1" dirty="0"/>
              <a:t>Insulin</a:t>
            </a:r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0FCBB1F4-B4EA-DF46-89D2-3822A3B38792}"/>
              </a:ext>
            </a:extLst>
          </p:cNvPr>
          <p:cNvSpPr/>
          <p:nvPr/>
        </p:nvSpPr>
        <p:spPr>
          <a:xfrm>
            <a:off x="4709496" y="4007923"/>
            <a:ext cx="1755489" cy="3981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pl-PL" b="1" dirty="0"/>
              <a:t>C-</a:t>
            </a:r>
            <a:r>
              <a:rPr lang="pl-PL" b="1" dirty="0" err="1"/>
              <a:t>peptide</a:t>
            </a:r>
            <a:endParaRPr lang="pl-PL" b="1" dirty="0"/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21363D9D-469D-637C-7C62-9FC0146892AF}"/>
              </a:ext>
            </a:extLst>
          </p:cNvPr>
          <p:cNvSpPr txBox="1"/>
          <p:nvPr/>
        </p:nvSpPr>
        <p:spPr>
          <a:xfrm>
            <a:off x="7132879" y="1308187"/>
            <a:ext cx="4849245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l-PL" sz="2400" b="1" dirty="0" err="1">
                <a:solidFill>
                  <a:schemeClr val="tx1"/>
                </a:solidFill>
              </a:rPr>
              <a:t>Islet-specific</a:t>
            </a:r>
            <a:r>
              <a:rPr lang="pl-PL" sz="2400" b="1" dirty="0">
                <a:solidFill>
                  <a:schemeClr val="tx1"/>
                </a:solidFill>
              </a:rPr>
              <a:t> </a:t>
            </a:r>
            <a:r>
              <a:rPr lang="pl-PL" sz="2400" b="1" dirty="0" err="1">
                <a:solidFill>
                  <a:schemeClr val="tx1"/>
                </a:solidFill>
              </a:rPr>
              <a:t>autoantibodies</a:t>
            </a:r>
            <a:r>
              <a:rPr lang="pl-PL" sz="2400" b="1" dirty="0">
                <a:solidFill>
                  <a:schemeClr val="tx1"/>
                </a:solidFill>
              </a:rPr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l-PL" dirty="0" err="1">
                <a:solidFill>
                  <a:srgbClr val="009A46"/>
                </a:solidFill>
              </a:rPr>
              <a:t>Clear</a:t>
            </a:r>
            <a:r>
              <a:rPr lang="pl-PL" dirty="0">
                <a:solidFill>
                  <a:srgbClr val="009A46"/>
                </a:solidFill>
              </a:rPr>
              <a:t> </a:t>
            </a:r>
            <a:r>
              <a:rPr lang="pl-PL" dirty="0" err="1">
                <a:solidFill>
                  <a:srgbClr val="009A46"/>
                </a:solidFill>
              </a:rPr>
              <a:t>sign</a:t>
            </a:r>
            <a:r>
              <a:rPr lang="pl-PL" dirty="0">
                <a:solidFill>
                  <a:srgbClr val="009A46"/>
                </a:solidFill>
              </a:rPr>
              <a:t> of </a:t>
            </a:r>
            <a:r>
              <a:rPr lang="pl-PL" dirty="0" err="1">
                <a:solidFill>
                  <a:srgbClr val="009A46"/>
                </a:solidFill>
              </a:rPr>
              <a:t>ongoing</a:t>
            </a:r>
            <a:r>
              <a:rPr lang="pl-PL" dirty="0">
                <a:solidFill>
                  <a:srgbClr val="009A46"/>
                </a:solidFill>
              </a:rPr>
              <a:t> </a:t>
            </a:r>
            <a:r>
              <a:rPr lang="pl-PL" dirty="0" err="1">
                <a:solidFill>
                  <a:srgbClr val="009A46"/>
                </a:solidFill>
              </a:rPr>
              <a:t>autoimmune</a:t>
            </a:r>
            <a:r>
              <a:rPr lang="pl-PL" dirty="0">
                <a:solidFill>
                  <a:srgbClr val="009A46"/>
                </a:solidFill>
              </a:rPr>
              <a:t> proces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l-PL" dirty="0" err="1">
                <a:solidFill>
                  <a:srgbClr val="009A46"/>
                </a:solidFill>
              </a:rPr>
              <a:t>Predicts</a:t>
            </a:r>
            <a:r>
              <a:rPr lang="pl-PL" dirty="0">
                <a:solidFill>
                  <a:srgbClr val="009A46"/>
                </a:solidFill>
              </a:rPr>
              <a:t> </a:t>
            </a:r>
            <a:r>
              <a:rPr lang="pl-PL" dirty="0" err="1">
                <a:solidFill>
                  <a:srgbClr val="009A46"/>
                </a:solidFill>
              </a:rPr>
              <a:t>long</a:t>
            </a:r>
            <a:r>
              <a:rPr lang="pl-PL" dirty="0">
                <a:solidFill>
                  <a:srgbClr val="009A46"/>
                </a:solidFill>
              </a:rPr>
              <a:t>-term </a:t>
            </a:r>
            <a:r>
              <a:rPr lang="pl-PL" dirty="0" err="1">
                <a:solidFill>
                  <a:srgbClr val="009A46"/>
                </a:solidFill>
              </a:rPr>
              <a:t>risk</a:t>
            </a:r>
            <a:r>
              <a:rPr lang="pl-PL" dirty="0">
                <a:solidFill>
                  <a:srgbClr val="009A46"/>
                </a:solidFill>
              </a:rPr>
              <a:t> of T1D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l-PL" dirty="0">
                <a:solidFill>
                  <a:srgbClr val="C00000"/>
                </a:solidFill>
              </a:rPr>
              <a:t>No </a:t>
            </a:r>
            <a:r>
              <a:rPr lang="pl-PL" dirty="0" err="1">
                <a:solidFill>
                  <a:srgbClr val="C00000"/>
                </a:solidFill>
              </a:rPr>
              <a:t>information</a:t>
            </a:r>
            <a:r>
              <a:rPr lang="pl-PL" dirty="0">
                <a:solidFill>
                  <a:srgbClr val="C00000"/>
                </a:solidFill>
              </a:rPr>
              <a:t> </a:t>
            </a:r>
            <a:r>
              <a:rPr lang="pl-PL" dirty="0" err="1">
                <a:solidFill>
                  <a:srgbClr val="C00000"/>
                </a:solidFill>
              </a:rPr>
              <a:t>about</a:t>
            </a:r>
            <a:r>
              <a:rPr lang="pl-PL" dirty="0">
                <a:solidFill>
                  <a:srgbClr val="C00000"/>
                </a:solidFill>
              </a:rPr>
              <a:t> beta </a:t>
            </a:r>
            <a:r>
              <a:rPr lang="pl-PL" dirty="0" err="1">
                <a:solidFill>
                  <a:srgbClr val="C00000"/>
                </a:solidFill>
              </a:rPr>
              <a:t>cells</a:t>
            </a:r>
            <a:r>
              <a:rPr lang="pl-PL" dirty="0">
                <a:solidFill>
                  <a:srgbClr val="C00000"/>
                </a:solidFill>
              </a:rPr>
              <a:t>` </a:t>
            </a:r>
            <a:r>
              <a:rPr lang="pl-PL" dirty="0" err="1">
                <a:solidFill>
                  <a:srgbClr val="C00000"/>
                </a:solidFill>
              </a:rPr>
              <a:t>death</a:t>
            </a:r>
            <a:r>
              <a:rPr lang="pl-PL" dirty="0">
                <a:solidFill>
                  <a:srgbClr val="C00000"/>
                </a:solidFill>
              </a:rPr>
              <a:t> dynamics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l-PL" dirty="0" err="1">
                <a:solidFill>
                  <a:srgbClr val="C00000"/>
                </a:solidFill>
              </a:rPr>
              <a:t>Can</a:t>
            </a:r>
            <a:r>
              <a:rPr lang="pl-PL" dirty="0">
                <a:solidFill>
                  <a:srgbClr val="C00000"/>
                </a:solidFill>
              </a:rPr>
              <a:t> be </a:t>
            </a:r>
            <a:r>
              <a:rPr lang="pl-PL" dirty="0" err="1">
                <a:solidFill>
                  <a:srgbClr val="C00000"/>
                </a:solidFill>
              </a:rPr>
              <a:t>utilized</a:t>
            </a:r>
            <a:r>
              <a:rPr lang="pl-PL" dirty="0">
                <a:solidFill>
                  <a:srgbClr val="C00000"/>
                </a:solidFill>
              </a:rPr>
              <a:t> </a:t>
            </a:r>
            <a:r>
              <a:rPr lang="pl-PL" dirty="0" err="1">
                <a:solidFill>
                  <a:srgbClr val="C00000"/>
                </a:solidFill>
              </a:rPr>
              <a:t>only</a:t>
            </a:r>
            <a:r>
              <a:rPr lang="pl-PL" dirty="0">
                <a:solidFill>
                  <a:srgbClr val="C00000"/>
                </a:solidFill>
              </a:rPr>
              <a:t> for T1D</a:t>
            </a:r>
          </a:p>
        </p:txBody>
      </p:sp>
      <p:pic>
        <p:nvPicPr>
          <p:cNvPr id="26" name="Obraz 25">
            <a:extLst>
              <a:ext uri="{FF2B5EF4-FFF2-40B4-BE49-F238E27FC236}">
                <a16:creationId xmlns:a16="http://schemas.microsoft.com/office/drawing/2014/main" id="{B9FB9571-D261-B37D-EBE2-226814C6766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611" y="6310246"/>
            <a:ext cx="2208389" cy="564134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67F6F5CF-77D4-9BD3-C594-E43B0330D9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52" y="6220698"/>
            <a:ext cx="1781092" cy="653465"/>
          </a:xfrm>
          <a:prstGeom prst="rect">
            <a:avLst/>
          </a:prstGeom>
        </p:spPr>
      </p:pic>
      <p:sp>
        <p:nvSpPr>
          <p:cNvPr id="28" name="pole tekstowe 27">
            <a:extLst>
              <a:ext uri="{FF2B5EF4-FFF2-40B4-BE49-F238E27FC236}">
                <a16:creationId xmlns:a16="http://schemas.microsoft.com/office/drawing/2014/main" id="{5A300D6C-07DA-CF60-E614-A3A1EF8335AC}"/>
              </a:ext>
            </a:extLst>
          </p:cNvPr>
          <p:cNvSpPr txBox="1"/>
          <p:nvPr/>
        </p:nvSpPr>
        <p:spPr>
          <a:xfrm flipH="1">
            <a:off x="3037398" y="168090"/>
            <a:ext cx="7696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err="1"/>
              <a:t>Current</a:t>
            </a:r>
            <a:r>
              <a:rPr lang="pl-PL" sz="2400" b="1" dirty="0"/>
              <a:t> </a:t>
            </a:r>
            <a:r>
              <a:rPr lang="pl-PL" sz="2400" b="1" dirty="0" err="1"/>
              <a:t>methods</a:t>
            </a:r>
            <a:r>
              <a:rPr lang="pl-PL" sz="2400" b="1" dirty="0"/>
              <a:t> of beta </a:t>
            </a:r>
            <a:r>
              <a:rPr lang="pl-PL" sz="2400" b="1" dirty="0" err="1"/>
              <a:t>cell</a:t>
            </a:r>
            <a:r>
              <a:rPr lang="pl-PL" sz="2400" b="1" dirty="0"/>
              <a:t> monitoring in the </a:t>
            </a:r>
            <a:r>
              <a:rPr lang="pl-PL" sz="2400" b="1" dirty="0" err="1"/>
              <a:t>clinic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1080625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BA240F1C-49A4-0C0B-3881-3D47B4CF8B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03" y="589639"/>
            <a:ext cx="7068710" cy="5794679"/>
          </a:xfrm>
          <a:prstGeom prst="rect">
            <a:avLst/>
          </a:prstGeom>
        </p:spPr>
      </p:pic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AD6A332D-F4EC-1D6A-78D6-AE333B48BC5B}"/>
              </a:ext>
            </a:extLst>
          </p:cNvPr>
          <p:cNvCxnSpPr>
            <a:cxnSpLocks/>
          </p:cNvCxnSpPr>
          <p:nvPr/>
        </p:nvCxnSpPr>
        <p:spPr>
          <a:xfrm>
            <a:off x="7394713" y="589639"/>
            <a:ext cx="0" cy="5055787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rostokąt: zaokrąglone rogi 12">
            <a:extLst>
              <a:ext uri="{FF2B5EF4-FFF2-40B4-BE49-F238E27FC236}">
                <a16:creationId xmlns:a16="http://schemas.microsoft.com/office/drawing/2014/main" id="{B9450FDD-B2FE-E39C-B632-862C347A3E2E}"/>
              </a:ext>
            </a:extLst>
          </p:cNvPr>
          <p:cNvSpPr/>
          <p:nvPr/>
        </p:nvSpPr>
        <p:spPr>
          <a:xfrm>
            <a:off x="7693764" y="589639"/>
            <a:ext cx="6114553" cy="5430741"/>
          </a:xfrm>
          <a:prstGeom prst="roundRect">
            <a:avLst>
              <a:gd name="adj" fmla="val 6652"/>
            </a:avLst>
          </a:prstGeom>
          <a:solidFill>
            <a:schemeClr val="bg1">
              <a:lumMod val="95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C7ADA174-E0C1-52CF-6348-FCBB07D67DAD}"/>
              </a:ext>
            </a:extLst>
          </p:cNvPr>
          <p:cNvSpPr txBox="1"/>
          <p:nvPr/>
        </p:nvSpPr>
        <p:spPr>
          <a:xfrm>
            <a:off x="7708743" y="911033"/>
            <a:ext cx="45468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A: </a:t>
            </a:r>
            <a:r>
              <a:rPr lang="pl-PL" dirty="0" err="1"/>
              <a:t>Gene</a:t>
            </a:r>
            <a:r>
              <a:rPr lang="pl-PL" dirty="0"/>
              <a:t> </a:t>
            </a:r>
            <a:r>
              <a:rPr lang="pl-PL" dirty="0" err="1"/>
              <a:t>methylation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a </a:t>
            </a:r>
            <a:r>
              <a:rPr lang="pl-PL" dirty="0" err="1"/>
              <a:t>known</a:t>
            </a:r>
            <a:r>
              <a:rPr lang="pl-PL" dirty="0"/>
              <a:t> </a:t>
            </a:r>
            <a:r>
              <a:rPr lang="pl-PL" dirty="0" err="1"/>
              <a:t>epigenetic</a:t>
            </a:r>
            <a:r>
              <a:rPr lang="pl-PL" dirty="0"/>
              <a:t> </a:t>
            </a:r>
            <a:r>
              <a:rPr lang="pl-PL" dirty="0" err="1"/>
              <a:t>mechanism</a:t>
            </a:r>
            <a:r>
              <a:rPr lang="pl-PL" dirty="0"/>
              <a:t> </a:t>
            </a:r>
            <a:r>
              <a:rPr lang="pl-PL" dirty="0" err="1"/>
              <a:t>that</a:t>
            </a:r>
            <a:r>
              <a:rPr lang="pl-PL" dirty="0"/>
              <a:t> </a:t>
            </a:r>
            <a:r>
              <a:rPr lang="pl-PL" dirty="0" err="1"/>
              <a:t>silences</a:t>
            </a:r>
            <a:r>
              <a:rPr lang="pl-PL" dirty="0"/>
              <a:t> </a:t>
            </a:r>
            <a:r>
              <a:rPr lang="pl-PL" dirty="0" err="1"/>
              <a:t>gene</a:t>
            </a:r>
            <a:r>
              <a:rPr lang="pl-PL" dirty="0"/>
              <a:t> </a:t>
            </a:r>
            <a:r>
              <a:rPr lang="pl-PL" dirty="0" err="1"/>
              <a:t>expression</a:t>
            </a:r>
            <a:endParaRPr lang="pl-PL" dirty="0"/>
          </a:p>
          <a:p>
            <a:pPr algn="just"/>
            <a:endParaRPr lang="pl-PL" dirty="0"/>
          </a:p>
          <a:p>
            <a:pPr algn="just"/>
            <a:r>
              <a:rPr lang="pl-PL" dirty="0"/>
              <a:t>B: </a:t>
            </a:r>
            <a:r>
              <a:rPr lang="pl-PL" dirty="0" err="1"/>
              <a:t>Methylation</a:t>
            </a:r>
            <a:r>
              <a:rPr lang="pl-PL" dirty="0"/>
              <a:t> </a:t>
            </a:r>
            <a:r>
              <a:rPr lang="pl-PL" dirty="0" err="1"/>
              <a:t>pattern</a:t>
            </a:r>
            <a:r>
              <a:rPr lang="pl-PL" dirty="0"/>
              <a:t> of beta </a:t>
            </a:r>
            <a:r>
              <a:rPr lang="pl-PL" dirty="0" err="1"/>
              <a:t>cell`s</a:t>
            </a:r>
            <a:r>
              <a:rPr lang="pl-PL" dirty="0"/>
              <a:t> DNA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known</a:t>
            </a:r>
            <a:r>
              <a:rPr lang="pl-PL" dirty="0"/>
              <a:t> and </a:t>
            </a:r>
            <a:r>
              <a:rPr lang="pl-PL" dirty="0" err="1"/>
              <a:t>unique</a:t>
            </a:r>
            <a:endParaRPr lang="pl-PL" dirty="0"/>
          </a:p>
          <a:p>
            <a:pPr algn="just"/>
            <a:endParaRPr lang="pl-PL" dirty="0"/>
          </a:p>
          <a:p>
            <a:pPr algn="just"/>
            <a:r>
              <a:rPr lang="pl-PL" dirty="0"/>
              <a:t>C: Insulin </a:t>
            </a:r>
            <a:r>
              <a:rPr lang="pl-PL" dirty="0" err="1"/>
              <a:t>gene</a:t>
            </a:r>
            <a:r>
              <a:rPr lang="pl-PL" dirty="0"/>
              <a:t> (</a:t>
            </a:r>
            <a:r>
              <a:rPr lang="pl-PL" i="1" dirty="0"/>
              <a:t>INS)</a:t>
            </a:r>
            <a:r>
              <a:rPr lang="pl-PL" dirty="0"/>
              <a:t> and </a:t>
            </a:r>
            <a:r>
              <a:rPr lang="pl-PL" dirty="0" err="1"/>
              <a:t>othere</a:t>
            </a:r>
            <a:r>
              <a:rPr lang="pl-PL" dirty="0"/>
              <a:t> marker </a:t>
            </a:r>
            <a:r>
              <a:rPr lang="pl-PL" dirty="0" err="1"/>
              <a:t>genes</a:t>
            </a:r>
            <a:r>
              <a:rPr lang="pl-PL" dirty="0"/>
              <a:t> </a:t>
            </a:r>
            <a:r>
              <a:rPr lang="pl-PL" dirty="0" err="1"/>
              <a:t>can</a:t>
            </a:r>
            <a:r>
              <a:rPr lang="pl-PL" dirty="0"/>
              <a:t> be </a:t>
            </a:r>
            <a:r>
              <a:rPr lang="pl-PL" dirty="0" err="1"/>
              <a:t>used</a:t>
            </a:r>
            <a:r>
              <a:rPr lang="pl-PL" dirty="0"/>
              <a:t> to </a:t>
            </a:r>
            <a:r>
              <a:rPr lang="pl-PL" dirty="0" err="1"/>
              <a:t>identify</a:t>
            </a:r>
            <a:r>
              <a:rPr lang="pl-PL" dirty="0"/>
              <a:t> beta </a:t>
            </a:r>
            <a:r>
              <a:rPr lang="pl-PL" dirty="0" err="1"/>
              <a:t>cell</a:t>
            </a:r>
            <a:r>
              <a:rPr lang="pl-PL" dirty="0"/>
              <a:t> DNA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D: Beta </a:t>
            </a:r>
            <a:r>
              <a:rPr lang="pl-PL" dirty="0" err="1"/>
              <a:t>cell`s</a:t>
            </a:r>
            <a:r>
              <a:rPr lang="pl-PL" dirty="0"/>
              <a:t> </a:t>
            </a:r>
            <a:r>
              <a:rPr lang="pl-PL" dirty="0" err="1"/>
              <a:t>death</a:t>
            </a:r>
            <a:r>
              <a:rPr lang="pl-PL" dirty="0"/>
              <a:t> </a:t>
            </a:r>
            <a:r>
              <a:rPr lang="pl-PL" dirty="0" err="1"/>
              <a:t>results</a:t>
            </a:r>
            <a:r>
              <a:rPr lang="pl-PL" dirty="0"/>
              <a:t> in </a:t>
            </a:r>
            <a:r>
              <a:rPr lang="pl-PL" dirty="0" err="1"/>
              <a:t>its</a:t>
            </a:r>
            <a:r>
              <a:rPr lang="pl-PL" dirty="0"/>
              <a:t> DNA </a:t>
            </a:r>
            <a:r>
              <a:rPr lang="pl-PL" dirty="0" err="1"/>
              <a:t>entering</a:t>
            </a:r>
            <a:r>
              <a:rPr lang="pl-PL" dirty="0"/>
              <a:t> </a:t>
            </a:r>
            <a:r>
              <a:rPr lang="pl-PL" dirty="0" err="1"/>
              <a:t>circulation</a:t>
            </a:r>
            <a:r>
              <a:rPr lang="pl-PL" dirty="0"/>
              <a:t> – </a:t>
            </a:r>
            <a:r>
              <a:rPr lang="pl-PL" dirty="0" err="1"/>
              <a:t>where</a:t>
            </a:r>
            <a:r>
              <a:rPr lang="pl-PL" dirty="0"/>
              <a:t> </a:t>
            </a:r>
            <a:r>
              <a:rPr lang="pl-PL" dirty="0" err="1"/>
              <a:t>it</a:t>
            </a:r>
            <a:r>
              <a:rPr lang="pl-PL" dirty="0"/>
              <a:t> </a:t>
            </a:r>
            <a:r>
              <a:rPr lang="pl-PL" dirty="0" err="1"/>
              <a:t>can</a:t>
            </a:r>
            <a:r>
              <a:rPr lang="pl-PL" dirty="0"/>
              <a:t> be </a:t>
            </a:r>
            <a:r>
              <a:rPr lang="pl-PL" dirty="0" err="1"/>
              <a:t>detected</a:t>
            </a:r>
            <a:r>
              <a:rPr lang="pl-PL" dirty="0"/>
              <a:t>. Beta </a:t>
            </a:r>
            <a:r>
              <a:rPr lang="pl-PL" dirty="0" err="1"/>
              <a:t>cell-specific</a:t>
            </a:r>
            <a:r>
              <a:rPr lang="pl-PL" dirty="0"/>
              <a:t> </a:t>
            </a:r>
            <a:r>
              <a:rPr lang="pl-PL" dirty="0" err="1"/>
              <a:t>circulating</a:t>
            </a:r>
            <a:r>
              <a:rPr lang="pl-PL" dirty="0"/>
              <a:t> </a:t>
            </a:r>
            <a:r>
              <a:rPr lang="pl-PL" dirty="0" err="1"/>
              <a:t>cell-free</a:t>
            </a:r>
            <a:r>
              <a:rPr lang="pl-PL" dirty="0"/>
              <a:t> DNA (B-</a:t>
            </a:r>
            <a:r>
              <a:rPr lang="pl-PL" dirty="0" err="1"/>
              <a:t>cfDNA</a:t>
            </a:r>
            <a:r>
              <a:rPr lang="pl-PL" dirty="0"/>
              <a:t>) </a:t>
            </a:r>
            <a:r>
              <a:rPr lang="pl-PL" dirty="0" err="1"/>
              <a:t>can</a:t>
            </a:r>
            <a:r>
              <a:rPr lang="pl-PL" dirty="0"/>
              <a:t> </a:t>
            </a:r>
            <a:r>
              <a:rPr lang="pl-PL" dirty="0" err="1"/>
              <a:t>thus</a:t>
            </a:r>
            <a:r>
              <a:rPr lang="pl-PL" dirty="0"/>
              <a:t> be </a:t>
            </a:r>
            <a:r>
              <a:rPr lang="pl-PL" b="1" dirty="0"/>
              <a:t>a </a:t>
            </a:r>
            <a:r>
              <a:rPr lang="pl-PL" b="1" dirty="0" err="1"/>
              <a:t>new</a:t>
            </a:r>
            <a:r>
              <a:rPr lang="pl-PL" b="1" dirty="0"/>
              <a:t>, </a:t>
            </a:r>
            <a:r>
              <a:rPr lang="pl-PL" b="1" dirty="0" err="1"/>
              <a:t>short</a:t>
            </a:r>
            <a:r>
              <a:rPr lang="pl-PL" b="1" dirty="0"/>
              <a:t>-term </a:t>
            </a:r>
            <a:r>
              <a:rPr lang="pl-PL" b="1" dirty="0" err="1"/>
              <a:t>biomarker</a:t>
            </a:r>
            <a:r>
              <a:rPr lang="pl-PL" b="1" dirty="0"/>
              <a:t> of beta </a:t>
            </a:r>
            <a:r>
              <a:rPr lang="pl-PL" b="1" dirty="0" err="1"/>
              <a:t>cell</a:t>
            </a:r>
            <a:r>
              <a:rPr lang="pl-PL" b="1" dirty="0"/>
              <a:t> </a:t>
            </a:r>
            <a:r>
              <a:rPr lang="pl-PL" b="1" dirty="0" err="1"/>
              <a:t>death</a:t>
            </a:r>
            <a:r>
              <a:rPr lang="pl-PL" b="1" dirty="0"/>
              <a:t>.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91532DA1-0EF1-08FD-ADB3-824C63795C1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611" y="6310246"/>
            <a:ext cx="2208389" cy="56413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C4E854B6-8558-0E67-B4A3-5444BE11EF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52" y="6220698"/>
            <a:ext cx="1781092" cy="653465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0A4B001A-3594-1676-A0AD-CABF73EC2E1C}"/>
              </a:ext>
            </a:extLst>
          </p:cNvPr>
          <p:cNvSpPr txBox="1"/>
          <p:nvPr/>
        </p:nvSpPr>
        <p:spPr>
          <a:xfrm flipH="1">
            <a:off x="3037398" y="168090"/>
            <a:ext cx="7696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New </a:t>
            </a:r>
            <a:r>
              <a:rPr lang="pl-PL" sz="2400" b="1" dirty="0" err="1"/>
              <a:t>method</a:t>
            </a:r>
            <a:r>
              <a:rPr lang="pl-PL" sz="2400" b="1" dirty="0"/>
              <a:t> – beta </a:t>
            </a:r>
            <a:r>
              <a:rPr lang="pl-PL" sz="2400" b="1" dirty="0" err="1"/>
              <a:t>cell</a:t>
            </a:r>
            <a:r>
              <a:rPr lang="pl-PL" sz="2400" b="1" dirty="0"/>
              <a:t> </a:t>
            </a:r>
            <a:r>
              <a:rPr lang="pl-PL" sz="2400" b="1" dirty="0" err="1"/>
              <a:t>epigenetic</a:t>
            </a:r>
            <a:r>
              <a:rPr lang="pl-PL" sz="2400" b="1" dirty="0"/>
              <a:t> </a:t>
            </a:r>
            <a:r>
              <a:rPr lang="pl-PL" sz="2400" b="1" dirty="0" err="1"/>
              <a:t>fingerprint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3121716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D34277D9-B936-92F2-DAFA-8B8BC9A63326}"/>
              </a:ext>
            </a:extLst>
          </p:cNvPr>
          <p:cNvSpPr/>
          <p:nvPr/>
        </p:nvSpPr>
        <p:spPr>
          <a:xfrm>
            <a:off x="-153521" y="670195"/>
            <a:ext cx="12499041" cy="394299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79BC5070-631A-7A40-2FC9-CC5A7779E338}"/>
              </a:ext>
            </a:extLst>
          </p:cNvPr>
          <p:cNvSpPr txBox="1"/>
          <p:nvPr/>
        </p:nvSpPr>
        <p:spPr>
          <a:xfrm>
            <a:off x="283116" y="779263"/>
            <a:ext cx="1132066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solidFill>
                  <a:srgbClr val="0070C0"/>
                </a:solidFill>
              </a:rPr>
              <a:t>Select </a:t>
            </a:r>
            <a:r>
              <a:rPr lang="pl-PL" sz="2400" dirty="0" err="1">
                <a:solidFill>
                  <a:srgbClr val="0070C0"/>
                </a:solidFill>
              </a:rPr>
              <a:t>an</a:t>
            </a:r>
            <a:r>
              <a:rPr lang="pl-PL" sz="2400" dirty="0">
                <a:solidFill>
                  <a:srgbClr val="0070C0"/>
                </a:solidFill>
              </a:rPr>
              <a:t> </a:t>
            </a:r>
            <a:r>
              <a:rPr lang="pl-PL" sz="2400" dirty="0" err="1">
                <a:solidFill>
                  <a:srgbClr val="0070C0"/>
                </a:solidFill>
              </a:rPr>
              <a:t>optimal</a:t>
            </a:r>
            <a:r>
              <a:rPr lang="pl-PL" sz="2400" dirty="0">
                <a:solidFill>
                  <a:srgbClr val="0070C0"/>
                </a:solidFill>
              </a:rPr>
              <a:t> </a:t>
            </a:r>
            <a:r>
              <a:rPr lang="pl-PL" sz="2400" dirty="0" err="1">
                <a:solidFill>
                  <a:srgbClr val="0070C0"/>
                </a:solidFill>
              </a:rPr>
              <a:t>metric</a:t>
            </a:r>
            <a:r>
              <a:rPr lang="pl-PL" sz="2400" dirty="0">
                <a:solidFill>
                  <a:srgbClr val="0070C0"/>
                </a:solidFill>
              </a:rPr>
              <a:t> for B-</a:t>
            </a:r>
            <a:r>
              <a:rPr lang="pl-PL" sz="2400" dirty="0" err="1">
                <a:solidFill>
                  <a:srgbClr val="0070C0"/>
                </a:solidFill>
              </a:rPr>
              <a:t>cfDNA</a:t>
            </a:r>
            <a:r>
              <a:rPr lang="pl-PL" sz="2400" dirty="0">
                <a:solidFill>
                  <a:srgbClr val="0070C0"/>
                </a:solidFill>
              </a:rPr>
              <a:t> </a:t>
            </a:r>
            <a:r>
              <a:rPr lang="pl-PL" sz="2400" dirty="0" err="1">
                <a:solidFill>
                  <a:srgbClr val="0070C0"/>
                </a:solidFill>
              </a:rPr>
              <a:t>measurement</a:t>
            </a:r>
            <a:endParaRPr lang="pl-PL" sz="2400" dirty="0">
              <a:solidFill>
                <a:srgbClr val="0070C0"/>
              </a:solidFill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endParaRPr lang="pl-PL" sz="2400" dirty="0">
              <a:solidFill>
                <a:srgbClr val="0070C0"/>
              </a:solidFill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pl-PL" sz="2400" dirty="0" err="1">
                <a:solidFill>
                  <a:srgbClr val="0070C0"/>
                </a:solidFill>
              </a:rPr>
              <a:t>Compare</a:t>
            </a:r>
            <a:r>
              <a:rPr lang="pl-PL" sz="2400" dirty="0">
                <a:solidFill>
                  <a:srgbClr val="0070C0"/>
                </a:solidFill>
              </a:rPr>
              <a:t> B-</a:t>
            </a:r>
            <a:r>
              <a:rPr lang="pl-PL" sz="2400" dirty="0" err="1">
                <a:solidFill>
                  <a:srgbClr val="0070C0"/>
                </a:solidFill>
              </a:rPr>
              <a:t>cfDNA</a:t>
            </a:r>
            <a:r>
              <a:rPr lang="pl-PL" sz="2400" dirty="0">
                <a:solidFill>
                  <a:srgbClr val="0070C0"/>
                </a:solidFill>
              </a:rPr>
              <a:t> </a:t>
            </a:r>
            <a:r>
              <a:rPr lang="pl-PL" sz="2400" dirty="0" err="1">
                <a:solidFill>
                  <a:srgbClr val="0070C0"/>
                </a:solidFill>
              </a:rPr>
              <a:t>at</a:t>
            </a:r>
            <a:r>
              <a:rPr lang="pl-PL" sz="2400" dirty="0">
                <a:solidFill>
                  <a:srgbClr val="0070C0"/>
                </a:solidFill>
              </a:rPr>
              <a:t> T1D </a:t>
            </a:r>
            <a:r>
              <a:rPr lang="pl-PL" sz="2400" dirty="0" err="1">
                <a:solidFill>
                  <a:srgbClr val="0070C0"/>
                </a:solidFill>
              </a:rPr>
              <a:t>onset</a:t>
            </a:r>
            <a:r>
              <a:rPr lang="pl-PL" sz="2400" dirty="0">
                <a:solidFill>
                  <a:srgbClr val="0070C0"/>
                </a:solidFill>
              </a:rPr>
              <a:t> </a:t>
            </a:r>
            <a:r>
              <a:rPr lang="pl-PL" sz="2400" dirty="0" err="1">
                <a:solidFill>
                  <a:srgbClr val="0070C0"/>
                </a:solidFill>
              </a:rPr>
              <a:t>between</a:t>
            </a:r>
            <a:r>
              <a:rPr lang="pl-PL" sz="2400" dirty="0">
                <a:solidFill>
                  <a:srgbClr val="0070C0"/>
                </a:solidFill>
              </a:rPr>
              <a:t>: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  <a:defRPr/>
            </a:pPr>
            <a:r>
              <a:rPr lang="pl-PL" sz="2400" dirty="0" err="1">
                <a:solidFill>
                  <a:srgbClr val="0070C0"/>
                </a:solidFill>
              </a:rPr>
              <a:t>Children</a:t>
            </a:r>
            <a:r>
              <a:rPr lang="pl-PL" sz="2400" dirty="0">
                <a:solidFill>
                  <a:srgbClr val="0070C0"/>
                </a:solidFill>
              </a:rPr>
              <a:t> with and </a:t>
            </a:r>
            <a:r>
              <a:rPr lang="pl-PL" sz="2400" dirty="0" err="1">
                <a:solidFill>
                  <a:srgbClr val="0070C0"/>
                </a:solidFill>
              </a:rPr>
              <a:t>without</a:t>
            </a:r>
            <a:r>
              <a:rPr lang="pl-PL" sz="2400" dirty="0">
                <a:solidFill>
                  <a:srgbClr val="0070C0"/>
                </a:solidFill>
              </a:rPr>
              <a:t> </a:t>
            </a:r>
            <a:r>
              <a:rPr lang="pl-PL" sz="2400" dirty="0" err="1">
                <a:solidFill>
                  <a:srgbClr val="0070C0"/>
                </a:solidFill>
              </a:rPr>
              <a:t>diabetic</a:t>
            </a:r>
            <a:r>
              <a:rPr lang="pl-PL" sz="2400" dirty="0">
                <a:solidFill>
                  <a:srgbClr val="0070C0"/>
                </a:solidFill>
              </a:rPr>
              <a:t> </a:t>
            </a:r>
            <a:r>
              <a:rPr lang="pl-PL" sz="2400" dirty="0" err="1">
                <a:solidFill>
                  <a:srgbClr val="0070C0"/>
                </a:solidFill>
              </a:rPr>
              <a:t>ketoacidosis</a:t>
            </a:r>
            <a:r>
              <a:rPr lang="pl-PL" sz="2400" dirty="0">
                <a:solidFill>
                  <a:srgbClr val="0070C0"/>
                </a:solidFill>
              </a:rPr>
              <a:t> (DKA)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  <a:defRPr/>
            </a:pPr>
            <a:r>
              <a:rPr lang="pl-PL" sz="2400" dirty="0" err="1">
                <a:solidFill>
                  <a:srgbClr val="0070C0"/>
                </a:solidFill>
              </a:rPr>
              <a:t>Children</a:t>
            </a:r>
            <a:r>
              <a:rPr lang="pl-PL" sz="2400" dirty="0">
                <a:solidFill>
                  <a:srgbClr val="0070C0"/>
                </a:solidFill>
              </a:rPr>
              <a:t> </a:t>
            </a:r>
            <a:r>
              <a:rPr lang="pl-PL" sz="2400" dirty="0" err="1">
                <a:solidFill>
                  <a:srgbClr val="0070C0"/>
                </a:solidFill>
              </a:rPr>
              <a:t>who</a:t>
            </a:r>
            <a:r>
              <a:rPr lang="pl-PL" sz="2400" dirty="0">
                <a:solidFill>
                  <a:srgbClr val="0070C0"/>
                </a:solidFill>
              </a:rPr>
              <a:t> </a:t>
            </a:r>
            <a:r>
              <a:rPr lang="pl-PL" sz="2400" dirty="0" err="1">
                <a:solidFill>
                  <a:srgbClr val="0070C0"/>
                </a:solidFill>
              </a:rPr>
              <a:t>achieve</a:t>
            </a:r>
            <a:r>
              <a:rPr lang="pl-PL" sz="2400" dirty="0">
                <a:solidFill>
                  <a:srgbClr val="0070C0"/>
                </a:solidFill>
              </a:rPr>
              <a:t> </a:t>
            </a:r>
            <a:r>
              <a:rPr lang="pl-PL" sz="2400" dirty="0" err="1">
                <a:solidFill>
                  <a:srgbClr val="0070C0"/>
                </a:solidFill>
              </a:rPr>
              <a:t>or</a:t>
            </a:r>
            <a:r>
              <a:rPr lang="pl-PL" sz="2400" dirty="0">
                <a:solidFill>
                  <a:srgbClr val="0070C0"/>
                </a:solidFill>
              </a:rPr>
              <a:t> not </a:t>
            </a:r>
            <a:r>
              <a:rPr lang="pl-PL" sz="2400" dirty="0" err="1">
                <a:solidFill>
                  <a:srgbClr val="0070C0"/>
                </a:solidFill>
              </a:rPr>
              <a:t>partial</a:t>
            </a:r>
            <a:r>
              <a:rPr lang="pl-PL" sz="2400" dirty="0">
                <a:solidFill>
                  <a:srgbClr val="0070C0"/>
                </a:solidFill>
              </a:rPr>
              <a:t> </a:t>
            </a:r>
            <a:r>
              <a:rPr lang="pl-PL" sz="2400" dirty="0" err="1">
                <a:solidFill>
                  <a:srgbClr val="0070C0"/>
                </a:solidFill>
              </a:rPr>
              <a:t>clinical</a:t>
            </a:r>
            <a:r>
              <a:rPr lang="pl-PL" sz="2400" dirty="0">
                <a:solidFill>
                  <a:srgbClr val="0070C0"/>
                </a:solidFill>
              </a:rPr>
              <a:t> </a:t>
            </a:r>
            <a:r>
              <a:rPr lang="pl-PL" sz="2400" dirty="0" err="1">
                <a:solidFill>
                  <a:srgbClr val="0070C0"/>
                </a:solidFill>
              </a:rPr>
              <a:t>remission</a:t>
            </a:r>
            <a:r>
              <a:rPr lang="pl-PL" sz="2400" dirty="0">
                <a:solidFill>
                  <a:srgbClr val="0070C0"/>
                </a:solidFill>
              </a:rPr>
              <a:t> (PR) </a:t>
            </a:r>
            <a:r>
              <a:rPr lang="pl-PL" sz="2400" dirty="0" err="1">
                <a:solidFill>
                  <a:srgbClr val="0070C0"/>
                </a:solidFill>
              </a:rPr>
              <a:t>after</a:t>
            </a:r>
            <a:r>
              <a:rPr lang="pl-PL" sz="2400" dirty="0">
                <a:solidFill>
                  <a:srgbClr val="0070C0"/>
                </a:solidFill>
              </a:rPr>
              <a:t> 3 </a:t>
            </a:r>
            <a:r>
              <a:rPr lang="pl-PL" sz="2400" dirty="0" err="1">
                <a:solidFill>
                  <a:srgbClr val="0070C0"/>
                </a:solidFill>
              </a:rPr>
              <a:t>months</a:t>
            </a:r>
            <a:r>
              <a:rPr lang="pl-PL" sz="2400" dirty="0">
                <a:solidFill>
                  <a:srgbClr val="0070C0"/>
                </a:solidFill>
              </a:rPr>
              <a:t> of T1D</a:t>
            </a:r>
          </a:p>
          <a:p>
            <a:pPr marL="457200" indent="-457200" algn="just">
              <a:buFont typeface="Arial" panose="020B0604020202020204" pitchFamily="34" charset="0"/>
              <a:buAutoNum type="arabicPeriod"/>
              <a:defRPr/>
            </a:pPr>
            <a:endParaRPr lang="pl-PL" sz="2400" dirty="0">
              <a:solidFill>
                <a:srgbClr val="0070C0"/>
              </a:solidFill>
            </a:endParaRPr>
          </a:p>
          <a:p>
            <a:pPr marL="457200" indent="-457200" algn="just">
              <a:buFont typeface="Arial" panose="020B0604020202020204" pitchFamily="34" charset="0"/>
              <a:buAutoNum type="arabicPeriod"/>
              <a:defRPr/>
            </a:pPr>
            <a:endParaRPr lang="pl-PL" sz="2400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AutoNum type="arabicPeriod"/>
              <a:defRPr/>
            </a:pPr>
            <a:endParaRPr lang="pl-PL" sz="2400" dirty="0">
              <a:solidFill>
                <a:srgbClr val="0070C0"/>
              </a:solidFill>
            </a:endParaRPr>
          </a:p>
          <a:p>
            <a:pPr>
              <a:defRPr/>
            </a:pPr>
            <a:endParaRPr lang="pl-PL" sz="2400" dirty="0">
              <a:solidFill>
                <a:srgbClr val="7030A0"/>
              </a:solidFill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EFF4728B-C6A8-905C-18C3-254276A5800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611" y="6310246"/>
            <a:ext cx="2208389" cy="564134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89B0DCB8-9923-80DC-3A02-43630B2C4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52" y="6220698"/>
            <a:ext cx="1781092" cy="653465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0960D325-F51C-0382-E972-28409EBEBC61}"/>
              </a:ext>
            </a:extLst>
          </p:cNvPr>
          <p:cNvSpPr txBox="1"/>
          <p:nvPr/>
        </p:nvSpPr>
        <p:spPr>
          <a:xfrm flipH="1">
            <a:off x="2095020" y="136512"/>
            <a:ext cx="7696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2023/2024 </a:t>
            </a:r>
            <a:r>
              <a:rPr lang="pl-PL" sz="2400" b="1" dirty="0" err="1"/>
              <a:t>aims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3229826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09EE3149-903B-CFA3-2E45-92752BD48573}"/>
              </a:ext>
            </a:extLst>
          </p:cNvPr>
          <p:cNvCxnSpPr>
            <a:cxnSpLocks/>
          </p:cNvCxnSpPr>
          <p:nvPr/>
        </p:nvCxnSpPr>
        <p:spPr>
          <a:xfrm>
            <a:off x="249044" y="4999275"/>
            <a:ext cx="116109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a 4" descr="Woda">
            <a:extLst>
              <a:ext uri="{FF2B5EF4-FFF2-40B4-BE49-F238E27FC236}">
                <a16:creationId xmlns:a16="http://schemas.microsoft.com/office/drawing/2014/main" id="{1B901224-5EAE-5096-5506-DF55BEFCC24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313842" y="2815933"/>
            <a:ext cx="457200" cy="457200"/>
          </a:xfrm>
          <a:prstGeom prst="rect">
            <a:avLst/>
          </a:prstGeom>
        </p:spPr>
      </p:pic>
      <p:pic>
        <p:nvPicPr>
          <p:cNvPr id="6" name="Grafika 5" descr="Woda">
            <a:extLst>
              <a:ext uri="{FF2B5EF4-FFF2-40B4-BE49-F238E27FC236}">
                <a16:creationId xmlns:a16="http://schemas.microsoft.com/office/drawing/2014/main" id="{63023073-3FC4-F490-2BC7-D0AE23E2428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16590" y="2835983"/>
            <a:ext cx="457200" cy="457200"/>
          </a:xfrm>
          <a:prstGeom prst="rect">
            <a:avLst/>
          </a:prstGeom>
        </p:spPr>
      </p:pic>
      <p:pic>
        <p:nvPicPr>
          <p:cNvPr id="7" name="Grafika 6" descr="Woda">
            <a:extLst>
              <a:ext uri="{FF2B5EF4-FFF2-40B4-BE49-F238E27FC236}">
                <a16:creationId xmlns:a16="http://schemas.microsoft.com/office/drawing/2014/main" id="{408390EF-4A42-9A69-4B40-A6D2C6A27FF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015906" y="2821134"/>
            <a:ext cx="457200" cy="457200"/>
          </a:xfrm>
          <a:prstGeom prst="rect">
            <a:avLst/>
          </a:prstGeom>
        </p:spPr>
      </p:pic>
      <p:pic>
        <p:nvPicPr>
          <p:cNvPr id="8" name="Grafika 7" descr="Woda">
            <a:extLst>
              <a:ext uri="{FF2B5EF4-FFF2-40B4-BE49-F238E27FC236}">
                <a16:creationId xmlns:a16="http://schemas.microsoft.com/office/drawing/2014/main" id="{D885241B-8361-DACB-EEBC-D9D2DFDE55D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68377" y="2821134"/>
            <a:ext cx="457200" cy="457200"/>
          </a:xfrm>
          <a:prstGeom prst="rect">
            <a:avLst/>
          </a:prstGeom>
        </p:spPr>
      </p:pic>
      <p:pic>
        <p:nvPicPr>
          <p:cNvPr id="9" name="Grafika 8" descr="Woda">
            <a:extLst>
              <a:ext uri="{FF2B5EF4-FFF2-40B4-BE49-F238E27FC236}">
                <a16:creationId xmlns:a16="http://schemas.microsoft.com/office/drawing/2014/main" id="{B0DA4355-8649-996E-FB2C-E523B65BA47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152282" y="2821134"/>
            <a:ext cx="457200" cy="457200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81947FBF-B9C2-AC04-C581-90DF583096BD}"/>
              </a:ext>
            </a:extLst>
          </p:cNvPr>
          <p:cNvSpPr txBox="1"/>
          <p:nvPr/>
        </p:nvSpPr>
        <p:spPr>
          <a:xfrm>
            <a:off x="144269" y="2883633"/>
            <a:ext cx="1214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Timepoint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38AA9936-32E1-840A-C0C7-4AC734AB842C}"/>
              </a:ext>
            </a:extLst>
          </p:cNvPr>
          <p:cNvSpPr txBox="1"/>
          <p:nvPr/>
        </p:nvSpPr>
        <p:spPr>
          <a:xfrm>
            <a:off x="6617296" y="3231333"/>
            <a:ext cx="2076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During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l-P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autoantibody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l-P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testing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D180D654-4BD0-426F-8EC5-38EB75DE5B8A}"/>
              </a:ext>
            </a:extLst>
          </p:cNvPr>
          <p:cNvSpPr txBox="1"/>
          <p:nvPr/>
        </p:nvSpPr>
        <p:spPr>
          <a:xfrm>
            <a:off x="1395230" y="3247088"/>
            <a:ext cx="2486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Beetween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2-5th </a:t>
            </a:r>
            <a:r>
              <a:rPr kumimoji="0" lang="pl-P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Since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insulin </a:t>
            </a:r>
            <a:r>
              <a:rPr kumimoji="0" lang="pl-P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administration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id="{99CC187B-A58E-C87A-852B-BCFB8F1EBC0E}"/>
              </a:ext>
            </a:extLst>
          </p:cNvPr>
          <p:cNvCxnSpPr>
            <a:cxnSpLocks/>
          </p:cNvCxnSpPr>
          <p:nvPr/>
        </p:nvCxnSpPr>
        <p:spPr>
          <a:xfrm flipV="1">
            <a:off x="9383359" y="2747818"/>
            <a:ext cx="2155492" cy="2089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wal 13">
            <a:extLst>
              <a:ext uri="{FF2B5EF4-FFF2-40B4-BE49-F238E27FC236}">
                <a16:creationId xmlns:a16="http://schemas.microsoft.com/office/drawing/2014/main" id="{411AD256-DC27-27B3-ACD1-069D046D6201}"/>
              </a:ext>
            </a:extLst>
          </p:cNvPr>
          <p:cNvSpPr/>
          <p:nvPr/>
        </p:nvSpPr>
        <p:spPr>
          <a:xfrm>
            <a:off x="10990273" y="2694421"/>
            <a:ext cx="158446" cy="158446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wal 14">
            <a:extLst>
              <a:ext uri="{FF2B5EF4-FFF2-40B4-BE49-F238E27FC236}">
                <a16:creationId xmlns:a16="http://schemas.microsoft.com/office/drawing/2014/main" id="{9DC87E80-70FC-EC96-2BB7-296DE36EAE48}"/>
              </a:ext>
            </a:extLst>
          </p:cNvPr>
          <p:cNvSpPr/>
          <p:nvPr/>
        </p:nvSpPr>
        <p:spPr>
          <a:xfrm>
            <a:off x="10539531" y="2690613"/>
            <a:ext cx="158446" cy="158446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wal 15">
            <a:extLst>
              <a:ext uri="{FF2B5EF4-FFF2-40B4-BE49-F238E27FC236}">
                <a16:creationId xmlns:a16="http://schemas.microsoft.com/office/drawing/2014/main" id="{E5A7E1ED-7C42-19BC-B149-5F4671858479}"/>
              </a:ext>
            </a:extLst>
          </p:cNvPr>
          <p:cNvSpPr/>
          <p:nvPr/>
        </p:nvSpPr>
        <p:spPr>
          <a:xfrm>
            <a:off x="9593741" y="2687209"/>
            <a:ext cx="158446" cy="158446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fika 16" descr="Kroplówka">
            <a:extLst>
              <a:ext uri="{FF2B5EF4-FFF2-40B4-BE49-F238E27FC236}">
                <a16:creationId xmlns:a16="http://schemas.microsoft.com/office/drawing/2014/main" id="{09D375EE-BAF7-ED0A-3127-A2AC8D54636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793092" y="2335009"/>
            <a:ext cx="628320" cy="628320"/>
          </a:xfrm>
          <a:prstGeom prst="rect">
            <a:avLst/>
          </a:prstGeom>
        </p:spPr>
      </p:pic>
      <p:sp>
        <p:nvSpPr>
          <p:cNvPr id="18" name="pole tekstowe 17">
            <a:extLst>
              <a:ext uri="{FF2B5EF4-FFF2-40B4-BE49-F238E27FC236}">
                <a16:creationId xmlns:a16="http://schemas.microsoft.com/office/drawing/2014/main" id="{9D320E3B-E743-9312-0154-9414A7A47FB2}"/>
              </a:ext>
            </a:extLst>
          </p:cNvPr>
          <p:cNvSpPr txBox="1"/>
          <p:nvPr/>
        </p:nvSpPr>
        <p:spPr>
          <a:xfrm>
            <a:off x="3987118" y="3242547"/>
            <a:ext cx="4523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3m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2336155E-7B84-39E3-8BB3-F016D296068C}"/>
              </a:ext>
            </a:extLst>
          </p:cNvPr>
          <p:cNvSpPr txBox="1"/>
          <p:nvPr/>
        </p:nvSpPr>
        <p:spPr>
          <a:xfrm>
            <a:off x="4527700" y="3255490"/>
            <a:ext cx="4523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6m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4F8CA7E5-5566-FE1D-D05B-989958E2476B}"/>
              </a:ext>
            </a:extLst>
          </p:cNvPr>
          <p:cNvSpPr txBox="1"/>
          <p:nvPr/>
        </p:nvSpPr>
        <p:spPr>
          <a:xfrm>
            <a:off x="5118591" y="3255490"/>
            <a:ext cx="4523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9m</a:t>
            </a:r>
          </a:p>
        </p:txBody>
      </p:sp>
      <p:pic>
        <p:nvPicPr>
          <p:cNvPr id="21" name="Grafika 20" descr="Woda">
            <a:extLst>
              <a:ext uri="{FF2B5EF4-FFF2-40B4-BE49-F238E27FC236}">
                <a16:creationId xmlns:a16="http://schemas.microsoft.com/office/drawing/2014/main" id="{C1EB78BB-E068-3DA3-35B3-835BAD34465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633415" y="2821134"/>
            <a:ext cx="457200" cy="457200"/>
          </a:xfrm>
          <a:prstGeom prst="rect">
            <a:avLst/>
          </a:prstGeom>
        </p:spPr>
      </p:pic>
      <p:sp>
        <p:nvSpPr>
          <p:cNvPr id="22" name="pole tekstowe 21">
            <a:extLst>
              <a:ext uri="{FF2B5EF4-FFF2-40B4-BE49-F238E27FC236}">
                <a16:creationId xmlns:a16="http://schemas.microsoft.com/office/drawing/2014/main" id="{0AE54DA8-F1FA-FB5F-8136-3710C480CFF9}"/>
              </a:ext>
            </a:extLst>
          </p:cNvPr>
          <p:cNvSpPr txBox="1"/>
          <p:nvPr/>
        </p:nvSpPr>
        <p:spPr>
          <a:xfrm>
            <a:off x="5587946" y="3255490"/>
            <a:ext cx="556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12m</a:t>
            </a:r>
          </a:p>
        </p:txBody>
      </p:sp>
      <p:cxnSp>
        <p:nvCxnSpPr>
          <p:cNvPr id="23" name="Łącznik prosty ze strzałką 22">
            <a:extLst>
              <a:ext uri="{FF2B5EF4-FFF2-40B4-BE49-F238E27FC236}">
                <a16:creationId xmlns:a16="http://schemas.microsoft.com/office/drawing/2014/main" id="{62EBB632-1A30-3583-06BC-2578166AA4C8}"/>
              </a:ext>
            </a:extLst>
          </p:cNvPr>
          <p:cNvCxnSpPr>
            <a:cxnSpLocks/>
          </p:cNvCxnSpPr>
          <p:nvPr/>
        </p:nvCxnSpPr>
        <p:spPr>
          <a:xfrm>
            <a:off x="4015906" y="2743959"/>
            <a:ext cx="2239755" cy="20426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A4E2D231-6D6C-308F-6BC5-A4A1A633CD86}"/>
              </a:ext>
            </a:extLst>
          </p:cNvPr>
          <p:cNvSpPr txBox="1"/>
          <p:nvPr/>
        </p:nvSpPr>
        <p:spPr>
          <a:xfrm>
            <a:off x="148792" y="4089494"/>
            <a:ext cx="1180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Additional</a:t>
            </a: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</a:t>
            </a:r>
          </a:p>
        </p:txBody>
      </p:sp>
      <p:sp>
        <p:nvSpPr>
          <p:cNvPr id="25" name="Owal 24">
            <a:extLst>
              <a:ext uri="{FF2B5EF4-FFF2-40B4-BE49-F238E27FC236}">
                <a16:creationId xmlns:a16="http://schemas.microsoft.com/office/drawing/2014/main" id="{B5BF4CD5-DBF1-3603-4F01-EF75940325F6}"/>
              </a:ext>
            </a:extLst>
          </p:cNvPr>
          <p:cNvSpPr/>
          <p:nvPr/>
        </p:nvSpPr>
        <p:spPr>
          <a:xfrm>
            <a:off x="4175776" y="2668160"/>
            <a:ext cx="158446" cy="158446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wal 25">
            <a:extLst>
              <a:ext uri="{FF2B5EF4-FFF2-40B4-BE49-F238E27FC236}">
                <a16:creationId xmlns:a16="http://schemas.microsoft.com/office/drawing/2014/main" id="{01802D8C-B502-9A12-4979-7DE76A1DBA01}"/>
              </a:ext>
            </a:extLst>
          </p:cNvPr>
          <p:cNvSpPr/>
          <p:nvPr/>
        </p:nvSpPr>
        <p:spPr>
          <a:xfrm>
            <a:off x="4739636" y="2677685"/>
            <a:ext cx="158446" cy="158446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wal 26">
            <a:extLst>
              <a:ext uri="{FF2B5EF4-FFF2-40B4-BE49-F238E27FC236}">
                <a16:creationId xmlns:a16="http://schemas.microsoft.com/office/drawing/2014/main" id="{375572E3-4EED-504E-2152-7EE348D538D0}"/>
              </a:ext>
            </a:extLst>
          </p:cNvPr>
          <p:cNvSpPr/>
          <p:nvPr/>
        </p:nvSpPr>
        <p:spPr>
          <a:xfrm>
            <a:off x="5291205" y="2687636"/>
            <a:ext cx="158446" cy="158446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wal 27">
            <a:extLst>
              <a:ext uri="{FF2B5EF4-FFF2-40B4-BE49-F238E27FC236}">
                <a16:creationId xmlns:a16="http://schemas.microsoft.com/office/drawing/2014/main" id="{56AA054B-3E14-3432-CD05-E628FA54F42F}"/>
              </a:ext>
            </a:extLst>
          </p:cNvPr>
          <p:cNvSpPr/>
          <p:nvPr/>
        </p:nvSpPr>
        <p:spPr>
          <a:xfrm>
            <a:off x="5782811" y="2702382"/>
            <a:ext cx="158446" cy="158446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601BA1FF-1901-DC30-FD09-F9F7D8E881E3}"/>
              </a:ext>
            </a:extLst>
          </p:cNvPr>
          <p:cNvSpPr txBox="1"/>
          <p:nvPr/>
        </p:nvSpPr>
        <p:spPr>
          <a:xfrm>
            <a:off x="6617296" y="4148291"/>
            <a:ext cx="2076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Body </a:t>
            </a:r>
            <a:r>
              <a:rPr kumimoji="0" lang="pl-P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weight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pl-P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heigh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0524CA0F-C677-7532-7277-AA0FE200608F}"/>
              </a:ext>
            </a:extLst>
          </p:cNvPr>
          <p:cNvSpPr txBox="1"/>
          <p:nvPr/>
        </p:nvSpPr>
        <p:spPr>
          <a:xfrm>
            <a:off x="1214214" y="4152749"/>
            <a:ext cx="2563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Body </a:t>
            </a:r>
            <a:r>
              <a:rPr kumimoji="0" lang="pl-P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weight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pl-P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heigh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pl-P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fasting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kumimoji="0" lang="pl-P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stimulated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c-</a:t>
            </a:r>
            <a:r>
              <a:rPr kumimoji="0" lang="pl-P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peptide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Presence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DKA</a:t>
            </a: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528E9675-5999-2B7D-F0F7-26D993EAF4B4}"/>
              </a:ext>
            </a:extLst>
          </p:cNvPr>
          <p:cNvSpPr txBox="1"/>
          <p:nvPr/>
        </p:nvSpPr>
        <p:spPr>
          <a:xfrm>
            <a:off x="3902597" y="4126927"/>
            <a:ext cx="2563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Body </a:t>
            </a:r>
            <a:r>
              <a:rPr kumimoji="0" lang="pl-P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weight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pl-P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height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pl-P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daily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l-P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dose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insulin, HbA1c, </a:t>
            </a:r>
            <a:r>
              <a:rPr kumimoji="0" lang="pl-P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fasting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c-</a:t>
            </a:r>
            <a:r>
              <a:rPr kumimoji="0" lang="pl-P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peptide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5E862B32-9F76-34A6-BE50-E22BF76F2EF4}"/>
              </a:ext>
            </a:extLst>
          </p:cNvPr>
          <p:cNvSpPr txBox="1"/>
          <p:nvPr/>
        </p:nvSpPr>
        <p:spPr>
          <a:xfrm>
            <a:off x="9177071" y="4126927"/>
            <a:ext cx="2563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Body </a:t>
            </a:r>
            <a:r>
              <a:rPr kumimoji="0" lang="pl-P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weight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pl-P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heigh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daily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l-P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dose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insulin, HbA1c, </a:t>
            </a:r>
            <a:r>
              <a:rPr kumimoji="0" lang="pl-P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fasting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c-</a:t>
            </a:r>
            <a:r>
              <a:rPr kumimoji="0" lang="pl-P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peptide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CGM data</a:t>
            </a:r>
          </a:p>
        </p:txBody>
      </p:sp>
      <p:cxnSp>
        <p:nvCxnSpPr>
          <p:cNvPr id="33" name="Łącznik prosty 32">
            <a:extLst>
              <a:ext uri="{FF2B5EF4-FFF2-40B4-BE49-F238E27FC236}">
                <a16:creationId xmlns:a16="http://schemas.microsoft.com/office/drawing/2014/main" id="{A27E1AB1-6240-A7D5-E140-4826D7E696D8}"/>
              </a:ext>
            </a:extLst>
          </p:cNvPr>
          <p:cNvCxnSpPr>
            <a:cxnSpLocks/>
          </p:cNvCxnSpPr>
          <p:nvPr/>
        </p:nvCxnSpPr>
        <p:spPr>
          <a:xfrm>
            <a:off x="234756" y="4095963"/>
            <a:ext cx="11610975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Grafika 33" descr="Woda">
            <a:extLst>
              <a:ext uri="{FF2B5EF4-FFF2-40B4-BE49-F238E27FC236}">
                <a16:creationId xmlns:a16="http://schemas.microsoft.com/office/drawing/2014/main" id="{AA283D96-F54D-3FA3-19B4-011563C2401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446434" y="2806692"/>
            <a:ext cx="457200" cy="457200"/>
          </a:xfrm>
          <a:prstGeom prst="rect">
            <a:avLst/>
          </a:prstGeom>
        </p:spPr>
      </p:pic>
      <p:pic>
        <p:nvPicPr>
          <p:cNvPr id="35" name="Grafika 34" descr="Woda">
            <a:extLst>
              <a:ext uri="{FF2B5EF4-FFF2-40B4-BE49-F238E27FC236}">
                <a16:creationId xmlns:a16="http://schemas.microsoft.com/office/drawing/2014/main" id="{CBDDC0E8-F286-3143-0D6A-0C5554C085A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380724" y="2816973"/>
            <a:ext cx="457200" cy="457200"/>
          </a:xfrm>
          <a:prstGeom prst="rect">
            <a:avLst/>
          </a:prstGeom>
        </p:spPr>
      </p:pic>
      <p:pic>
        <p:nvPicPr>
          <p:cNvPr id="36" name="Grafika 35" descr="Woda">
            <a:extLst>
              <a:ext uri="{FF2B5EF4-FFF2-40B4-BE49-F238E27FC236}">
                <a16:creationId xmlns:a16="http://schemas.microsoft.com/office/drawing/2014/main" id="{B37EED56-156D-0F0D-E2DD-3F6490F59DF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839929" y="2835983"/>
            <a:ext cx="457200" cy="457200"/>
          </a:xfrm>
          <a:prstGeom prst="rect">
            <a:avLst/>
          </a:prstGeom>
        </p:spPr>
      </p:pic>
      <p:sp>
        <p:nvSpPr>
          <p:cNvPr id="37" name="pole tekstowe 36">
            <a:extLst>
              <a:ext uri="{FF2B5EF4-FFF2-40B4-BE49-F238E27FC236}">
                <a16:creationId xmlns:a16="http://schemas.microsoft.com/office/drawing/2014/main" id="{45C25B66-79DD-9C8E-7B74-5A4F29FFE4E4}"/>
              </a:ext>
            </a:extLst>
          </p:cNvPr>
          <p:cNvSpPr txBox="1"/>
          <p:nvPr/>
        </p:nvSpPr>
        <p:spPr>
          <a:xfrm>
            <a:off x="3914163" y="3507739"/>
            <a:ext cx="2486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after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T1D </a:t>
            </a:r>
            <a:r>
              <a:rPr kumimoji="0" lang="pl-P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diagnosis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386E714A-183A-8E1B-C8B5-BA503CA03355}"/>
              </a:ext>
            </a:extLst>
          </p:cNvPr>
          <p:cNvSpPr txBox="1"/>
          <p:nvPr/>
        </p:nvSpPr>
        <p:spPr>
          <a:xfrm>
            <a:off x="9196061" y="3247088"/>
            <a:ext cx="1052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Before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transplant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FEE31FE2-5C91-7FB1-9B5C-2BDC7B4F4BCE}"/>
              </a:ext>
            </a:extLst>
          </p:cNvPr>
          <p:cNvSpPr txBox="1"/>
          <p:nvPr/>
        </p:nvSpPr>
        <p:spPr>
          <a:xfrm>
            <a:off x="10394198" y="3255490"/>
            <a:ext cx="7572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1h</a:t>
            </a:r>
          </a:p>
        </p:txBody>
      </p:sp>
      <p:sp>
        <p:nvSpPr>
          <p:cNvPr id="40" name="pole tekstowe 39">
            <a:extLst>
              <a:ext uri="{FF2B5EF4-FFF2-40B4-BE49-F238E27FC236}">
                <a16:creationId xmlns:a16="http://schemas.microsoft.com/office/drawing/2014/main" id="{7677860D-484E-5E3F-CBF0-90C2CB836ACF}"/>
              </a:ext>
            </a:extLst>
          </p:cNvPr>
          <p:cNvSpPr txBox="1"/>
          <p:nvPr/>
        </p:nvSpPr>
        <p:spPr>
          <a:xfrm>
            <a:off x="10886705" y="3263892"/>
            <a:ext cx="7572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6h</a:t>
            </a:r>
          </a:p>
        </p:txBody>
      </p:sp>
      <p:sp>
        <p:nvSpPr>
          <p:cNvPr id="41" name="pole tekstowe 40">
            <a:extLst>
              <a:ext uri="{FF2B5EF4-FFF2-40B4-BE49-F238E27FC236}">
                <a16:creationId xmlns:a16="http://schemas.microsoft.com/office/drawing/2014/main" id="{AB9EE991-10CF-303D-BC99-61514EB3B021}"/>
              </a:ext>
            </a:extLst>
          </p:cNvPr>
          <p:cNvSpPr txBox="1"/>
          <p:nvPr/>
        </p:nvSpPr>
        <p:spPr>
          <a:xfrm>
            <a:off x="10421412" y="3492150"/>
            <a:ext cx="15155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after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transplant</a:t>
            </a:r>
          </a:p>
        </p:txBody>
      </p:sp>
      <p:sp>
        <p:nvSpPr>
          <p:cNvPr id="42" name="Prostokąt 41">
            <a:extLst>
              <a:ext uri="{FF2B5EF4-FFF2-40B4-BE49-F238E27FC236}">
                <a16:creationId xmlns:a16="http://schemas.microsoft.com/office/drawing/2014/main" id="{8A73CD97-7127-90CF-AA14-0788C99F26C8}"/>
              </a:ext>
            </a:extLst>
          </p:cNvPr>
          <p:cNvSpPr/>
          <p:nvPr/>
        </p:nvSpPr>
        <p:spPr>
          <a:xfrm>
            <a:off x="1328923" y="1377909"/>
            <a:ext cx="2381250" cy="895461"/>
          </a:xfrm>
          <a:prstGeom prst="rect">
            <a:avLst/>
          </a:prstGeom>
          <a:solidFill>
            <a:srgbClr val="81DEFF"/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New-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onset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T1D</a:t>
            </a:r>
          </a:p>
        </p:txBody>
      </p:sp>
      <p:sp>
        <p:nvSpPr>
          <p:cNvPr id="43" name="Prostokąt 42">
            <a:extLst>
              <a:ext uri="{FF2B5EF4-FFF2-40B4-BE49-F238E27FC236}">
                <a16:creationId xmlns:a16="http://schemas.microsoft.com/office/drawing/2014/main" id="{E7B78BEB-1EA9-FE97-B0ED-099EEBCF7C22}"/>
              </a:ext>
            </a:extLst>
          </p:cNvPr>
          <p:cNvSpPr/>
          <p:nvPr/>
        </p:nvSpPr>
        <p:spPr>
          <a:xfrm>
            <a:off x="3957823" y="1377909"/>
            <a:ext cx="2381250" cy="895465"/>
          </a:xfrm>
          <a:prstGeom prst="rect">
            <a:avLst/>
          </a:prstGeom>
          <a:solidFill>
            <a:srgbClr val="FF9F9F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T1D 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follow-up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Prostokąt 43">
            <a:extLst>
              <a:ext uri="{FF2B5EF4-FFF2-40B4-BE49-F238E27FC236}">
                <a16:creationId xmlns:a16="http://schemas.microsoft.com/office/drawing/2014/main" id="{851F0091-AA3A-3AF4-66FE-6B4CE972F503}"/>
              </a:ext>
            </a:extLst>
          </p:cNvPr>
          <p:cNvSpPr/>
          <p:nvPr/>
        </p:nvSpPr>
        <p:spPr>
          <a:xfrm>
            <a:off x="6617296" y="1377909"/>
            <a:ext cx="2381250" cy="895473"/>
          </a:xfrm>
          <a:prstGeom prst="rect">
            <a:avLst/>
          </a:prstGeom>
          <a:solidFill>
            <a:srgbClr val="8CFC99"/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Aantibody-negative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siblings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children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with T1D</a:t>
            </a:r>
          </a:p>
        </p:txBody>
      </p:sp>
      <p:sp>
        <p:nvSpPr>
          <p:cNvPr id="45" name="Prostokąt 44">
            <a:extLst>
              <a:ext uri="{FF2B5EF4-FFF2-40B4-BE49-F238E27FC236}">
                <a16:creationId xmlns:a16="http://schemas.microsoft.com/office/drawing/2014/main" id="{FF21BD33-7EBD-75E2-40D9-4CC6BF90368D}"/>
              </a:ext>
            </a:extLst>
          </p:cNvPr>
          <p:cNvSpPr/>
          <p:nvPr/>
        </p:nvSpPr>
        <p:spPr>
          <a:xfrm>
            <a:off x="9196061" y="1377909"/>
            <a:ext cx="2857500" cy="895474"/>
          </a:xfrm>
          <a:prstGeom prst="rect">
            <a:avLst/>
          </a:prstGeom>
          <a:solidFill>
            <a:srgbClr val="E695F3"/>
          </a:solidFill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Adults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with T1D 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undergoing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islet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allotransplants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pole tekstowe 45">
            <a:extLst>
              <a:ext uri="{FF2B5EF4-FFF2-40B4-BE49-F238E27FC236}">
                <a16:creationId xmlns:a16="http://schemas.microsoft.com/office/drawing/2014/main" id="{08679BCD-CA3B-9965-AB0D-90D55EAA0177}"/>
              </a:ext>
            </a:extLst>
          </p:cNvPr>
          <p:cNvSpPr txBox="1"/>
          <p:nvPr/>
        </p:nvSpPr>
        <p:spPr>
          <a:xfrm flipH="1">
            <a:off x="2095020" y="261832"/>
            <a:ext cx="7696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err="1"/>
              <a:t>Study</a:t>
            </a:r>
            <a:r>
              <a:rPr lang="pl-PL" sz="2400" b="1" dirty="0"/>
              <a:t> </a:t>
            </a:r>
            <a:r>
              <a:rPr lang="pl-PL" sz="2400" b="1" dirty="0" err="1"/>
              <a:t>groups</a:t>
            </a:r>
            <a:r>
              <a:rPr lang="pl-PL" sz="2400" b="1" dirty="0"/>
              <a:t> and data </a:t>
            </a:r>
            <a:r>
              <a:rPr lang="pl-PL" sz="2400" b="1" dirty="0" err="1"/>
              <a:t>collection</a:t>
            </a:r>
            <a:endParaRPr lang="pl-PL" sz="2400" b="1" dirty="0"/>
          </a:p>
        </p:txBody>
      </p:sp>
      <p:sp>
        <p:nvSpPr>
          <p:cNvPr id="47" name="pole tekstowe 46">
            <a:extLst>
              <a:ext uri="{FF2B5EF4-FFF2-40B4-BE49-F238E27FC236}">
                <a16:creationId xmlns:a16="http://schemas.microsoft.com/office/drawing/2014/main" id="{A61D3B2B-C6D7-997C-A59B-FC10DFFF39E3}"/>
              </a:ext>
            </a:extLst>
          </p:cNvPr>
          <p:cNvSpPr txBox="1"/>
          <p:nvPr/>
        </p:nvSpPr>
        <p:spPr>
          <a:xfrm>
            <a:off x="1214214" y="5620373"/>
            <a:ext cx="6502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DKA </a:t>
            </a:r>
            <a:r>
              <a:rPr lang="pl-PL" sz="2000" b="1" dirty="0" err="1"/>
              <a:t>criteria</a:t>
            </a:r>
            <a:r>
              <a:rPr lang="pl-PL" sz="2000" b="1" dirty="0"/>
              <a:t> (ISPAD2018): HbA1c [%] + 4*DDI [</a:t>
            </a:r>
            <a:r>
              <a:rPr lang="pl-PL" sz="2000" b="1" dirty="0" err="1"/>
              <a:t>Ui</a:t>
            </a:r>
            <a:r>
              <a:rPr lang="pl-PL" sz="2000" b="1" dirty="0"/>
              <a:t>/kg] &lt;9</a:t>
            </a:r>
            <a:r>
              <a:rPr lang="pl-PL" dirty="0"/>
              <a:t>.</a:t>
            </a:r>
          </a:p>
        </p:txBody>
      </p:sp>
      <p:pic>
        <p:nvPicPr>
          <p:cNvPr id="48" name="Obraz 47">
            <a:extLst>
              <a:ext uri="{FF2B5EF4-FFF2-40B4-BE49-F238E27FC236}">
                <a16:creationId xmlns:a16="http://schemas.microsoft.com/office/drawing/2014/main" id="{BBFC3865-DABB-33CD-B3CF-26354EF5596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611" y="6310246"/>
            <a:ext cx="2208389" cy="564134"/>
          </a:xfrm>
          <a:prstGeom prst="rect">
            <a:avLst/>
          </a:prstGeom>
        </p:spPr>
      </p:pic>
      <p:pic>
        <p:nvPicPr>
          <p:cNvPr id="49" name="Obraz 48">
            <a:extLst>
              <a:ext uri="{FF2B5EF4-FFF2-40B4-BE49-F238E27FC236}">
                <a16:creationId xmlns:a16="http://schemas.microsoft.com/office/drawing/2014/main" id="{33C0656F-1554-1B1E-F266-E118EDBF49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52" y="6220698"/>
            <a:ext cx="1781092" cy="65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711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Łącznik prosty ze strzałką 70">
            <a:extLst>
              <a:ext uri="{FF2B5EF4-FFF2-40B4-BE49-F238E27FC236}">
                <a16:creationId xmlns:a16="http://schemas.microsoft.com/office/drawing/2014/main" id="{9742DD9B-D36B-58BD-12B9-13D5C4E1318B}"/>
              </a:ext>
            </a:extLst>
          </p:cNvPr>
          <p:cNvCxnSpPr>
            <a:cxnSpLocks/>
            <a:stCxn id="8" idx="2"/>
            <a:endCxn id="85" idx="0"/>
          </p:cNvCxnSpPr>
          <p:nvPr/>
        </p:nvCxnSpPr>
        <p:spPr>
          <a:xfrm>
            <a:off x="2576615" y="3064125"/>
            <a:ext cx="0" cy="2758515"/>
          </a:xfrm>
          <a:prstGeom prst="straightConnector1">
            <a:avLst/>
          </a:prstGeom>
          <a:ln w="508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Łącznik: łamany 52">
            <a:extLst>
              <a:ext uri="{FF2B5EF4-FFF2-40B4-BE49-F238E27FC236}">
                <a16:creationId xmlns:a16="http://schemas.microsoft.com/office/drawing/2014/main" id="{FDF404B5-3926-71A2-A17F-CB9D4CBC8FE0}"/>
              </a:ext>
            </a:extLst>
          </p:cNvPr>
          <p:cNvCxnSpPr>
            <a:cxnSpLocks/>
            <a:stCxn id="8" idx="2"/>
            <a:endCxn id="15" idx="1"/>
          </p:cNvCxnSpPr>
          <p:nvPr/>
        </p:nvCxnSpPr>
        <p:spPr>
          <a:xfrm rot="16200000" flipH="1">
            <a:off x="4383196" y="1257543"/>
            <a:ext cx="487247" cy="4100409"/>
          </a:xfrm>
          <a:prstGeom prst="bentConnector2">
            <a:avLst/>
          </a:prstGeom>
          <a:ln w="508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rostokąt 3">
            <a:extLst>
              <a:ext uri="{FF2B5EF4-FFF2-40B4-BE49-F238E27FC236}">
                <a16:creationId xmlns:a16="http://schemas.microsoft.com/office/drawing/2014/main" id="{34F680AA-10C3-5ED1-C640-D53B4203687A}"/>
              </a:ext>
            </a:extLst>
          </p:cNvPr>
          <p:cNvSpPr/>
          <p:nvPr/>
        </p:nvSpPr>
        <p:spPr>
          <a:xfrm>
            <a:off x="1385990" y="711085"/>
            <a:ext cx="2381250" cy="1206925"/>
          </a:xfrm>
          <a:prstGeom prst="rect">
            <a:avLst/>
          </a:prstGeom>
          <a:solidFill>
            <a:srgbClr val="81DEFF"/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New-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onset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T1D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Screened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N=195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CF1AE45F-AC92-BE2D-222E-1A12B69239DD}"/>
              </a:ext>
            </a:extLst>
          </p:cNvPr>
          <p:cNvSpPr/>
          <p:nvPr/>
        </p:nvSpPr>
        <p:spPr>
          <a:xfrm>
            <a:off x="4031507" y="2211252"/>
            <a:ext cx="2381250" cy="852874"/>
          </a:xfrm>
          <a:prstGeom prst="rect">
            <a:avLst/>
          </a:prstGeom>
          <a:solidFill>
            <a:srgbClr val="FF9F9F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Recruited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 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follow-up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 dirty="0">
                <a:solidFill>
                  <a:prstClr val="black"/>
                </a:solidFill>
                <a:latin typeface="Calibri" panose="020F0502020204030204"/>
              </a:rPr>
              <a:t>N=89</a:t>
            </a: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75924FBB-3F4C-ABB4-27E4-D8B4A4F9D7A3}"/>
              </a:ext>
            </a:extLst>
          </p:cNvPr>
          <p:cNvSpPr/>
          <p:nvPr/>
        </p:nvSpPr>
        <p:spPr>
          <a:xfrm>
            <a:off x="9058275" y="711085"/>
            <a:ext cx="2857500" cy="1206926"/>
          </a:xfrm>
          <a:prstGeom prst="rect">
            <a:avLst/>
          </a:prstGeom>
          <a:solidFill>
            <a:srgbClr val="E695F3"/>
          </a:solidFill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Allotransplanted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adults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Recruited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N=5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495CAD13-6EBB-DAC0-8472-FAD782696EFB}"/>
              </a:ext>
            </a:extLst>
          </p:cNvPr>
          <p:cNvSpPr/>
          <p:nvPr/>
        </p:nvSpPr>
        <p:spPr>
          <a:xfrm>
            <a:off x="1385990" y="2211251"/>
            <a:ext cx="2381250" cy="852874"/>
          </a:xfrm>
          <a:prstGeom prst="rect">
            <a:avLst/>
          </a:prstGeom>
          <a:solidFill>
            <a:srgbClr val="81DEFF"/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Included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N=156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1E725140-3215-EF88-13E4-0A491C1D5C8E}"/>
              </a:ext>
            </a:extLst>
          </p:cNvPr>
          <p:cNvSpPr/>
          <p:nvPr/>
        </p:nvSpPr>
        <p:spPr>
          <a:xfrm>
            <a:off x="4031507" y="3776446"/>
            <a:ext cx="2381250" cy="1685191"/>
          </a:xfrm>
          <a:prstGeom prst="rect">
            <a:avLst/>
          </a:prstGeom>
          <a:solidFill>
            <a:srgbClr val="FF9F9F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Retained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follow-up</a:t>
            </a: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b="1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 dirty="0">
                <a:solidFill>
                  <a:prstClr val="black"/>
                </a:solidFill>
                <a:latin typeface="Calibri" panose="020F0502020204030204"/>
              </a:rPr>
              <a:t>3m: N=76</a:t>
            </a:r>
          </a:p>
          <a:p>
            <a:pPr algn="ctr"/>
            <a:r>
              <a:rPr lang="pl-PL" b="1" dirty="0">
                <a:solidFill>
                  <a:schemeClr val="tx1"/>
                </a:solidFill>
              </a:rPr>
              <a:t>6m: N=73</a:t>
            </a:r>
          </a:p>
          <a:p>
            <a:pPr algn="ctr"/>
            <a:r>
              <a:rPr lang="pl-PL" b="1" dirty="0">
                <a:solidFill>
                  <a:schemeClr val="tx1"/>
                </a:solidFill>
              </a:rPr>
              <a:t>9m: N=69</a:t>
            </a:r>
          </a:p>
          <a:p>
            <a:pPr algn="ctr"/>
            <a:r>
              <a:rPr lang="pl-PL" b="1" dirty="0">
                <a:solidFill>
                  <a:schemeClr val="tx1"/>
                </a:solidFill>
              </a:rPr>
              <a:t>12m: N=65</a:t>
            </a: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99B1575B-0BB9-45FD-0EB2-79E641DC14B9}"/>
              </a:ext>
            </a:extLst>
          </p:cNvPr>
          <p:cNvSpPr/>
          <p:nvPr/>
        </p:nvSpPr>
        <p:spPr>
          <a:xfrm>
            <a:off x="6677024" y="3124935"/>
            <a:ext cx="2381250" cy="852874"/>
          </a:xfrm>
          <a:prstGeom prst="rect">
            <a:avLst/>
          </a:prstGeom>
          <a:solidFill>
            <a:srgbClr val="8CFC99"/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Siblings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tested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 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autoantibodies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</a:t>
            </a:r>
            <a:r>
              <a:rPr lang="pl-PL" b="1" dirty="0">
                <a:solidFill>
                  <a:prstClr val="black"/>
                </a:solidFill>
                <a:latin typeface="Calibri" panose="020F0502020204030204"/>
              </a:rPr>
              <a:t>62</a:t>
            </a: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4" name="Wykres 23">
            <a:extLst>
              <a:ext uri="{FF2B5EF4-FFF2-40B4-BE49-F238E27FC236}">
                <a16:creationId xmlns:a16="http://schemas.microsoft.com/office/drawing/2014/main" id="{67D5A4E8-2C7E-2FFA-344B-6889712CC4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9746201"/>
              </p:ext>
            </p:extLst>
          </p:nvPr>
        </p:nvGraphicFramePr>
        <p:xfrm>
          <a:off x="5585096" y="600462"/>
          <a:ext cx="2183855" cy="1633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pole tekstowe 24">
            <a:extLst>
              <a:ext uri="{FF2B5EF4-FFF2-40B4-BE49-F238E27FC236}">
                <a16:creationId xmlns:a16="http://schemas.microsoft.com/office/drawing/2014/main" id="{8AE5DE9B-3E2F-D02B-B677-DE401A67AE20}"/>
              </a:ext>
            </a:extLst>
          </p:cNvPr>
          <p:cNvSpPr txBox="1"/>
          <p:nvPr/>
        </p:nvSpPr>
        <p:spPr>
          <a:xfrm flipH="1">
            <a:off x="2373801" y="125052"/>
            <a:ext cx="7696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err="1"/>
              <a:t>Results</a:t>
            </a:r>
            <a:r>
              <a:rPr lang="pl-PL" sz="2400" b="1" dirty="0"/>
              <a:t> – 97% </a:t>
            </a:r>
            <a:r>
              <a:rPr lang="pl-PL" sz="2400" b="1" dirty="0" err="1"/>
              <a:t>complete</a:t>
            </a:r>
            <a:r>
              <a:rPr lang="pl-PL" sz="2400" b="1" dirty="0"/>
              <a:t> </a:t>
            </a:r>
            <a:r>
              <a:rPr lang="pl-PL" sz="2400" b="1" dirty="0" err="1"/>
              <a:t>recruitment</a:t>
            </a:r>
            <a:endParaRPr lang="pl-PL" sz="2400" b="1" dirty="0"/>
          </a:p>
        </p:txBody>
      </p:sp>
      <p:cxnSp>
        <p:nvCxnSpPr>
          <p:cNvPr id="31" name="Łącznik prosty 30">
            <a:extLst>
              <a:ext uri="{FF2B5EF4-FFF2-40B4-BE49-F238E27FC236}">
                <a16:creationId xmlns:a16="http://schemas.microsoft.com/office/drawing/2014/main" id="{115B3EDF-5248-7AAE-83F8-D63B7FE59A8B}"/>
              </a:ext>
            </a:extLst>
          </p:cNvPr>
          <p:cNvCxnSpPr>
            <a:stCxn id="4" idx="2"/>
            <a:endCxn id="8" idx="0"/>
          </p:cNvCxnSpPr>
          <p:nvPr/>
        </p:nvCxnSpPr>
        <p:spPr>
          <a:xfrm>
            <a:off x="2576615" y="1918010"/>
            <a:ext cx="0" cy="293241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y 31">
            <a:extLst>
              <a:ext uri="{FF2B5EF4-FFF2-40B4-BE49-F238E27FC236}">
                <a16:creationId xmlns:a16="http://schemas.microsoft.com/office/drawing/2014/main" id="{F465AB63-B5AE-B47C-0CC8-D89B1B777642}"/>
              </a:ext>
            </a:extLst>
          </p:cNvPr>
          <p:cNvCxnSpPr>
            <a:cxnSpLocks/>
            <a:stCxn id="8" idx="3"/>
            <a:endCxn id="6" idx="1"/>
          </p:cNvCxnSpPr>
          <p:nvPr/>
        </p:nvCxnSpPr>
        <p:spPr>
          <a:xfrm>
            <a:off x="3767240" y="2637688"/>
            <a:ext cx="264267" cy="1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B1AE4796-669B-DCEC-66C5-4E3E104B8172}"/>
              </a:ext>
            </a:extLst>
          </p:cNvPr>
          <p:cNvCxnSpPr>
            <a:cxnSpLocks/>
            <a:stCxn id="6" idx="2"/>
            <a:endCxn id="13" idx="0"/>
          </p:cNvCxnSpPr>
          <p:nvPr/>
        </p:nvCxnSpPr>
        <p:spPr>
          <a:xfrm>
            <a:off x="5222132" y="3064126"/>
            <a:ext cx="0" cy="712320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Łącznik prosty 61">
            <a:extLst>
              <a:ext uri="{FF2B5EF4-FFF2-40B4-BE49-F238E27FC236}">
                <a16:creationId xmlns:a16="http://schemas.microsoft.com/office/drawing/2014/main" id="{57B171ED-1058-D76B-2B16-871221097F62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7867649" y="3977809"/>
            <a:ext cx="1" cy="609561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Prostokąt 68">
            <a:extLst>
              <a:ext uri="{FF2B5EF4-FFF2-40B4-BE49-F238E27FC236}">
                <a16:creationId xmlns:a16="http://schemas.microsoft.com/office/drawing/2014/main" id="{5376C7F6-413A-3450-391E-2ECD470AD713}"/>
              </a:ext>
            </a:extLst>
          </p:cNvPr>
          <p:cNvSpPr/>
          <p:nvPr/>
        </p:nvSpPr>
        <p:spPr>
          <a:xfrm>
            <a:off x="6677025" y="4256858"/>
            <a:ext cx="2381250" cy="1206926"/>
          </a:xfrm>
          <a:prstGeom prst="rect">
            <a:avLst/>
          </a:prstGeom>
          <a:solidFill>
            <a:srgbClr val="8CFC99"/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Autoantibody-negative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included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 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analysis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N=30</a:t>
            </a:r>
          </a:p>
        </p:txBody>
      </p:sp>
      <p:sp>
        <p:nvSpPr>
          <p:cNvPr id="85" name="Prostokąt 84">
            <a:extLst>
              <a:ext uri="{FF2B5EF4-FFF2-40B4-BE49-F238E27FC236}">
                <a16:creationId xmlns:a16="http://schemas.microsoft.com/office/drawing/2014/main" id="{093ED984-B452-7846-0E8D-B3C17920979D}"/>
              </a:ext>
            </a:extLst>
          </p:cNvPr>
          <p:cNvSpPr/>
          <p:nvPr/>
        </p:nvSpPr>
        <p:spPr>
          <a:xfrm>
            <a:off x="1385990" y="5822640"/>
            <a:ext cx="2381249" cy="434898"/>
          </a:xfrm>
          <a:prstGeom prst="rect">
            <a:avLst/>
          </a:prstGeom>
          <a:solidFill>
            <a:srgbClr val="81DEFF"/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N=42</a:t>
            </a:r>
          </a:p>
        </p:txBody>
      </p:sp>
      <p:sp>
        <p:nvSpPr>
          <p:cNvPr id="88" name="Prostokąt 87">
            <a:extLst>
              <a:ext uri="{FF2B5EF4-FFF2-40B4-BE49-F238E27FC236}">
                <a16:creationId xmlns:a16="http://schemas.microsoft.com/office/drawing/2014/main" id="{FA3712CA-A368-713F-091A-159B7584AC31}"/>
              </a:ext>
            </a:extLst>
          </p:cNvPr>
          <p:cNvSpPr/>
          <p:nvPr/>
        </p:nvSpPr>
        <p:spPr>
          <a:xfrm>
            <a:off x="4031507" y="5831101"/>
            <a:ext cx="2381250" cy="434898"/>
          </a:xfrm>
          <a:prstGeom prst="rect">
            <a:avLst/>
          </a:prstGeom>
          <a:solidFill>
            <a:srgbClr val="FF9F9F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N=43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samples</a:t>
            </a:r>
            <a:r>
              <a:rPr lang="pl-PL" dirty="0">
                <a:solidFill>
                  <a:prstClr val="black"/>
                </a:solidFill>
                <a:latin typeface="Calibri" panose="020F0502020204030204"/>
              </a:rPr>
              <a:t>)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2" name="Łącznik prosty ze strzałką 91">
            <a:extLst>
              <a:ext uri="{FF2B5EF4-FFF2-40B4-BE49-F238E27FC236}">
                <a16:creationId xmlns:a16="http://schemas.microsoft.com/office/drawing/2014/main" id="{B3AD7770-6D14-D2E2-C3EE-995733584D62}"/>
              </a:ext>
            </a:extLst>
          </p:cNvPr>
          <p:cNvCxnSpPr>
            <a:cxnSpLocks/>
            <a:stCxn id="13" idx="2"/>
            <a:endCxn id="88" idx="0"/>
          </p:cNvCxnSpPr>
          <p:nvPr/>
        </p:nvCxnSpPr>
        <p:spPr>
          <a:xfrm>
            <a:off x="5222132" y="5461637"/>
            <a:ext cx="0" cy="369464"/>
          </a:xfrm>
          <a:prstGeom prst="straightConnector1">
            <a:avLst/>
          </a:prstGeom>
          <a:ln w="50800">
            <a:solidFill>
              <a:srgbClr val="FFB7B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pole tekstowe 98">
            <a:extLst>
              <a:ext uri="{FF2B5EF4-FFF2-40B4-BE49-F238E27FC236}">
                <a16:creationId xmlns:a16="http://schemas.microsoft.com/office/drawing/2014/main" id="{06BBA943-5378-7515-81FE-8CC21E7EAF61}"/>
              </a:ext>
            </a:extLst>
          </p:cNvPr>
          <p:cNvSpPr txBox="1"/>
          <p:nvPr/>
        </p:nvSpPr>
        <p:spPr>
          <a:xfrm>
            <a:off x="215623" y="5855423"/>
            <a:ext cx="1102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ASSAYED:</a:t>
            </a:r>
          </a:p>
        </p:txBody>
      </p:sp>
      <p:pic>
        <p:nvPicPr>
          <p:cNvPr id="100" name="Obraz 99">
            <a:extLst>
              <a:ext uri="{FF2B5EF4-FFF2-40B4-BE49-F238E27FC236}">
                <a16:creationId xmlns:a16="http://schemas.microsoft.com/office/drawing/2014/main" id="{378CDFE6-8DC0-D1F9-BBC5-A32B50B08B9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611" y="6310246"/>
            <a:ext cx="2208389" cy="564134"/>
          </a:xfrm>
          <a:prstGeom prst="rect">
            <a:avLst/>
          </a:prstGeom>
        </p:spPr>
      </p:pic>
      <p:pic>
        <p:nvPicPr>
          <p:cNvPr id="101" name="Obraz 100">
            <a:extLst>
              <a:ext uri="{FF2B5EF4-FFF2-40B4-BE49-F238E27FC236}">
                <a16:creationId xmlns:a16="http://schemas.microsoft.com/office/drawing/2014/main" id="{5F260383-437C-9845-ADF1-9B405BFA5B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52" y="6220698"/>
            <a:ext cx="1781092" cy="65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844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Łącznik prosty ze strzałką 70">
            <a:extLst>
              <a:ext uri="{FF2B5EF4-FFF2-40B4-BE49-F238E27FC236}">
                <a16:creationId xmlns:a16="http://schemas.microsoft.com/office/drawing/2014/main" id="{9742DD9B-D36B-58BD-12B9-13D5C4E1318B}"/>
              </a:ext>
            </a:extLst>
          </p:cNvPr>
          <p:cNvCxnSpPr>
            <a:cxnSpLocks/>
            <a:stCxn id="8" idx="2"/>
            <a:endCxn id="85" idx="0"/>
          </p:cNvCxnSpPr>
          <p:nvPr/>
        </p:nvCxnSpPr>
        <p:spPr>
          <a:xfrm>
            <a:off x="2576615" y="3064125"/>
            <a:ext cx="0" cy="2758515"/>
          </a:xfrm>
          <a:prstGeom prst="straightConnector1">
            <a:avLst/>
          </a:prstGeom>
          <a:ln w="508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Łącznik: łamany 52">
            <a:extLst>
              <a:ext uri="{FF2B5EF4-FFF2-40B4-BE49-F238E27FC236}">
                <a16:creationId xmlns:a16="http://schemas.microsoft.com/office/drawing/2014/main" id="{FDF404B5-3926-71A2-A17F-CB9D4CBC8FE0}"/>
              </a:ext>
            </a:extLst>
          </p:cNvPr>
          <p:cNvCxnSpPr>
            <a:cxnSpLocks/>
            <a:stCxn id="8" idx="2"/>
            <a:endCxn id="15" idx="1"/>
          </p:cNvCxnSpPr>
          <p:nvPr/>
        </p:nvCxnSpPr>
        <p:spPr>
          <a:xfrm rot="16200000" flipH="1">
            <a:off x="4383196" y="1257543"/>
            <a:ext cx="487247" cy="4100409"/>
          </a:xfrm>
          <a:prstGeom prst="bentConnector2">
            <a:avLst/>
          </a:prstGeom>
          <a:ln w="508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rostokąt 3">
            <a:extLst>
              <a:ext uri="{FF2B5EF4-FFF2-40B4-BE49-F238E27FC236}">
                <a16:creationId xmlns:a16="http://schemas.microsoft.com/office/drawing/2014/main" id="{34F680AA-10C3-5ED1-C640-D53B4203687A}"/>
              </a:ext>
            </a:extLst>
          </p:cNvPr>
          <p:cNvSpPr/>
          <p:nvPr/>
        </p:nvSpPr>
        <p:spPr>
          <a:xfrm>
            <a:off x="1385990" y="711085"/>
            <a:ext cx="2381250" cy="1206925"/>
          </a:xfrm>
          <a:prstGeom prst="rect">
            <a:avLst/>
          </a:prstGeom>
          <a:solidFill>
            <a:srgbClr val="81DEFF"/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New-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onset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T1D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Screened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N=195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CF1AE45F-AC92-BE2D-222E-1A12B69239DD}"/>
              </a:ext>
            </a:extLst>
          </p:cNvPr>
          <p:cNvSpPr/>
          <p:nvPr/>
        </p:nvSpPr>
        <p:spPr>
          <a:xfrm>
            <a:off x="4031507" y="2211252"/>
            <a:ext cx="2381250" cy="852874"/>
          </a:xfrm>
          <a:prstGeom prst="rect">
            <a:avLst/>
          </a:prstGeom>
          <a:solidFill>
            <a:srgbClr val="FF9F9F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Recruited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 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follow-up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 dirty="0">
                <a:solidFill>
                  <a:prstClr val="black"/>
                </a:solidFill>
                <a:latin typeface="Calibri" panose="020F0502020204030204"/>
              </a:rPr>
              <a:t>N=89</a:t>
            </a: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75924FBB-3F4C-ABB4-27E4-D8B4A4F9D7A3}"/>
              </a:ext>
            </a:extLst>
          </p:cNvPr>
          <p:cNvSpPr/>
          <p:nvPr/>
        </p:nvSpPr>
        <p:spPr>
          <a:xfrm>
            <a:off x="9058275" y="711085"/>
            <a:ext cx="2857500" cy="1206926"/>
          </a:xfrm>
          <a:prstGeom prst="rect">
            <a:avLst/>
          </a:prstGeom>
          <a:solidFill>
            <a:srgbClr val="E695F3"/>
          </a:solidFill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Allotransplanted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adults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Recruited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N=5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495CAD13-6EBB-DAC0-8472-FAD782696EFB}"/>
              </a:ext>
            </a:extLst>
          </p:cNvPr>
          <p:cNvSpPr/>
          <p:nvPr/>
        </p:nvSpPr>
        <p:spPr>
          <a:xfrm>
            <a:off x="1385990" y="2211251"/>
            <a:ext cx="2381250" cy="852874"/>
          </a:xfrm>
          <a:prstGeom prst="rect">
            <a:avLst/>
          </a:prstGeom>
          <a:solidFill>
            <a:srgbClr val="81DEFF"/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Included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N=156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1E725140-3215-EF88-13E4-0A491C1D5C8E}"/>
              </a:ext>
            </a:extLst>
          </p:cNvPr>
          <p:cNvSpPr/>
          <p:nvPr/>
        </p:nvSpPr>
        <p:spPr>
          <a:xfrm>
            <a:off x="4031507" y="3776446"/>
            <a:ext cx="2381250" cy="1685191"/>
          </a:xfrm>
          <a:prstGeom prst="rect">
            <a:avLst/>
          </a:prstGeom>
          <a:solidFill>
            <a:srgbClr val="FF9F9F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Retained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follow-up</a:t>
            </a: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b="1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 dirty="0">
                <a:solidFill>
                  <a:prstClr val="black"/>
                </a:solidFill>
                <a:latin typeface="Calibri" panose="020F0502020204030204"/>
              </a:rPr>
              <a:t>3m: N=76</a:t>
            </a:r>
          </a:p>
          <a:p>
            <a:pPr algn="ctr"/>
            <a:r>
              <a:rPr lang="pl-PL" b="1" dirty="0">
                <a:solidFill>
                  <a:schemeClr val="tx1"/>
                </a:solidFill>
              </a:rPr>
              <a:t>6m: N=73</a:t>
            </a:r>
          </a:p>
          <a:p>
            <a:pPr algn="ctr"/>
            <a:r>
              <a:rPr lang="pl-PL" b="1" dirty="0">
                <a:solidFill>
                  <a:schemeClr val="tx1"/>
                </a:solidFill>
              </a:rPr>
              <a:t>9m: N=69</a:t>
            </a:r>
          </a:p>
          <a:p>
            <a:pPr algn="ctr"/>
            <a:r>
              <a:rPr lang="pl-PL" b="1" dirty="0">
                <a:solidFill>
                  <a:schemeClr val="tx1"/>
                </a:solidFill>
              </a:rPr>
              <a:t>12m: N=65</a:t>
            </a: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99B1575B-0BB9-45FD-0EB2-79E641DC14B9}"/>
              </a:ext>
            </a:extLst>
          </p:cNvPr>
          <p:cNvSpPr/>
          <p:nvPr/>
        </p:nvSpPr>
        <p:spPr>
          <a:xfrm>
            <a:off x="6677024" y="3124935"/>
            <a:ext cx="2381250" cy="852874"/>
          </a:xfrm>
          <a:prstGeom prst="rect">
            <a:avLst/>
          </a:prstGeom>
          <a:solidFill>
            <a:srgbClr val="8CFC99"/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Siblings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tested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 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autoantibodies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</a:t>
            </a:r>
            <a:r>
              <a:rPr lang="pl-PL" b="1" dirty="0">
                <a:solidFill>
                  <a:prstClr val="black"/>
                </a:solidFill>
                <a:latin typeface="Calibri" panose="020F0502020204030204"/>
              </a:rPr>
              <a:t>62</a:t>
            </a: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4" name="Wykres 23">
            <a:extLst>
              <a:ext uri="{FF2B5EF4-FFF2-40B4-BE49-F238E27FC236}">
                <a16:creationId xmlns:a16="http://schemas.microsoft.com/office/drawing/2014/main" id="{67D5A4E8-2C7E-2FFA-344B-6889712CC48F}"/>
              </a:ext>
            </a:extLst>
          </p:cNvPr>
          <p:cNvGraphicFramePr/>
          <p:nvPr/>
        </p:nvGraphicFramePr>
        <p:xfrm>
          <a:off x="5585096" y="600462"/>
          <a:ext cx="2183855" cy="1633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pole tekstowe 24">
            <a:extLst>
              <a:ext uri="{FF2B5EF4-FFF2-40B4-BE49-F238E27FC236}">
                <a16:creationId xmlns:a16="http://schemas.microsoft.com/office/drawing/2014/main" id="{8AE5DE9B-3E2F-D02B-B677-DE401A67AE20}"/>
              </a:ext>
            </a:extLst>
          </p:cNvPr>
          <p:cNvSpPr txBox="1"/>
          <p:nvPr/>
        </p:nvSpPr>
        <p:spPr>
          <a:xfrm flipH="1">
            <a:off x="2373801" y="125052"/>
            <a:ext cx="7696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err="1"/>
              <a:t>Results</a:t>
            </a:r>
            <a:r>
              <a:rPr lang="pl-PL" sz="2400" b="1" dirty="0"/>
              <a:t> – 97% </a:t>
            </a:r>
            <a:r>
              <a:rPr lang="pl-PL" sz="2400" b="1" dirty="0" err="1"/>
              <a:t>complete</a:t>
            </a:r>
            <a:r>
              <a:rPr lang="pl-PL" sz="2400" b="1" dirty="0"/>
              <a:t> </a:t>
            </a:r>
            <a:r>
              <a:rPr lang="pl-PL" sz="2400" b="1" dirty="0" err="1"/>
              <a:t>recruitment</a:t>
            </a:r>
            <a:endParaRPr lang="pl-PL" sz="2400" b="1" dirty="0"/>
          </a:p>
        </p:txBody>
      </p:sp>
      <p:cxnSp>
        <p:nvCxnSpPr>
          <p:cNvPr id="31" name="Łącznik prosty 30">
            <a:extLst>
              <a:ext uri="{FF2B5EF4-FFF2-40B4-BE49-F238E27FC236}">
                <a16:creationId xmlns:a16="http://schemas.microsoft.com/office/drawing/2014/main" id="{115B3EDF-5248-7AAE-83F8-D63B7FE59A8B}"/>
              </a:ext>
            </a:extLst>
          </p:cNvPr>
          <p:cNvCxnSpPr>
            <a:stCxn id="4" idx="2"/>
            <a:endCxn id="8" idx="0"/>
          </p:cNvCxnSpPr>
          <p:nvPr/>
        </p:nvCxnSpPr>
        <p:spPr>
          <a:xfrm>
            <a:off x="2576615" y="1918010"/>
            <a:ext cx="0" cy="293241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y 31">
            <a:extLst>
              <a:ext uri="{FF2B5EF4-FFF2-40B4-BE49-F238E27FC236}">
                <a16:creationId xmlns:a16="http://schemas.microsoft.com/office/drawing/2014/main" id="{F465AB63-B5AE-B47C-0CC8-D89B1B777642}"/>
              </a:ext>
            </a:extLst>
          </p:cNvPr>
          <p:cNvCxnSpPr>
            <a:cxnSpLocks/>
            <a:stCxn id="8" idx="3"/>
            <a:endCxn id="6" idx="1"/>
          </p:cNvCxnSpPr>
          <p:nvPr/>
        </p:nvCxnSpPr>
        <p:spPr>
          <a:xfrm>
            <a:off x="3767240" y="2637688"/>
            <a:ext cx="264267" cy="1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B1AE4796-669B-DCEC-66C5-4E3E104B8172}"/>
              </a:ext>
            </a:extLst>
          </p:cNvPr>
          <p:cNvCxnSpPr>
            <a:cxnSpLocks/>
            <a:stCxn id="6" idx="2"/>
            <a:endCxn id="13" idx="0"/>
          </p:cNvCxnSpPr>
          <p:nvPr/>
        </p:nvCxnSpPr>
        <p:spPr>
          <a:xfrm>
            <a:off x="5222132" y="3064126"/>
            <a:ext cx="0" cy="712320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Łącznik prosty 61">
            <a:extLst>
              <a:ext uri="{FF2B5EF4-FFF2-40B4-BE49-F238E27FC236}">
                <a16:creationId xmlns:a16="http://schemas.microsoft.com/office/drawing/2014/main" id="{57B171ED-1058-D76B-2B16-871221097F62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7867649" y="3977809"/>
            <a:ext cx="1" cy="609561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Prostokąt 68">
            <a:extLst>
              <a:ext uri="{FF2B5EF4-FFF2-40B4-BE49-F238E27FC236}">
                <a16:creationId xmlns:a16="http://schemas.microsoft.com/office/drawing/2014/main" id="{5376C7F6-413A-3450-391E-2ECD470AD713}"/>
              </a:ext>
            </a:extLst>
          </p:cNvPr>
          <p:cNvSpPr/>
          <p:nvPr/>
        </p:nvSpPr>
        <p:spPr>
          <a:xfrm>
            <a:off x="6677025" y="4256858"/>
            <a:ext cx="2381250" cy="1206926"/>
          </a:xfrm>
          <a:prstGeom prst="rect">
            <a:avLst/>
          </a:prstGeom>
          <a:solidFill>
            <a:srgbClr val="8CFC99"/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Autoantibody-negative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included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 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analysis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N=30</a:t>
            </a:r>
          </a:p>
        </p:txBody>
      </p:sp>
      <p:sp>
        <p:nvSpPr>
          <p:cNvPr id="85" name="Prostokąt 84">
            <a:extLst>
              <a:ext uri="{FF2B5EF4-FFF2-40B4-BE49-F238E27FC236}">
                <a16:creationId xmlns:a16="http://schemas.microsoft.com/office/drawing/2014/main" id="{093ED984-B452-7846-0E8D-B3C17920979D}"/>
              </a:ext>
            </a:extLst>
          </p:cNvPr>
          <p:cNvSpPr/>
          <p:nvPr/>
        </p:nvSpPr>
        <p:spPr>
          <a:xfrm>
            <a:off x="1385990" y="5822640"/>
            <a:ext cx="2381249" cy="434898"/>
          </a:xfrm>
          <a:prstGeom prst="rect">
            <a:avLst/>
          </a:prstGeom>
          <a:solidFill>
            <a:srgbClr val="81DEFF"/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N=42</a:t>
            </a:r>
          </a:p>
        </p:txBody>
      </p:sp>
      <p:sp>
        <p:nvSpPr>
          <p:cNvPr id="88" name="Prostokąt 87">
            <a:extLst>
              <a:ext uri="{FF2B5EF4-FFF2-40B4-BE49-F238E27FC236}">
                <a16:creationId xmlns:a16="http://schemas.microsoft.com/office/drawing/2014/main" id="{FA3712CA-A368-713F-091A-159B7584AC31}"/>
              </a:ext>
            </a:extLst>
          </p:cNvPr>
          <p:cNvSpPr/>
          <p:nvPr/>
        </p:nvSpPr>
        <p:spPr>
          <a:xfrm>
            <a:off x="4031507" y="5831101"/>
            <a:ext cx="2381250" cy="434898"/>
          </a:xfrm>
          <a:prstGeom prst="rect">
            <a:avLst/>
          </a:prstGeom>
          <a:solidFill>
            <a:srgbClr val="FF9F9F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N=43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samples</a:t>
            </a:r>
            <a:r>
              <a:rPr lang="pl-PL" dirty="0">
                <a:solidFill>
                  <a:prstClr val="black"/>
                </a:solidFill>
                <a:latin typeface="Calibri" panose="020F0502020204030204"/>
              </a:rPr>
              <a:t>)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2" name="Łącznik prosty ze strzałką 91">
            <a:extLst>
              <a:ext uri="{FF2B5EF4-FFF2-40B4-BE49-F238E27FC236}">
                <a16:creationId xmlns:a16="http://schemas.microsoft.com/office/drawing/2014/main" id="{B3AD7770-6D14-D2E2-C3EE-995733584D62}"/>
              </a:ext>
            </a:extLst>
          </p:cNvPr>
          <p:cNvCxnSpPr>
            <a:cxnSpLocks/>
            <a:stCxn id="13" idx="2"/>
            <a:endCxn id="88" idx="0"/>
          </p:cNvCxnSpPr>
          <p:nvPr/>
        </p:nvCxnSpPr>
        <p:spPr>
          <a:xfrm>
            <a:off x="5222132" y="5461637"/>
            <a:ext cx="0" cy="369464"/>
          </a:xfrm>
          <a:prstGeom prst="straightConnector1">
            <a:avLst/>
          </a:prstGeom>
          <a:ln w="50800">
            <a:solidFill>
              <a:srgbClr val="FFB7B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pole tekstowe 98">
            <a:extLst>
              <a:ext uri="{FF2B5EF4-FFF2-40B4-BE49-F238E27FC236}">
                <a16:creationId xmlns:a16="http://schemas.microsoft.com/office/drawing/2014/main" id="{06BBA943-5378-7515-81FE-8CC21E7EAF61}"/>
              </a:ext>
            </a:extLst>
          </p:cNvPr>
          <p:cNvSpPr txBox="1"/>
          <p:nvPr/>
        </p:nvSpPr>
        <p:spPr>
          <a:xfrm>
            <a:off x="215623" y="5855423"/>
            <a:ext cx="1102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ASSAYED:</a:t>
            </a:r>
          </a:p>
        </p:txBody>
      </p:sp>
      <p:pic>
        <p:nvPicPr>
          <p:cNvPr id="100" name="Obraz 99">
            <a:extLst>
              <a:ext uri="{FF2B5EF4-FFF2-40B4-BE49-F238E27FC236}">
                <a16:creationId xmlns:a16="http://schemas.microsoft.com/office/drawing/2014/main" id="{378CDFE6-8DC0-D1F9-BBC5-A32B50B08B9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611" y="6310246"/>
            <a:ext cx="2208389" cy="564134"/>
          </a:xfrm>
          <a:prstGeom prst="rect">
            <a:avLst/>
          </a:prstGeom>
        </p:spPr>
      </p:pic>
      <p:pic>
        <p:nvPicPr>
          <p:cNvPr id="101" name="Obraz 100">
            <a:extLst>
              <a:ext uri="{FF2B5EF4-FFF2-40B4-BE49-F238E27FC236}">
                <a16:creationId xmlns:a16="http://schemas.microsoft.com/office/drawing/2014/main" id="{5F260383-437C-9845-ADF1-9B405BFA5B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52" y="6220698"/>
            <a:ext cx="1781092" cy="653465"/>
          </a:xfrm>
          <a:prstGeom prst="rect">
            <a:avLst/>
          </a:prstGeom>
        </p:spPr>
      </p:pic>
      <p:sp>
        <p:nvSpPr>
          <p:cNvPr id="102" name="Prostokąt: zaokrąglone rogi 101">
            <a:extLst>
              <a:ext uri="{FF2B5EF4-FFF2-40B4-BE49-F238E27FC236}">
                <a16:creationId xmlns:a16="http://schemas.microsoft.com/office/drawing/2014/main" id="{B71DD591-8C72-53EA-E4F0-15E7471330EA}"/>
              </a:ext>
            </a:extLst>
          </p:cNvPr>
          <p:cNvSpPr/>
          <p:nvPr/>
        </p:nvSpPr>
        <p:spPr>
          <a:xfrm>
            <a:off x="215623" y="5687122"/>
            <a:ext cx="6461398" cy="627542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2593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C3ECD8A2-EA1F-DD3E-A858-AA16D46F8C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592346"/>
              </p:ext>
            </p:extLst>
          </p:nvPr>
        </p:nvGraphicFramePr>
        <p:xfrm>
          <a:off x="2095020" y="1018478"/>
          <a:ext cx="8128000" cy="48210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18417">
                  <a:extLst>
                    <a:ext uri="{9D8B030D-6E8A-4147-A177-3AD203B41FA5}">
                      <a16:colId xmlns:a16="http://schemas.microsoft.com/office/drawing/2014/main" val="1073207037"/>
                    </a:ext>
                  </a:extLst>
                </a:gridCol>
                <a:gridCol w="4109583">
                  <a:extLst>
                    <a:ext uri="{9D8B030D-6E8A-4147-A177-3AD203B41FA5}">
                      <a16:colId xmlns:a16="http://schemas.microsoft.com/office/drawing/2014/main" val="32124176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err="1"/>
                        <a:t>Characteristic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N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956927"/>
                  </a:ext>
                </a:extLst>
              </a:tr>
              <a:tr h="411604">
                <a:tc>
                  <a:txBody>
                    <a:bodyPr/>
                    <a:lstStyle/>
                    <a:p>
                      <a:r>
                        <a:rPr lang="pl-PL" dirty="0"/>
                        <a:t>Sex – </a:t>
                      </a:r>
                      <a:r>
                        <a:rPr lang="pl-PL" dirty="0" err="1"/>
                        <a:t>female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/>
                        <a:t>25 (59.5%)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5107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DKA </a:t>
                      </a:r>
                      <a:r>
                        <a:rPr lang="pl-PL" dirty="0" err="1"/>
                        <a:t>at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admission</a:t>
                      </a:r>
                      <a:r>
                        <a:rPr lang="pl-PL" dirty="0"/>
                        <a:t> (2018 </a:t>
                      </a:r>
                      <a:r>
                        <a:rPr lang="pl-PL" dirty="0" err="1"/>
                        <a:t>definition</a:t>
                      </a:r>
                      <a:r>
                        <a:rPr lang="pl-PL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/>
                        <a:t>14 (33.3%)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917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err="1"/>
                        <a:t>Way</a:t>
                      </a:r>
                      <a:r>
                        <a:rPr lang="pl-PL" dirty="0"/>
                        <a:t> of insulin </a:t>
                      </a:r>
                      <a:r>
                        <a:rPr lang="pl-PL" dirty="0" err="1"/>
                        <a:t>administration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/>
                        <a:t>IV – 11 (26.2%)</a:t>
                      </a:r>
                    </a:p>
                    <a:p>
                      <a:pPr algn="r"/>
                      <a:r>
                        <a:rPr lang="pl-PL" dirty="0"/>
                        <a:t>SC – 31 (73.8%)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0315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err="1"/>
                        <a:t>Islet-associated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autoantibodies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/>
                        <a:t>One – 3 (7.1%)</a:t>
                      </a:r>
                    </a:p>
                    <a:p>
                      <a:pPr algn="r"/>
                      <a:r>
                        <a:rPr lang="pl-PL" dirty="0" err="1"/>
                        <a:t>Two</a:t>
                      </a:r>
                      <a:r>
                        <a:rPr lang="pl-PL" dirty="0"/>
                        <a:t> – 11 (26.2%)</a:t>
                      </a:r>
                    </a:p>
                    <a:p>
                      <a:pPr algn="r"/>
                      <a:r>
                        <a:rPr lang="pl-PL" dirty="0"/>
                        <a:t>Three – 12 (28.6%)</a:t>
                      </a:r>
                    </a:p>
                    <a:p>
                      <a:pPr algn="r"/>
                      <a:r>
                        <a:rPr lang="pl-PL" dirty="0" err="1"/>
                        <a:t>Four</a:t>
                      </a:r>
                      <a:r>
                        <a:rPr lang="pl-PL" dirty="0"/>
                        <a:t> – 16 (38.1%)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3528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dirty="0" err="1"/>
                        <a:t>Mean±SD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0529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Age [</a:t>
                      </a:r>
                      <a:r>
                        <a:rPr lang="pl-PL" dirty="0" err="1"/>
                        <a:t>years</a:t>
                      </a:r>
                      <a:r>
                        <a:rPr lang="pl-PL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/>
                        <a:t>10.3±2.8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532094"/>
                  </a:ext>
                </a:extLst>
              </a:tr>
              <a:tr h="270132">
                <a:tc>
                  <a:txBody>
                    <a:bodyPr/>
                    <a:lstStyle/>
                    <a:p>
                      <a:r>
                        <a:rPr lang="pl-PL" dirty="0" err="1"/>
                        <a:t>pH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at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admission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/>
                        <a:t>7.31±0.13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547453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l-PL" dirty="0" err="1"/>
                        <a:t>Daily</a:t>
                      </a:r>
                      <a:r>
                        <a:rPr lang="pl-PL" dirty="0"/>
                        <a:t> insulin </a:t>
                      </a:r>
                      <a:r>
                        <a:rPr lang="pl-PL" dirty="0" err="1"/>
                        <a:t>dose</a:t>
                      </a:r>
                      <a:r>
                        <a:rPr lang="pl-PL" dirty="0"/>
                        <a:t> [UI/kg]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/>
                        <a:t>1±0.4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254343"/>
                  </a:ext>
                </a:extLst>
              </a:tr>
              <a:tr h="270132">
                <a:tc>
                  <a:txBody>
                    <a:bodyPr/>
                    <a:lstStyle/>
                    <a:p>
                      <a:r>
                        <a:rPr lang="pl-PL" dirty="0" err="1"/>
                        <a:t>Fasting</a:t>
                      </a:r>
                      <a:r>
                        <a:rPr lang="pl-PL" dirty="0"/>
                        <a:t> c-</a:t>
                      </a:r>
                      <a:r>
                        <a:rPr lang="pl-PL" dirty="0" err="1"/>
                        <a:t>peptide</a:t>
                      </a:r>
                      <a:r>
                        <a:rPr lang="pl-PL" dirty="0"/>
                        <a:t> [</a:t>
                      </a:r>
                      <a:r>
                        <a:rPr lang="pl-PL" dirty="0" err="1"/>
                        <a:t>ng</a:t>
                      </a:r>
                      <a:r>
                        <a:rPr lang="pl-PL" dirty="0"/>
                        <a:t>/L]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/>
                        <a:t>0.35±0.24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058892"/>
                  </a:ext>
                </a:extLst>
              </a:tr>
            </a:tbl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DBCD2445-D406-D74A-4079-7C9AC14DA201}"/>
              </a:ext>
            </a:extLst>
          </p:cNvPr>
          <p:cNvSpPr txBox="1"/>
          <p:nvPr/>
        </p:nvSpPr>
        <p:spPr>
          <a:xfrm flipH="1">
            <a:off x="2095020" y="136512"/>
            <a:ext cx="7696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err="1"/>
              <a:t>Group</a:t>
            </a:r>
            <a:r>
              <a:rPr lang="pl-PL" sz="2400" b="1" dirty="0"/>
              <a:t> </a:t>
            </a:r>
            <a:r>
              <a:rPr lang="pl-PL" sz="2400" b="1" dirty="0" err="1"/>
              <a:t>characteristics</a:t>
            </a:r>
            <a:r>
              <a:rPr lang="pl-PL" sz="2400" b="1" dirty="0"/>
              <a:t> (N=42)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751002D-AB10-B660-30FE-65D598E7186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611" y="6310246"/>
            <a:ext cx="2208389" cy="56413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C4D7493-84F9-8F5E-6740-9169583C7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52" y="6220698"/>
            <a:ext cx="1781092" cy="65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74796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7F6C49FA719546B0386FCF34F0FFB9" ma:contentTypeVersion="15" ma:contentTypeDescription="Create a new document." ma:contentTypeScope="" ma:versionID="ceefbb410988782e0a4fe72867c1084e">
  <xsd:schema xmlns:xsd="http://www.w3.org/2001/XMLSchema" xmlns:xs="http://www.w3.org/2001/XMLSchema" xmlns:p="http://schemas.microsoft.com/office/2006/metadata/properties" xmlns:ns3="b7b1dbdc-4c1b-412f-8609-8f1266cfefb6" xmlns:ns4="0d3cedec-2381-45b7-bfbe-72d72a7ecf9b" targetNamespace="http://schemas.microsoft.com/office/2006/metadata/properties" ma:root="true" ma:fieldsID="6f722bd7cc66bd8b06cf64c920c2930c" ns3:_="" ns4:_="">
    <xsd:import namespace="b7b1dbdc-4c1b-412f-8609-8f1266cfefb6"/>
    <xsd:import namespace="0d3cedec-2381-45b7-bfbe-72d72a7ecf9b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b1dbdc-4c1b-412f-8609-8f1266cfefb6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3cedec-2381-45b7-bfbe-72d72a7ecf9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7b1dbdc-4c1b-412f-8609-8f1266cfefb6" xsi:nil="true"/>
  </documentManagement>
</p:properties>
</file>

<file path=customXml/itemProps1.xml><?xml version="1.0" encoding="utf-8"?>
<ds:datastoreItem xmlns:ds="http://schemas.openxmlformats.org/officeDocument/2006/customXml" ds:itemID="{A04F0C9B-5656-49A4-8302-ED28E051B2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b1dbdc-4c1b-412f-8609-8f1266cfefb6"/>
    <ds:schemaRef ds:uri="0d3cedec-2381-45b7-bfbe-72d72a7ecf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A366CA-2B72-4C54-A146-7FF75ADC962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050F40-3835-4652-B3E7-EAF8BCB650A8}">
  <ds:schemaRefs>
    <ds:schemaRef ds:uri="0d3cedec-2381-45b7-bfbe-72d72a7ecf9b"/>
    <ds:schemaRef ds:uri="http://schemas.openxmlformats.org/package/2006/metadata/core-properties"/>
    <ds:schemaRef ds:uri="http://purl.org/dc/terms/"/>
    <ds:schemaRef ds:uri="http://www.w3.org/XML/1998/namespace"/>
    <ds:schemaRef ds:uri="b7b1dbdc-4c1b-412f-8609-8f1266cfefb6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20261</TotalTime>
  <Words>1482</Words>
  <Application>Microsoft Office PowerPoint</Application>
  <PresentationFormat>Panoramiczny</PresentationFormat>
  <Paragraphs>365</Paragraphs>
  <Slides>20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7" baseType="lpstr">
      <vt:lpstr>Arial</vt:lpstr>
      <vt:lpstr>Arial Narrow</vt:lpstr>
      <vt:lpstr>Calibri</vt:lpstr>
      <vt:lpstr>Calibri Light</vt:lpstr>
      <vt:lpstr>Symbol</vt:lpstr>
      <vt:lpstr>Times New Roman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Michalak Arkadiusz</dc:creator>
  <cp:lastModifiedBy>Marzena Kalinowska</cp:lastModifiedBy>
  <cp:revision>85</cp:revision>
  <dcterms:created xsi:type="dcterms:W3CDTF">2022-05-14T15:31:25Z</dcterms:created>
  <dcterms:modified xsi:type="dcterms:W3CDTF">2024-07-01T08:28:42Z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0x0101006A7F6C49FA719546B0386FCF34F0FFB9</vt:lpwstr>
  </property>
</Properties>
</file>