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9"/>
  </p:notesMasterIdLst>
  <p:sldIdLst>
    <p:sldId id="256" r:id="rId2"/>
    <p:sldId id="350" r:id="rId3"/>
    <p:sldId id="325" r:id="rId4"/>
    <p:sldId id="292" r:id="rId5"/>
    <p:sldId id="257" r:id="rId6"/>
    <p:sldId id="295" r:id="rId7"/>
    <p:sldId id="343" r:id="rId8"/>
    <p:sldId id="341" r:id="rId9"/>
    <p:sldId id="339" r:id="rId10"/>
    <p:sldId id="344" r:id="rId11"/>
    <p:sldId id="346" r:id="rId12"/>
    <p:sldId id="345" r:id="rId13"/>
    <p:sldId id="347" r:id="rId14"/>
    <p:sldId id="348" r:id="rId15"/>
    <p:sldId id="327" r:id="rId16"/>
    <p:sldId id="342" r:id="rId17"/>
    <p:sldId id="34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łomiej Sołtysik" initials="BS" lastIdx="6" clrIdx="0">
    <p:extLst>
      <p:ext uri="{19B8F6BF-5375-455C-9EA6-DF929625EA0E}">
        <p15:presenceInfo xmlns:p15="http://schemas.microsoft.com/office/powerpoint/2012/main" userId="cda9b1c5d975e7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168"/>
    <a:srgbClr val="61E937"/>
    <a:srgbClr val="F58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287317963370919E-2"/>
          <c:y val="3.266407674327558E-2"/>
          <c:w val="0.85679432189272253"/>
          <c:h val="0.71666932609781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Лист3!$K$1</c:f>
              <c:strCache>
                <c:ptCount val="1"/>
                <c:pt idx="0">
                  <c:v>with disease</c:v>
                </c:pt>
              </c:strCache>
            </c:strRef>
          </c:tx>
          <c:spPr>
            <a:solidFill>
              <a:srgbClr val="1D6FA9">
                <a:lumMod val="75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6.0008490020068347E-3"/>
                  <c:y val="-2.2171625138223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C-46D0-AE5C-813A7CEBAD75}"/>
                </c:ext>
              </c:extLst>
            </c:dLbl>
            <c:dLbl>
              <c:idx val="1"/>
              <c:layout>
                <c:manualLayout>
                  <c:x val="-1.320186780441503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F7C-46D0-AE5C-813A7CEBAD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0,82*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F7C-46D0-AE5C-813A7CEBAD75}"/>
                </c:ext>
              </c:extLst>
            </c:dLbl>
            <c:dLbl>
              <c:idx val="3"/>
              <c:layout>
                <c:manualLayout>
                  <c:x val="-4.80067920160546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C-46D0-AE5C-813A7CEBAD75}"/>
                </c:ext>
              </c:extLst>
            </c:dLbl>
            <c:dLbl>
              <c:idx val="4"/>
              <c:layout>
                <c:manualLayout>
                  <c:x val="-1.0801528203612304E-2"/>
                  <c:y val="4.4343250276446993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0,77*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F7C-46D0-AE5C-813A7CEBAD75}"/>
                </c:ext>
              </c:extLst>
            </c:dLbl>
            <c:dLbl>
              <c:idx val="5"/>
              <c:layout>
                <c:manualLayout>
                  <c:x val="-1.6158818097876268E-2"/>
                  <c:y val="2.9420417769932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C-46D0-AE5C-813A7CEBAD75}"/>
                </c:ext>
              </c:extLst>
            </c:dLbl>
            <c:dLbl>
              <c:idx val="7"/>
              <c:layout>
                <c:manualLayout>
                  <c:x val="-1.0801528203612304E-2"/>
                  <c:y val="4.4343250276446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7C-46D0-AE5C-813A7CEBAD75}"/>
                </c:ext>
              </c:extLst>
            </c:dLbl>
            <c:dLbl>
              <c:idx val="8"/>
              <c:layout>
                <c:manualLayout>
                  <c:x val="-9.6013584032109359E-3"/>
                  <c:y val="2.2171625138223496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0,79*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F7C-46D0-AE5C-813A7CEBA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Лист3!$J$2:$J$11</c:f>
              <c:strCache>
                <c:ptCount val="10"/>
                <c:pt idx="0">
                  <c:v>HT</c:v>
                </c:pt>
                <c:pt idx="1">
                  <c:v>DM</c:v>
                </c:pt>
                <c:pt idx="2">
                  <c:v>Lipid disorders</c:v>
                </c:pt>
                <c:pt idx="3">
                  <c:v>Atherosclerosis</c:v>
                </c:pt>
                <c:pt idx="4">
                  <c:v>Stroke</c:v>
                </c:pt>
                <c:pt idx="5">
                  <c:v>CAD</c:v>
                </c:pt>
                <c:pt idx="6">
                  <c:v>MI</c:v>
                </c:pt>
                <c:pt idx="7">
                  <c:v>AF</c:v>
                </c:pt>
                <c:pt idx="8">
                  <c:v>HF</c:v>
                </c:pt>
                <c:pt idx="9">
                  <c:v>CKD</c:v>
                </c:pt>
              </c:strCache>
            </c:strRef>
          </c:cat>
          <c:val>
            <c:numRef>
              <c:f>Лист3!$K$2:$K$11</c:f>
              <c:numCache>
                <c:formatCode>General</c:formatCode>
                <c:ptCount val="10"/>
                <c:pt idx="0">
                  <c:v>0.8</c:v>
                </c:pt>
                <c:pt idx="1">
                  <c:v>0.77</c:v>
                </c:pt>
                <c:pt idx="2">
                  <c:v>0.82</c:v>
                </c:pt>
                <c:pt idx="3">
                  <c:v>0.79</c:v>
                </c:pt>
                <c:pt idx="4">
                  <c:v>0.77</c:v>
                </c:pt>
                <c:pt idx="5">
                  <c:v>0.8</c:v>
                </c:pt>
                <c:pt idx="6">
                  <c:v>0.81</c:v>
                </c:pt>
                <c:pt idx="7">
                  <c:v>0.79</c:v>
                </c:pt>
                <c:pt idx="8">
                  <c:v>0.79</c:v>
                </c:pt>
                <c:pt idx="9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F7C-46D0-AE5C-813A7CEBAD75}"/>
            </c:ext>
          </c:extLst>
        </c:ser>
        <c:ser>
          <c:idx val="1"/>
          <c:order val="1"/>
          <c:tx>
            <c:strRef>
              <c:f>Лист3!$L$1</c:f>
              <c:strCache>
                <c:ptCount val="1"/>
                <c:pt idx="0">
                  <c:v>without disease</c:v>
                </c:pt>
              </c:strCache>
            </c:strRef>
          </c:tx>
          <c:spPr>
            <a:solidFill>
              <a:srgbClr val="DB5168"/>
            </a:solidFill>
            <a:ln w="9525" cap="flat" cmpd="sng" algn="ctr">
              <a:solidFill>
                <a:srgbClr val="DB516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329736351990338E-3"/>
                  <c:y val="-3.922108113034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7C-46D0-AE5C-813A7CEBAD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0,8*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F7C-46D0-AE5C-813A7CEBAD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0,79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F7C-46D0-AE5C-813A7CEBAD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0,81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F7C-46D0-AE5C-813A7CEBAD75}"/>
                </c:ext>
              </c:extLst>
            </c:dLbl>
            <c:dLbl>
              <c:idx val="5"/>
              <c:layout>
                <c:manualLayout>
                  <c:x val="1.6158818097876268E-2"/>
                  <c:y val="-2.69684047477916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7C-46D0-AE5C-813A7CEBAD75}"/>
                </c:ext>
              </c:extLst>
            </c:dLbl>
            <c:dLbl>
              <c:idx val="6"/>
              <c:layout>
                <c:manualLayout>
                  <c:x val="8.40118860280956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7C-46D0-AE5C-813A7CEBAD75}"/>
                </c:ext>
              </c:extLst>
            </c:dLbl>
            <c:dLbl>
              <c:idx val="9"/>
              <c:layout>
                <c:manualLayout>
                  <c:x val="1.32018678044150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7C-46D0-AE5C-813A7CEBAD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Лист3!$J$2:$J$11</c:f>
              <c:strCache>
                <c:ptCount val="10"/>
                <c:pt idx="0">
                  <c:v>HT</c:v>
                </c:pt>
                <c:pt idx="1">
                  <c:v>DM</c:v>
                </c:pt>
                <c:pt idx="2">
                  <c:v>Lipid disorders</c:v>
                </c:pt>
                <c:pt idx="3">
                  <c:v>Atherosclerosis</c:v>
                </c:pt>
                <c:pt idx="4">
                  <c:v>Stroke</c:v>
                </c:pt>
                <c:pt idx="5">
                  <c:v>CAD</c:v>
                </c:pt>
                <c:pt idx="6">
                  <c:v>MI</c:v>
                </c:pt>
                <c:pt idx="7">
                  <c:v>AF</c:v>
                </c:pt>
                <c:pt idx="8">
                  <c:v>HF</c:v>
                </c:pt>
                <c:pt idx="9">
                  <c:v>CKD</c:v>
                </c:pt>
              </c:strCache>
            </c:strRef>
          </c:cat>
          <c:val>
            <c:numRef>
              <c:f>Лист3!$L$2:$L$11</c:f>
              <c:numCache>
                <c:formatCode>General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0.79</c:v>
                </c:pt>
                <c:pt idx="3">
                  <c:v>0.81</c:v>
                </c:pt>
                <c:pt idx="4">
                  <c:v>0.81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0.82</c:v>
                </c:pt>
                <c:pt idx="9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7C-46D0-AE5C-813A7CEBA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999040"/>
        <c:axId val="349345792"/>
      </c:barChart>
      <c:catAx>
        <c:axId val="348999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349345792"/>
        <c:crosses val="autoZero"/>
        <c:auto val="1"/>
        <c:lblAlgn val="ctr"/>
        <c:lblOffset val="100"/>
        <c:noMultiLvlLbl val="0"/>
      </c:catAx>
      <c:valAx>
        <c:axId val="349345792"/>
        <c:scaling>
          <c:orientation val="minMax"/>
          <c:max val="0.83000000000000007"/>
          <c:min val="0.7200000000000000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348999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249730198048813"/>
          <c:y val="0.85645796978080446"/>
          <c:w val="0.33902623325479625"/>
          <c:h val="0.13032730368163439"/>
        </c:manualLayout>
      </c:layout>
      <c:overlay val="0"/>
      <c:txPr>
        <a:bodyPr/>
        <a:lstStyle/>
        <a:p>
          <a:pPr>
            <a:defRPr sz="16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820391134690748E-2"/>
          <c:y val="2.8762877232774074E-2"/>
          <c:w val="0.84901942310438971"/>
          <c:h val="0.74599195900970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Лист2!$H$1</c:f>
              <c:strCache>
                <c:ptCount val="1"/>
                <c:pt idx="0">
                  <c:v>with disease</c:v>
                </c:pt>
              </c:strCache>
            </c:strRef>
          </c:tx>
          <c:spPr>
            <a:solidFill>
              <a:srgbClr val="1D6FA9">
                <a:lumMod val="75000"/>
              </a:srgbClr>
            </a:solidFill>
            <a:ln w="25400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5753571744280696E-3"/>
                  <c:y val="-4.2642787587356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7C-4FC7-8658-34E79CAE3D0D}"/>
                </c:ext>
              </c:extLst>
            </c:dLbl>
            <c:dLbl>
              <c:idx val="1"/>
              <c:layout>
                <c:manualLayout>
                  <c:x val="-9.5342857984748747E-3"/>
                  <c:y val="-4.6519942036884823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0,75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7C-4FC7-8658-34E79CAE3D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0,8*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7C-4FC7-8658-34E79CAE3D0D}"/>
                </c:ext>
              </c:extLst>
            </c:dLbl>
            <c:dLbl>
              <c:idx val="3"/>
              <c:layout>
                <c:manualLayout>
                  <c:x val="-9.5342857984748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7C-4FC7-8658-34E79CAE3D0D}"/>
                </c:ext>
              </c:extLst>
            </c:dLbl>
            <c:dLbl>
              <c:idx val="4"/>
              <c:layout>
                <c:manualLayout>
                  <c:x val="-1.430142869771227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0,76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7C-4FC7-8658-34E79CAE3D0D}"/>
                </c:ext>
              </c:extLst>
            </c:dLbl>
            <c:dLbl>
              <c:idx val="5"/>
              <c:layout>
                <c:manualLayout>
                  <c:x val="-1.0726071523284208E-2"/>
                  <c:y val="-1.8314937809797174E-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97C-4FC7-8658-34E79CAE3D0D}"/>
                </c:ext>
              </c:extLst>
            </c:dLbl>
            <c:dLbl>
              <c:idx val="6"/>
              <c:layout>
                <c:manualLayout>
                  <c:x val="-1.1917857248093565E-2"/>
                  <c:y val="-4.2642787587356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7C-4FC7-8658-34E79CAE3D0D}"/>
                </c:ext>
              </c:extLst>
            </c:dLbl>
            <c:dLbl>
              <c:idx val="7"/>
              <c:layout>
                <c:manualLayout>
                  <c:x val="-8.3425000736654948E-3"/>
                  <c:y val="2.32599710184419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7C-4FC7-8658-34E79CAE3D0D}"/>
                </c:ext>
              </c:extLst>
            </c:dLbl>
            <c:dLbl>
              <c:idx val="8"/>
              <c:layout>
                <c:manualLayout>
                  <c:x val="-9.5342857984748522E-3"/>
                  <c:y val="-4.2642787587356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7C-4FC7-8658-34E79CAE3D0D}"/>
                </c:ext>
              </c:extLst>
            </c:dLbl>
            <c:dLbl>
              <c:idx val="9"/>
              <c:layout>
                <c:manualLayout>
                  <c:x val="-7.1507143488561391E-3"/>
                  <c:y val="-4.2642787587356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7C-4FC7-8658-34E79CAE3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Лист2!$G$2:$G$11</c:f>
              <c:strCache>
                <c:ptCount val="10"/>
                <c:pt idx="0">
                  <c:v>HT</c:v>
                </c:pt>
                <c:pt idx="1">
                  <c:v>DM</c:v>
                </c:pt>
                <c:pt idx="2">
                  <c:v>Lipid disorders</c:v>
                </c:pt>
                <c:pt idx="3">
                  <c:v>Atherosclerosis</c:v>
                </c:pt>
                <c:pt idx="4">
                  <c:v>Stroke</c:v>
                </c:pt>
                <c:pt idx="5">
                  <c:v>CAD</c:v>
                </c:pt>
                <c:pt idx="6">
                  <c:v>MI</c:v>
                </c:pt>
                <c:pt idx="7">
                  <c:v>AF</c:v>
                </c:pt>
                <c:pt idx="8">
                  <c:v>HF</c:v>
                </c:pt>
                <c:pt idx="9">
                  <c:v>CKD</c:v>
                </c:pt>
              </c:strCache>
            </c:strRef>
          </c:cat>
          <c:val>
            <c:numRef>
              <c:f>Лист2!$H$2:$H$11</c:f>
              <c:numCache>
                <c:formatCode>General</c:formatCode>
                <c:ptCount val="10"/>
                <c:pt idx="0">
                  <c:v>0.78</c:v>
                </c:pt>
                <c:pt idx="1">
                  <c:v>0.75</c:v>
                </c:pt>
                <c:pt idx="2">
                  <c:v>0.8</c:v>
                </c:pt>
                <c:pt idx="3">
                  <c:v>0.79</c:v>
                </c:pt>
                <c:pt idx="4">
                  <c:v>0.76</c:v>
                </c:pt>
                <c:pt idx="5">
                  <c:v>0.77</c:v>
                </c:pt>
                <c:pt idx="6">
                  <c:v>0.78</c:v>
                </c:pt>
                <c:pt idx="7">
                  <c:v>0.78</c:v>
                </c:pt>
                <c:pt idx="8">
                  <c:v>0.78</c:v>
                </c:pt>
                <c:pt idx="9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97C-4FC7-8658-34E79CAE3D0D}"/>
            </c:ext>
          </c:extLst>
        </c:ser>
        <c:ser>
          <c:idx val="1"/>
          <c:order val="1"/>
          <c:tx>
            <c:strRef>
              <c:f>Лист2!$I$1</c:f>
              <c:strCache>
                <c:ptCount val="1"/>
                <c:pt idx="0">
                  <c:v>without disease</c:v>
                </c:pt>
              </c:strCache>
            </c:strRef>
          </c:tx>
          <c:spPr>
            <a:solidFill>
              <a:srgbClr val="DB5168"/>
            </a:solidFill>
            <a:ln w="9525" cap="flat" cmpd="sng" algn="ctr">
              <a:solidFill>
                <a:srgbClr val="DB5168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0,8*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97C-4FC7-8658-34E79CAE3D0D}"/>
                </c:ext>
              </c:extLst>
            </c:dLbl>
            <c:dLbl>
              <c:idx val="2"/>
              <c:layout>
                <c:manualLayout>
                  <c:x val="1.0726071523284208E-2"/>
                  <c:y val="2.3259971018441982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0,77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97C-4FC7-8658-34E79CAE3D0D}"/>
                </c:ext>
              </c:extLst>
            </c:dLbl>
            <c:dLbl>
              <c:idx val="3"/>
              <c:layout>
                <c:manualLayout>
                  <c:x val="8.3425000736654514E-3"/>
                  <c:y val="2.3259971018442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7C-4FC7-8658-34E79CAE3D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0,79*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97C-4FC7-8658-34E79CAE3D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0000"/>
                        </a:solidFill>
                      </a:rPr>
                      <a:t>0,79*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97C-4FC7-8658-34E79CAE3D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Лист2!$G$2:$G$11</c:f>
              <c:strCache>
                <c:ptCount val="10"/>
                <c:pt idx="0">
                  <c:v>HT</c:v>
                </c:pt>
                <c:pt idx="1">
                  <c:v>DM</c:v>
                </c:pt>
                <c:pt idx="2">
                  <c:v>Lipid disorders</c:v>
                </c:pt>
                <c:pt idx="3">
                  <c:v>Atherosclerosis</c:v>
                </c:pt>
                <c:pt idx="4">
                  <c:v>Stroke</c:v>
                </c:pt>
                <c:pt idx="5">
                  <c:v>CAD</c:v>
                </c:pt>
                <c:pt idx="6">
                  <c:v>MI</c:v>
                </c:pt>
                <c:pt idx="7">
                  <c:v>AF</c:v>
                </c:pt>
                <c:pt idx="8">
                  <c:v>HF</c:v>
                </c:pt>
                <c:pt idx="9">
                  <c:v>CKD</c:v>
                </c:pt>
              </c:strCache>
            </c:strRef>
          </c:cat>
          <c:val>
            <c:numRef>
              <c:f>Лист2!$I$2:$I$11</c:f>
              <c:numCache>
                <c:formatCode>General</c:formatCode>
                <c:ptCount val="10"/>
                <c:pt idx="0">
                  <c:v>0.8</c:v>
                </c:pt>
                <c:pt idx="1">
                  <c:v>0.8</c:v>
                </c:pt>
                <c:pt idx="2">
                  <c:v>0.77</c:v>
                </c:pt>
                <c:pt idx="3">
                  <c:v>0.79</c:v>
                </c:pt>
                <c:pt idx="4">
                  <c:v>0.79</c:v>
                </c:pt>
                <c:pt idx="5">
                  <c:v>0.79</c:v>
                </c:pt>
                <c:pt idx="6">
                  <c:v>0.79</c:v>
                </c:pt>
                <c:pt idx="7">
                  <c:v>0.79</c:v>
                </c:pt>
                <c:pt idx="8">
                  <c:v>0.79</c:v>
                </c:pt>
                <c:pt idx="9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97C-4FC7-8658-34E79CAE3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664560"/>
        <c:axId val="419664952"/>
      </c:barChart>
      <c:catAx>
        <c:axId val="41966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19664952"/>
        <c:crosses val="autoZero"/>
        <c:auto val="1"/>
        <c:lblAlgn val="ctr"/>
        <c:lblOffset val="100"/>
        <c:noMultiLvlLbl val="0"/>
      </c:catAx>
      <c:valAx>
        <c:axId val="419664952"/>
        <c:scaling>
          <c:orientation val="minMax"/>
          <c:min val="0.72000000000000008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419664560"/>
        <c:crosses val="autoZero"/>
        <c:crossBetween val="between"/>
        <c:majorUnit val="2.0000000000000004E-2"/>
      </c:valAx>
      <c:spPr>
        <a:noFill/>
      </c:spPr>
    </c:plotArea>
    <c:legend>
      <c:legendPos val="r"/>
      <c:layout>
        <c:manualLayout>
          <c:xMode val="edge"/>
          <c:yMode val="edge"/>
          <c:x val="0.64179275352989107"/>
          <c:y val="0.87756101915831952"/>
          <c:w val="0.30360009376632252"/>
          <c:h val="0.11173890568107685"/>
        </c:manualLayout>
      </c:layout>
      <c:overlay val="0"/>
      <c:txPr>
        <a:bodyPr/>
        <a:lstStyle/>
        <a:p>
          <a:pPr>
            <a:defRPr b="1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20208608463532"/>
          <c:y val="2.3127929068611643E-2"/>
          <c:w val="0.75656081262499142"/>
          <c:h val="0.916388811446288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Лист1!$H$1</c:f>
              <c:strCache>
                <c:ptCount val="1"/>
                <c:pt idx="0">
                  <c:v>taking of drug</c:v>
                </c:pt>
              </c:strCache>
            </c:strRef>
          </c:tx>
          <c:spPr>
            <a:solidFill>
              <a:srgbClr val="DB5168"/>
            </a:solidFill>
            <a:ln>
              <a:solidFill>
                <a:srgbClr val="DB5168"/>
              </a:solidFill>
            </a:ln>
          </c:spPr>
          <c:invertIfNegative val="0"/>
          <c:dLbls>
            <c:dLbl>
              <c:idx val="0"/>
              <c:layout>
                <c:manualLayout>
                  <c:x val="1.8254837531945967E-3"/>
                  <c:y val="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4-4682-A82B-4E688AB07521}"/>
                </c:ext>
              </c:extLst>
            </c:dLbl>
            <c:dLbl>
              <c:idx val="2"/>
              <c:layout>
                <c:manualLayout>
                  <c:x val="0"/>
                  <c:y val="1.355013550135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4-4682-A82B-4E688AB07521}"/>
                </c:ext>
              </c:extLst>
            </c:dLbl>
            <c:dLbl>
              <c:idx val="3"/>
              <c:layout>
                <c:manualLayout>
                  <c:x val="3.6509675063891934E-3"/>
                  <c:y val="8.130081300813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F4-4682-A82B-4E688AB075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0,76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EF4-4682-A82B-4E688AB075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0,78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EF4-4682-A82B-4E688AB07521}"/>
                </c:ext>
              </c:extLst>
            </c:dLbl>
            <c:dLbl>
              <c:idx val="7"/>
              <c:layout>
                <c:manualLayout>
                  <c:x val="0"/>
                  <c:y val="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F4-4682-A82B-4E688AB07521}"/>
                </c:ext>
              </c:extLst>
            </c:dLbl>
            <c:dLbl>
              <c:idx val="8"/>
              <c:layout>
                <c:manualLayout>
                  <c:x val="1.8254837531945967E-3"/>
                  <c:y val="1.3550135501355014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0,77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EF4-4682-A82B-4E688AB07521}"/>
                </c:ext>
              </c:extLst>
            </c:dLbl>
            <c:dLbl>
              <c:idx val="9"/>
              <c:layout>
                <c:manualLayout>
                  <c:x val="-3.6509675063891934E-3"/>
                  <c:y val="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F4-4682-A82B-4E688AB07521}"/>
                </c:ext>
              </c:extLst>
            </c:dLbl>
            <c:dLbl>
              <c:idx val="10"/>
              <c:layout>
                <c:manualLayout>
                  <c:x val="0"/>
                  <c:y val="8.130081300813009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0,77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EF4-4682-A82B-4E688AB07521}"/>
                </c:ext>
              </c:extLst>
            </c:dLbl>
            <c:dLbl>
              <c:idx val="13"/>
              <c:layout>
                <c:manualLayout>
                  <c:x val="6.693363106078419E-17"/>
                  <c:y val="8.130081300813009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0,74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EF4-4682-A82B-4E688AB07521}"/>
                </c:ext>
              </c:extLst>
            </c:dLbl>
            <c:dLbl>
              <c:idx val="14"/>
              <c:layout>
                <c:manualLayout>
                  <c:x val="0"/>
                  <c:y val="8.130081300813009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0,73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EF4-4682-A82B-4E688AB0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Лист1!$G$2:$G$16</c:f>
              <c:strCache>
                <c:ptCount val="15"/>
                <c:pt idx="0">
                  <c:v>NOAC</c:v>
                </c:pt>
                <c:pt idx="1">
                  <c:v>ASA</c:v>
                </c:pt>
                <c:pt idx="2">
                  <c:v>P2Y12</c:v>
                </c:pt>
                <c:pt idx="3">
                  <c:v>VKA</c:v>
                </c:pt>
                <c:pt idx="4">
                  <c:v>Heparins</c:v>
                </c:pt>
                <c:pt idx="5">
                  <c:v>Beta-blockers</c:v>
                </c:pt>
                <c:pt idx="6">
                  <c:v>Ca-blockers</c:v>
                </c:pt>
                <c:pt idx="7">
                  <c:v>Alfa-blockers</c:v>
                </c:pt>
                <c:pt idx="8">
                  <c:v>ACEI</c:v>
                </c:pt>
                <c:pt idx="9">
                  <c:v>Sartans</c:v>
                </c:pt>
                <c:pt idx="10">
                  <c:v>Diuretics</c:v>
                </c:pt>
                <c:pt idx="11">
                  <c:v>Statins</c:v>
                </c:pt>
                <c:pt idx="12">
                  <c:v>Allopurinol</c:v>
                </c:pt>
                <c:pt idx="13">
                  <c:v>Oral hypoglycemic drugs</c:v>
                </c:pt>
                <c:pt idx="14">
                  <c:v>Insulins</c:v>
                </c:pt>
              </c:strCache>
            </c:strRef>
          </c:cat>
          <c:val>
            <c:numRef>
              <c:f>Лист1!$H$2:$H$16</c:f>
              <c:numCache>
                <c:formatCode>General</c:formatCode>
                <c:ptCount val="15"/>
                <c:pt idx="0">
                  <c:v>0.79</c:v>
                </c:pt>
                <c:pt idx="1">
                  <c:v>0.79</c:v>
                </c:pt>
                <c:pt idx="2">
                  <c:v>0.73</c:v>
                </c:pt>
                <c:pt idx="3">
                  <c:v>0.79</c:v>
                </c:pt>
                <c:pt idx="4">
                  <c:v>0.76</c:v>
                </c:pt>
                <c:pt idx="5">
                  <c:v>0.78</c:v>
                </c:pt>
                <c:pt idx="6">
                  <c:v>0.78</c:v>
                </c:pt>
                <c:pt idx="7">
                  <c:v>0.79</c:v>
                </c:pt>
                <c:pt idx="8">
                  <c:v>0.77</c:v>
                </c:pt>
                <c:pt idx="9">
                  <c:v>0.79</c:v>
                </c:pt>
                <c:pt idx="10">
                  <c:v>0.77</c:v>
                </c:pt>
                <c:pt idx="11">
                  <c:v>0.78</c:v>
                </c:pt>
                <c:pt idx="12">
                  <c:v>0.77</c:v>
                </c:pt>
                <c:pt idx="13">
                  <c:v>0.74</c:v>
                </c:pt>
                <c:pt idx="1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EF4-4682-A82B-4E688AB07521}"/>
            </c:ext>
          </c:extLst>
        </c:ser>
        <c:ser>
          <c:idx val="1"/>
          <c:order val="1"/>
          <c:tx>
            <c:strRef>
              <c:f>Лист1!$I$1</c:f>
              <c:strCache>
                <c:ptCount val="1"/>
                <c:pt idx="0">
                  <c:v>not taking</c:v>
                </c:pt>
              </c:strCache>
            </c:strRef>
          </c:tx>
          <c:spPr>
            <a:solidFill>
              <a:srgbClr val="1D6FA9">
                <a:lumMod val="75000"/>
              </a:srgbClr>
            </a:solidFill>
            <a:ln>
              <a:solidFill>
                <a:srgbClr val="1D6FA9">
                  <a:lumMod val="75000"/>
                </a:srgbClr>
              </a:solidFill>
            </a:ln>
          </c:spPr>
          <c:invertIfNegative val="0"/>
          <c:dLbls>
            <c:dLbl>
              <c:idx val="0"/>
              <c:layout>
                <c:manualLayout>
                  <c:x val="1.8254837531945967E-3"/>
                  <c:y val="-2.71002710027100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F4-4682-A82B-4E688AB07521}"/>
                </c:ext>
              </c:extLst>
            </c:dLbl>
            <c:dLbl>
              <c:idx val="2"/>
              <c:layout>
                <c:manualLayout>
                  <c:x val="3.6509675063891934E-3"/>
                  <c:y val="2.7100271002711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F4-4682-A82B-4E688AB07521}"/>
                </c:ext>
              </c:extLst>
            </c:dLbl>
            <c:dLbl>
              <c:idx val="3"/>
              <c:layout>
                <c:manualLayout>
                  <c:x val="3.6509675063891934E-3"/>
                  <c:y val="-1.084010840108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F4-4682-A82B-4E688AB0752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0,79*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EF4-4682-A82B-4E688AB0752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0,8*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DEF4-4682-A82B-4E688AB07521}"/>
                </c:ext>
              </c:extLst>
            </c:dLbl>
            <c:dLbl>
              <c:idx val="7"/>
              <c:layout>
                <c:manualLayout>
                  <c:x val="0"/>
                  <c:y val="-5.4200542005420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F4-4682-A82B-4E688AB0752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0,79*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DEF4-4682-A82B-4E688AB07521}"/>
                </c:ext>
              </c:extLst>
            </c:dLbl>
            <c:dLbl>
              <c:idx val="9"/>
              <c:layout>
                <c:manualLayout>
                  <c:x val="-1.8254837531945967E-3"/>
                  <c:y val="-5.4200542005420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EF4-4682-A82B-4E688AB0752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0,8*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DEF4-4682-A82B-4E688AB07521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0,8*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DEF4-4682-A82B-4E688AB07521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0000"/>
                        </a:solidFill>
                      </a:rPr>
                      <a:t>0,79*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DEF4-4682-A82B-4E688AB075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Лист1!$G$2:$G$16</c:f>
              <c:strCache>
                <c:ptCount val="15"/>
                <c:pt idx="0">
                  <c:v>NOAC</c:v>
                </c:pt>
                <c:pt idx="1">
                  <c:v>ASA</c:v>
                </c:pt>
                <c:pt idx="2">
                  <c:v>P2Y12</c:v>
                </c:pt>
                <c:pt idx="3">
                  <c:v>VKA</c:v>
                </c:pt>
                <c:pt idx="4">
                  <c:v>Heparins</c:v>
                </c:pt>
                <c:pt idx="5">
                  <c:v>Beta-blockers</c:v>
                </c:pt>
                <c:pt idx="6">
                  <c:v>Ca-blockers</c:v>
                </c:pt>
                <c:pt idx="7">
                  <c:v>Alfa-blockers</c:v>
                </c:pt>
                <c:pt idx="8">
                  <c:v>ACEI</c:v>
                </c:pt>
                <c:pt idx="9">
                  <c:v>Sartans</c:v>
                </c:pt>
                <c:pt idx="10">
                  <c:v>Diuretics</c:v>
                </c:pt>
                <c:pt idx="11">
                  <c:v>Statins</c:v>
                </c:pt>
                <c:pt idx="12">
                  <c:v>Allopurinol</c:v>
                </c:pt>
                <c:pt idx="13">
                  <c:v>Oral hypoglycemic drugs</c:v>
                </c:pt>
                <c:pt idx="14">
                  <c:v>Insulins</c:v>
                </c:pt>
              </c:strCache>
            </c:strRef>
          </c:cat>
          <c:val>
            <c:numRef>
              <c:f>Лист1!$I$2:$I$16</c:f>
              <c:numCache>
                <c:formatCode>General</c:formatCode>
                <c:ptCount val="15"/>
                <c:pt idx="0">
                  <c:v>0.79</c:v>
                </c:pt>
                <c:pt idx="1">
                  <c:v>0.78</c:v>
                </c:pt>
                <c:pt idx="2">
                  <c:v>0.79</c:v>
                </c:pt>
                <c:pt idx="3">
                  <c:v>0.79</c:v>
                </c:pt>
                <c:pt idx="4">
                  <c:v>0.79</c:v>
                </c:pt>
                <c:pt idx="5">
                  <c:v>0.8</c:v>
                </c:pt>
                <c:pt idx="6">
                  <c:v>0.79</c:v>
                </c:pt>
                <c:pt idx="7">
                  <c:v>0.79</c:v>
                </c:pt>
                <c:pt idx="8">
                  <c:v>0.79</c:v>
                </c:pt>
                <c:pt idx="9">
                  <c:v>0.79</c:v>
                </c:pt>
                <c:pt idx="10">
                  <c:v>0.8</c:v>
                </c:pt>
                <c:pt idx="11">
                  <c:v>0.79</c:v>
                </c:pt>
                <c:pt idx="12">
                  <c:v>0.79</c:v>
                </c:pt>
                <c:pt idx="13">
                  <c:v>0.8</c:v>
                </c:pt>
                <c:pt idx="1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EF4-4682-A82B-4E688AB075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9662208"/>
        <c:axId val="419662600"/>
      </c:barChart>
      <c:catAx>
        <c:axId val="419662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19662600"/>
        <c:crosses val="autoZero"/>
        <c:auto val="1"/>
        <c:lblAlgn val="ctr"/>
        <c:lblOffset val="100"/>
        <c:noMultiLvlLbl val="0"/>
      </c:catAx>
      <c:valAx>
        <c:axId val="419662600"/>
        <c:scaling>
          <c:orientation val="minMax"/>
          <c:max val="0.81"/>
          <c:min val="0.72000000000000008"/>
        </c:scaling>
        <c:delete val="0"/>
        <c:axPos val="b"/>
        <c:numFmt formatCode="General" sourceLinked="1"/>
        <c:majorTickMark val="out"/>
        <c:minorTickMark val="none"/>
        <c:tickLblPos val="nextTo"/>
        <c:crossAx val="419662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675798769690807"/>
          <c:y val="0.79329674142875972"/>
          <c:w val="0.10324201230309198"/>
          <c:h val="8.621899913845566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Лист1!$H$18</c:f>
              <c:strCache>
                <c:ptCount val="1"/>
                <c:pt idx="0">
                  <c:v>taking of drug</c:v>
                </c:pt>
              </c:strCache>
            </c:strRef>
          </c:tx>
          <c:spPr>
            <a:solidFill>
              <a:srgbClr val="DB5168"/>
            </a:solidFill>
            <a:ln>
              <a:solidFill>
                <a:srgbClr val="DB5168"/>
              </a:solidFill>
            </a:ln>
          </c:spPr>
          <c:invertIfNegative val="0"/>
          <c:dLbls>
            <c:dLbl>
              <c:idx val="0"/>
              <c:layout>
                <c:manualLayout>
                  <c:x val="9.0383224873463487E-3"/>
                  <c:y val="1.168565585743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72-4468-9E82-575CF787915C}"/>
                </c:ext>
              </c:extLst>
            </c:dLbl>
            <c:dLbl>
              <c:idx val="1"/>
              <c:layout>
                <c:manualLayout>
                  <c:x val="5.4229934924078091E-3"/>
                  <c:y val="1.168565585743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72-4468-9E82-575CF787915C}"/>
                </c:ext>
              </c:extLst>
            </c:dLbl>
            <c:dLbl>
              <c:idx val="4"/>
              <c:layout>
                <c:manualLayout>
                  <c:x val="1.2653651482284888E-2"/>
                  <c:y val="1.168565585743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72-4468-9E82-575CF787915C}"/>
                </c:ext>
              </c:extLst>
            </c:dLbl>
            <c:dLbl>
              <c:idx val="5"/>
              <c:layout>
                <c:manualLayout>
                  <c:x val="1.8076644974692696E-3"/>
                  <c:y val="1.16856558574349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0,79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E72-4468-9E82-575CF787915C}"/>
                </c:ext>
              </c:extLst>
            </c:dLbl>
            <c:dLbl>
              <c:idx val="6"/>
              <c:layout>
                <c:manualLayout>
                  <c:x val="0"/>
                  <c:y val="5.8428279287174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72-4468-9E82-575CF787915C}"/>
                </c:ext>
              </c:extLst>
            </c:dLbl>
            <c:dLbl>
              <c:idx val="8"/>
              <c:layout>
                <c:manualLayout>
                  <c:x val="0"/>
                  <c:y val="5.8428279287174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72-4468-9E82-575CF787915C}"/>
                </c:ext>
              </c:extLst>
            </c:dLbl>
            <c:dLbl>
              <c:idx val="10"/>
              <c:layout>
                <c:manualLayout>
                  <c:x val="1.6268980477223426E-2"/>
                  <c:y val="2.921413964358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72-4468-9E82-575CF787915C}"/>
                </c:ext>
              </c:extLst>
            </c:dLbl>
            <c:dLbl>
              <c:idx val="11"/>
              <c:layout>
                <c:manualLayout>
                  <c:x val="9.0383224873463487E-3"/>
                  <c:y val="8.764241893076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72-4468-9E82-575CF787915C}"/>
                </c:ext>
              </c:extLst>
            </c:dLbl>
            <c:dLbl>
              <c:idx val="12"/>
              <c:layout>
                <c:manualLayout>
                  <c:x val="0"/>
                  <c:y val="1.460706982179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72-4468-9E82-575CF787915C}"/>
                </c:ext>
              </c:extLst>
            </c:dLbl>
            <c:dLbl>
              <c:idx val="13"/>
              <c:layout>
                <c:manualLayout>
                  <c:x val="3.6153289949385392E-3"/>
                  <c:y val="8.764241893076263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0,77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E72-4468-9E82-575CF787915C}"/>
                </c:ext>
              </c:extLst>
            </c:dLbl>
            <c:dLbl>
              <c:idx val="14"/>
              <c:layout>
                <c:manualLayout>
                  <c:x val="3.6153289949385392E-3"/>
                  <c:y val="1.168565585743499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0,73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E72-4468-9E82-575CF7879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Лист1!$G$19:$G$33</c:f>
              <c:strCache>
                <c:ptCount val="15"/>
                <c:pt idx="0">
                  <c:v>NOAC</c:v>
                </c:pt>
                <c:pt idx="1">
                  <c:v>ASA</c:v>
                </c:pt>
                <c:pt idx="2">
                  <c:v>P2Y12</c:v>
                </c:pt>
                <c:pt idx="3">
                  <c:v>VKA</c:v>
                </c:pt>
                <c:pt idx="4">
                  <c:v>Heparins</c:v>
                </c:pt>
                <c:pt idx="5">
                  <c:v>Beta-blockers</c:v>
                </c:pt>
                <c:pt idx="6">
                  <c:v>Ca-blockers</c:v>
                </c:pt>
                <c:pt idx="7">
                  <c:v>Alfa-blockers</c:v>
                </c:pt>
                <c:pt idx="8">
                  <c:v>ACEI</c:v>
                </c:pt>
                <c:pt idx="9">
                  <c:v>Sartans</c:v>
                </c:pt>
                <c:pt idx="10">
                  <c:v>Diuretics</c:v>
                </c:pt>
                <c:pt idx="11">
                  <c:v>Statins</c:v>
                </c:pt>
                <c:pt idx="12">
                  <c:v>Allopurinol</c:v>
                </c:pt>
                <c:pt idx="13">
                  <c:v>Oral hypoglycemic drugs</c:v>
                </c:pt>
                <c:pt idx="14">
                  <c:v>Insulins</c:v>
                </c:pt>
              </c:strCache>
            </c:strRef>
          </c:cat>
          <c:val>
            <c:numRef>
              <c:f>Лист1!$H$19:$H$33</c:f>
              <c:numCache>
                <c:formatCode>General</c:formatCode>
                <c:ptCount val="15"/>
                <c:pt idx="0">
                  <c:v>0.8</c:v>
                </c:pt>
                <c:pt idx="1">
                  <c:v>0.8</c:v>
                </c:pt>
                <c:pt idx="2">
                  <c:v>0.84</c:v>
                </c:pt>
                <c:pt idx="3">
                  <c:v>0.81</c:v>
                </c:pt>
                <c:pt idx="4">
                  <c:v>0.8</c:v>
                </c:pt>
                <c:pt idx="5">
                  <c:v>0.79</c:v>
                </c:pt>
                <c:pt idx="6">
                  <c:v>0.79</c:v>
                </c:pt>
                <c:pt idx="7">
                  <c:v>0.81</c:v>
                </c:pt>
                <c:pt idx="8">
                  <c:v>0.79</c:v>
                </c:pt>
                <c:pt idx="9">
                  <c:v>0.81</c:v>
                </c:pt>
                <c:pt idx="10">
                  <c:v>0.8</c:v>
                </c:pt>
                <c:pt idx="11">
                  <c:v>0.8</c:v>
                </c:pt>
                <c:pt idx="12">
                  <c:v>0.79</c:v>
                </c:pt>
                <c:pt idx="13">
                  <c:v>0.77</c:v>
                </c:pt>
                <c:pt idx="1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E72-4468-9E82-575CF787915C}"/>
            </c:ext>
          </c:extLst>
        </c:ser>
        <c:ser>
          <c:idx val="1"/>
          <c:order val="1"/>
          <c:tx>
            <c:strRef>
              <c:f>Лист1!$I$18</c:f>
              <c:strCache>
                <c:ptCount val="1"/>
                <c:pt idx="0">
                  <c:v>not taking</c:v>
                </c:pt>
              </c:strCache>
            </c:strRef>
          </c:tx>
          <c:spPr>
            <a:solidFill>
              <a:srgbClr val="1D6FA9">
                <a:lumMod val="75000"/>
              </a:srgbClr>
            </a:solidFill>
            <a:ln w="9525" cap="flat" cmpd="sng" algn="ctr">
              <a:solidFill>
                <a:srgbClr val="1D6FA9">
                  <a:lumMod val="7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153289949385392E-3"/>
                  <c:y val="2.921183931763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72-4468-9E82-575CF787915C}"/>
                </c:ext>
              </c:extLst>
            </c:dLbl>
            <c:dLbl>
              <c:idx val="1"/>
              <c:layout>
                <c:manualLayout>
                  <c:x val="5.4229934924078091E-3"/>
                  <c:y val="-2.9216439969543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72-4468-9E82-575CF787915C}"/>
                </c:ext>
              </c:extLst>
            </c:dLbl>
            <c:dLbl>
              <c:idx val="2"/>
              <c:layout>
                <c:manualLayout>
                  <c:x val="0"/>
                  <c:y val="-5.8428279287174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72-4468-9E82-575CF787915C}"/>
                </c:ext>
              </c:extLst>
            </c:dLbl>
            <c:dLbl>
              <c:idx val="3"/>
              <c:layout>
                <c:manualLayout>
                  <c:x val="0"/>
                  <c:y val="-1.1685655857434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72-4468-9E82-575CF787915C}"/>
                </c:ext>
              </c:extLst>
            </c:dLbl>
            <c:dLbl>
              <c:idx val="4"/>
              <c:layout>
                <c:manualLayout>
                  <c:x val="1.2653651482284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72-4468-9E82-575CF787915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0,82*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E72-4468-9E82-575CF787915C}"/>
                </c:ext>
              </c:extLst>
            </c:dLbl>
            <c:dLbl>
              <c:idx val="7"/>
              <c:layout>
                <c:manualLayout>
                  <c:x val="1.8076644974692696E-3"/>
                  <c:y val="-8.7642418930762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72-4468-9E82-575CF787915C}"/>
                </c:ext>
              </c:extLst>
            </c:dLbl>
            <c:dLbl>
              <c:idx val="9"/>
              <c:layout>
                <c:manualLayout>
                  <c:x val="0"/>
                  <c:y val="-8.7642418930762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72-4468-9E82-575CF787915C}"/>
                </c:ext>
              </c:extLst>
            </c:dLbl>
            <c:dLbl>
              <c:idx val="11"/>
              <c:layout>
                <c:manualLayout>
                  <c:x val="9.0383224873463487E-3"/>
                  <c:y val="-2.921413964358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72-4468-9E82-575CF787915C}"/>
                </c:ext>
              </c:extLst>
            </c:dLbl>
            <c:dLbl>
              <c:idx val="12"/>
              <c:layout>
                <c:manualLayout>
                  <c:x val="-5.4229934924078091E-3"/>
                  <c:y val="-2.9214139643587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72-4468-9E82-575CF787915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0,81*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E72-4468-9E82-575CF787915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FF0000"/>
                        </a:solidFill>
                      </a:rPr>
                      <a:t>0,81*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E72-4468-9E82-575CF7879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Лист1!$G$19:$G$33</c:f>
              <c:strCache>
                <c:ptCount val="15"/>
                <c:pt idx="0">
                  <c:v>NOAC</c:v>
                </c:pt>
                <c:pt idx="1">
                  <c:v>ASA</c:v>
                </c:pt>
                <c:pt idx="2">
                  <c:v>P2Y12</c:v>
                </c:pt>
                <c:pt idx="3">
                  <c:v>VKA</c:v>
                </c:pt>
                <c:pt idx="4">
                  <c:v>Heparins</c:v>
                </c:pt>
                <c:pt idx="5">
                  <c:v>Beta-blockers</c:v>
                </c:pt>
                <c:pt idx="6">
                  <c:v>Ca-blockers</c:v>
                </c:pt>
                <c:pt idx="7">
                  <c:v>Alfa-blockers</c:v>
                </c:pt>
                <c:pt idx="8">
                  <c:v>ACEI</c:v>
                </c:pt>
                <c:pt idx="9">
                  <c:v>Sartans</c:v>
                </c:pt>
                <c:pt idx="10">
                  <c:v>Diuretics</c:v>
                </c:pt>
                <c:pt idx="11">
                  <c:v>Statins</c:v>
                </c:pt>
                <c:pt idx="12">
                  <c:v>Allopurinol</c:v>
                </c:pt>
                <c:pt idx="13">
                  <c:v>Oral hypoglycemic drugs</c:v>
                </c:pt>
                <c:pt idx="14">
                  <c:v>Insulins</c:v>
                </c:pt>
              </c:strCache>
            </c:strRef>
          </c:cat>
          <c:val>
            <c:numRef>
              <c:f>Лист1!$I$19:$I$33</c:f>
              <c:numCache>
                <c:formatCode>General</c:formatCode>
                <c:ptCount val="1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0.82</c:v>
                </c:pt>
                <c:pt idx="6">
                  <c:v>0.81</c:v>
                </c:pt>
                <c:pt idx="7">
                  <c:v>0.8</c:v>
                </c:pt>
                <c:pt idx="8">
                  <c:v>0.81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0.81</c:v>
                </c:pt>
                <c:pt idx="14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72-4468-9E82-575CF7879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702416"/>
        <c:axId val="348703592"/>
      </c:barChart>
      <c:catAx>
        <c:axId val="348702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348703592"/>
        <c:crosses val="autoZero"/>
        <c:auto val="1"/>
        <c:lblAlgn val="ctr"/>
        <c:lblOffset val="100"/>
        <c:noMultiLvlLbl val="0"/>
      </c:catAx>
      <c:valAx>
        <c:axId val="348703592"/>
        <c:scaling>
          <c:orientation val="minMax"/>
          <c:max val="0.84000000000000008"/>
          <c:min val="0.72000000000000008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348702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55594-B425-474A-87B9-5E8E872CAF6A}" type="datetimeFigureOut">
              <a:rPr lang="pl-PL" smtClean="0"/>
              <a:t>30.04.2024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891DE-E224-40F0-BF78-93D882D75E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809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91DE-E224-40F0-BF78-93D882D75E0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48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891DE-E224-40F0-BF78-93D882D75E0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4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85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14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4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95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12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4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18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73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88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4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5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l="-11000" t="-26000" r="-130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1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9355" y="1698325"/>
            <a:ext cx="10628243" cy="1917711"/>
          </a:xfrm>
        </p:spPr>
        <p:txBody>
          <a:bodyPr>
            <a:noAutofit/>
          </a:bodyPr>
          <a:lstStyle/>
          <a:p>
            <a:r>
              <a:rPr lang="pl-PL" sz="4600" b="1" dirty="0">
                <a:latin typeface="+mn-lt"/>
              </a:rPr>
              <a:t>R</a:t>
            </a:r>
            <a:r>
              <a:rPr lang="en-US" sz="4600" b="1" dirty="0" err="1">
                <a:latin typeface="+mn-lt"/>
              </a:rPr>
              <a:t>isk</a:t>
            </a:r>
            <a:r>
              <a:rPr lang="en-US" sz="4600" b="1" dirty="0">
                <a:latin typeface="+mn-lt"/>
              </a:rPr>
              <a:t> factors of geriatric syndromes </a:t>
            </a:r>
            <a:br>
              <a:rPr lang="en-US" sz="4600" b="1" dirty="0">
                <a:latin typeface="+mn-lt"/>
              </a:rPr>
            </a:br>
            <a:r>
              <a:rPr lang="en-US" sz="4600" b="1" dirty="0">
                <a:latin typeface="+mn-lt"/>
              </a:rPr>
              <a:t>in older adults</a:t>
            </a:r>
            <a:endParaRPr lang="pl-PL" sz="4600" b="1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47315" y="4031675"/>
            <a:ext cx="6287139" cy="225274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Supervisor</a:t>
            </a:r>
            <a:r>
              <a:rPr lang="pl-PL" sz="2800" b="1" dirty="0"/>
              <a:t>: </a:t>
            </a:r>
          </a:p>
          <a:p>
            <a:pPr algn="l"/>
            <a:r>
              <a:rPr lang="pl-PL" sz="2800" b="1" dirty="0"/>
              <a:t>Tomasz Kostka, MD, PhD, Professor</a:t>
            </a:r>
          </a:p>
          <a:p>
            <a:pPr algn="l"/>
            <a:r>
              <a:rPr lang="en-US" sz="2800" b="1" dirty="0"/>
              <a:t>Assistant supervisor</a:t>
            </a:r>
            <a:r>
              <a:rPr lang="pl-PL" sz="2800" b="1" dirty="0"/>
              <a:t>: </a:t>
            </a:r>
          </a:p>
          <a:p>
            <a:pPr algn="l"/>
            <a:r>
              <a:rPr lang="pl-PL" sz="2800" b="1" dirty="0"/>
              <a:t>Bartłomiej Sołtysik, MD, PhD</a:t>
            </a:r>
          </a:p>
        </p:txBody>
      </p:sp>
      <p:pic>
        <p:nvPicPr>
          <p:cNvPr id="6146" name="Picture 2" descr="http://www.umed.pl/endodoncja/images/logo_p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1" y="5905500"/>
            <a:ext cx="3505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751675" y="4134049"/>
            <a:ext cx="3751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/>
              <a:t>Ganna</a:t>
            </a:r>
            <a:r>
              <a:rPr lang="pl-PL" sz="2400" dirty="0"/>
              <a:t> </a:t>
            </a:r>
            <a:r>
              <a:rPr lang="pl-PL" sz="2400" dirty="0" err="1"/>
              <a:t>Kravchenko</a:t>
            </a:r>
            <a:r>
              <a:rPr lang="pl-PL" sz="2400" dirty="0"/>
              <a:t>, MD</a:t>
            </a:r>
          </a:p>
          <a:p>
            <a:r>
              <a:rPr lang="pl-PL" sz="2400" dirty="0" err="1"/>
              <a:t>Department</a:t>
            </a:r>
            <a:r>
              <a:rPr lang="pl-PL" sz="2400" dirty="0"/>
              <a:t> of </a:t>
            </a:r>
            <a:r>
              <a:rPr lang="pl-PL" sz="2400" dirty="0" err="1"/>
              <a:t>Geriatrics</a:t>
            </a:r>
            <a:r>
              <a:rPr lang="pl-PL" sz="2400" dirty="0"/>
              <a:t>,</a:t>
            </a:r>
          </a:p>
          <a:p>
            <a:r>
              <a:rPr lang="pl-PL" sz="2400" dirty="0" err="1"/>
              <a:t>Medical</a:t>
            </a:r>
            <a:r>
              <a:rPr lang="pl-PL" sz="2400" dirty="0"/>
              <a:t> University of </a:t>
            </a:r>
            <a:r>
              <a:rPr lang="pl-PL" sz="2400" dirty="0" err="1"/>
              <a:t>Lodz</a:t>
            </a:r>
            <a:r>
              <a:rPr lang="pl-PL" sz="2400" dirty="0"/>
              <a:t>, Poland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66" y="10598"/>
            <a:ext cx="4971524" cy="1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ogo UM w Łodzi w png 600 dp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99"/>
            <a:ext cx="3726674" cy="127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758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B660D3FC-0563-B8C2-57DA-FEF157DCADAB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4094296-8A63-3321-0F6E-3311D7C38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EBB8F252-1484-E612-CE48-2531FC375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127" y="450112"/>
            <a:ext cx="10515600" cy="36463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General characteristics of the study population according to sex 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AF85EDE-468C-BBF0-8151-CF5FD4446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59853"/>
              </p:ext>
            </p:extLst>
          </p:nvPr>
        </p:nvGraphicFramePr>
        <p:xfrm>
          <a:off x="1571106" y="1179046"/>
          <a:ext cx="7049193" cy="5455920"/>
        </p:xfrm>
        <a:graphic>
          <a:graphicData uri="http://schemas.openxmlformats.org/drawingml/2006/table">
            <a:tbl>
              <a:tblPr/>
              <a:tblGrid>
                <a:gridCol w="2984234">
                  <a:extLst>
                    <a:ext uri="{9D8B030D-6E8A-4147-A177-3AD203B41FA5}">
                      <a16:colId xmlns:a16="http://schemas.microsoft.com/office/drawing/2014/main" val="2068404327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388514178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3765597950"/>
                    </a:ext>
                  </a:extLst>
                </a:gridCol>
                <a:gridCol w="1378909">
                  <a:extLst>
                    <a:ext uri="{9D8B030D-6E8A-4147-A177-3AD203B41FA5}">
                      <a16:colId xmlns:a16="http://schemas.microsoft.com/office/drawing/2014/main" val="31848124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(n=1098)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 (n=439)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433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NOAC,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(16.1%)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(17.8%)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1321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ASA,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 (33.4%)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(32.3%)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6113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Thienopiridines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 (3.6%)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 (5.9%)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0.05 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379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WKA,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 (2.7%)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 (5.7%)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0.005 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1397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Heparins,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(8.3%)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(8.7%)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02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Beta-</a:t>
                      </a:r>
                      <a:r>
                        <a:rPr lang="pl-PL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blockers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669 (60.9%)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324 (53.3%)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0.006 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974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 channel blockers,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336 (30.6%)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110 (25.1%)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4209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Alpha-blockers</a:t>
                      </a:r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 (1.9%)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141 (32.1%)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&lt;0.0001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410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ACEI,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(38.3%)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 (34.9%)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6683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Sartans,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207 (18.9%)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 (13.9%)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0.02 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333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Diuretics,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606 (55.2%)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209 (47.6%)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0.007 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359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Statins,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 (43.9%)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(45.1%)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85274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Allopurinol,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(11.1%)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(12.1%)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453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dirty="0"/>
                        <a:t>Oral hypoglycemic drugs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(20.3%)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(24.1%)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2736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Insulin, %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(8.5%)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(10.5%)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18832"/>
                  </a:ext>
                </a:extLst>
              </a:tr>
            </a:tbl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96E576C1-16E7-8D17-2F20-40156C4F0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030" y="5054161"/>
            <a:ext cx="301584" cy="36714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A1039F8E-DCD4-6B06-3A87-CB635E7859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9497" y="182367"/>
            <a:ext cx="369743" cy="53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68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5658ED6-5505-F875-D0E3-2EBEEF31C437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2DB4000D-6E17-FD17-51C8-2E4ED13B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12C052D9-C2E4-ACDF-6DE7-5BDB90530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85" y="401673"/>
            <a:ext cx="10515600" cy="49651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Serum magnesium levels in women</a:t>
            </a:r>
            <a:r>
              <a:rPr lang="pl-PL" sz="3600" b="1" dirty="0">
                <a:latin typeface="+mn-lt"/>
              </a:rPr>
              <a:t> according to comorbilities 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430806"/>
              </p:ext>
            </p:extLst>
          </p:nvPr>
        </p:nvGraphicFramePr>
        <p:xfrm>
          <a:off x="760241" y="1422400"/>
          <a:ext cx="9552159" cy="5242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AAFAEDFC-85F1-76A5-68AB-F2A2EEB29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845" y="6055224"/>
            <a:ext cx="523178" cy="4011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43B3F07-911F-6ADA-1D54-280ECEB1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0525" y="5790246"/>
            <a:ext cx="640269" cy="8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83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3E4AD4DD-6622-2F6E-A3F2-B2FF367F4307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D7B2E5C5-A4B3-282E-697B-D386349C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9151323-2C5E-A788-30EB-4E387B98C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934" y="340830"/>
            <a:ext cx="8827340" cy="54927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Serum magnesium levels in men</a:t>
            </a:r>
            <a:r>
              <a:rPr lang="pl-PL" sz="3600" b="1" dirty="0">
                <a:latin typeface="+mn-lt"/>
              </a:rPr>
              <a:t> according to comorbilities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046755"/>
              </p:ext>
            </p:extLst>
          </p:nvPr>
        </p:nvGraphicFramePr>
        <p:xfrm>
          <a:off x="812191" y="1164743"/>
          <a:ext cx="9999048" cy="5343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F8A21D07-D009-9938-671D-C387BE4BA1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68"/>
          <a:stretch/>
        </p:blipFill>
        <p:spPr>
          <a:xfrm>
            <a:off x="9463087" y="615468"/>
            <a:ext cx="563843" cy="549275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492E2BB8-01C6-A436-85FC-6E2A05600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83" y="5762625"/>
            <a:ext cx="378617" cy="31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57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655F31A-05F7-4DB8-6EA1-ABE9D10AFB3C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A4DC0AA9-27CA-8D6D-30D8-01B4F2B23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DFB4F046-2B00-FB6A-56F9-AF70A2741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54387"/>
            <a:ext cx="10515600" cy="51409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Serum magnesium levels in women</a:t>
            </a:r>
            <a:r>
              <a:rPr lang="pl-PL" sz="3600" b="1" dirty="0">
                <a:latin typeface="+mn-lt"/>
              </a:rPr>
              <a:t> according to taking medications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423367"/>
              </p:ext>
            </p:extLst>
          </p:nvPr>
        </p:nvGraphicFramePr>
        <p:xfrm>
          <a:off x="694593" y="1739900"/>
          <a:ext cx="10608407" cy="487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0D947191-3980-4AF0-8585-72EA8C80CE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5323" y="4297133"/>
            <a:ext cx="371565" cy="331031"/>
          </a:xfrm>
          <a:prstGeom prst="rect">
            <a:avLst/>
          </a:prstGeom>
        </p:spPr>
      </p:pic>
      <p:pic>
        <p:nvPicPr>
          <p:cNvPr id="9" name="chart">
            <a:extLst>
              <a:ext uri="{FF2B5EF4-FFF2-40B4-BE49-F238E27FC236}">
                <a16:creationId xmlns:a16="http://schemas.microsoft.com/office/drawing/2014/main" id="{60C3E841-D8DD-0168-6DBC-E6CD090B9C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7407" y="5168948"/>
            <a:ext cx="671623" cy="5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2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D23889BE-FC1F-3EE7-7EFF-1D2EB954E7C2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962FA708-D737-2810-2F8E-04AD5D75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F721F152-FBED-08BA-38B6-6EF2B74A6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147" y="517769"/>
            <a:ext cx="10515600" cy="3868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Serum magnesium levels in men</a:t>
            </a:r>
            <a:r>
              <a:rPr lang="pl-PL" sz="3600" b="1" dirty="0">
                <a:latin typeface="+mn-lt"/>
              </a:rPr>
              <a:t> according to taking medications</a:t>
            </a:r>
            <a:endParaRPr lang="pl-PL" sz="3600" dirty="0"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980443"/>
              </p:ext>
            </p:extLst>
          </p:nvPr>
        </p:nvGraphicFramePr>
        <p:xfrm>
          <a:off x="633047" y="1422400"/>
          <a:ext cx="10720754" cy="521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Obraz 7">
            <a:extLst>
              <a:ext uri="{FF2B5EF4-FFF2-40B4-BE49-F238E27FC236}">
                <a16:creationId xmlns:a16="http://schemas.microsoft.com/office/drawing/2014/main" id="{5E55DC09-410E-8969-6D4A-F5F75C3F8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7386" y="2681816"/>
            <a:ext cx="975609" cy="58536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0FFCC27-AF48-1285-F62D-630740846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21106" y="1093187"/>
            <a:ext cx="62794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5F3F63A1-F8FF-2044-46A5-27FCFD2BAD48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CA540336-7AA6-002D-1F74-8A08B6A9A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AE4C578-6D02-8DD2-2534-0F995C6E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66" y="146203"/>
            <a:ext cx="10515600" cy="105043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Conclusions</a:t>
            </a:r>
            <a:r>
              <a:rPr lang="pl-PL" sz="3600" b="1" dirty="0">
                <a:latin typeface="+mn-lt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6568" y="1267692"/>
            <a:ext cx="8851900" cy="460940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The study revealed a significant association between presence of some common </a:t>
            </a:r>
            <a:r>
              <a:rPr lang="en-US" dirty="0" err="1"/>
              <a:t>cardiometabolic</a:t>
            </a:r>
            <a:r>
              <a:rPr lang="en-US" dirty="0"/>
              <a:t> disease and drugs and lower magnesium level in older hospitalized patients. </a:t>
            </a:r>
            <a:endParaRPr lang="pl-PL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>We highly suggest an assessment of magnesium level in these patients. Further research is needed to determine the optimal dosage, duration, and long-term effects of magnesium supplementation in these specific groups of patients.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39A1E19-9DE8-0F49-9EEC-6DE9B77A9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5" y="6246120"/>
            <a:ext cx="495353" cy="5325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4EA0F52-214D-A2DE-2600-258FB79147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9764"/>
          <a:stretch/>
        </p:blipFill>
        <p:spPr>
          <a:xfrm>
            <a:off x="10401992" y="4394200"/>
            <a:ext cx="534571" cy="4953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396F6A5-06A0-B902-6983-2573F891B3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308" y="4641850"/>
            <a:ext cx="606684" cy="6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83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CC47E4F2-9F15-4DC8-0371-DAF494EBA05E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26356750-4750-2637-CE64-AB6E64F44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CB4E13DF-AED3-4773-7D8B-FE54B0ECE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9409" y="1754124"/>
            <a:ext cx="8851900" cy="398584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l-PL" sz="2800" dirty="0">
                <a:latin typeface="+mn-lt"/>
              </a:rPr>
              <a:t>- </a:t>
            </a:r>
            <a:r>
              <a:rPr lang="en-US" sz="2800" dirty="0">
                <a:latin typeface="+mn-lt"/>
              </a:rPr>
              <a:t>continue to perform </a:t>
            </a:r>
            <a:r>
              <a:rPr lang="pl-PL" sz="2800" dirty="0">
                <a:latin typeface="+mn-lt"/>
              </a:rPr>
              <a:t>H</a:t>
            </a:r>
            <a:r>
              <a:rPr lang="en-US" sz="2800" dirty="0" err="1">
                <a:latin typeface="+mn-lt"/>
              </a:rPr>
              <a:t>andgrip</a:t>
            </a:r>
            <a:r>
              <a:rPr lang="en-US" sz="2800" dirty="0">
                <a:latin typeface="+mn-lt"/>
              </a:rPr>
              <a:t> strength test, body composition analysis, and increase the research group up to 1000</a:t>
            </a:r>
            <a:r>
              <a:rPr lang="pl-PL" sz="28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patients,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- </a:t>
            </a:r>
            <a:r>
              <a:rPr lang="en-US" sz="2800" dirty="0">
                <a:latin typeface="+mn-lt"/>
              </a:rPr>
              <a:t>completion and publication of the article entitled "The relationship between serum magnesium levels, </a:t>
            </a:r>
            <a:r>
              <a:rPr lang="en-US" sz="2800" dirty="0" err="1">
                <a:latin typeface="+mn-lt"/>
              </a:rPr>
              <a:t>cardiometabolic</a:t>
            </a:r>
            <a:r>
              <a:rPr lang="en-US" sz="2800" dirty="0">
                <a:latin typeface="+mn-lt"/>
              </a:rPr>
              <a:t> diseases and cognitive performance in hospitalized older adults" as first author,</a:t>
            </a:r>
            <a:br>
              <a:rPr lang="pl-PL" sz="2800" dirty="0">
                <a:latin typeface="+mn-lt"/>
              </a:rPr>
            </a:br>
            <a:r>
              <a:rPr lang="pl-PL" sz="2800" dirty="0">
                <a:latin typeface="+mn-lt"/>
              </a:rPr>
              <a:t>- </a:t>
            </a:r>
            <a:r>
              <a:rPr lang="en-US" sz="2800" dirty="0">
                <a:latin typeface="+mn-lt"/>
              </a:rPr>
              <a:t>presentation of the results at the </a:t>
            </a:r>
            <a:r>
              <a:rPr lang="en-US" sz="2800" dirty="0" err="1">
                <a:latin typeface="+mn-lt"/>
              </a:rPr>
              <a:t>Juvenes</a:t>
            </a:r>
            <a:r>
              <a:rPr lang="en-US" sz="2800" dirty="0">
                <a:latin typeface="+mn-lt"/>
              </a:rPr>
              <a:t> pro </a:t>
            </a:r>
            <a:r>
              <a:rPr lang="en-US" sz="2800" dirty="0" err="1">
                <a:latin typeface="+mn-lt"/>
              </a:rPr>
              <a:t>medicina</a:t>
            </a:r>
            <a:r>
              <a:rPr lang="en-US" sz="2800" dirty="0">
                <a:latin typeface="+mn-lt"/>
              </a:rPr>
              <a:t> conference (May 2024, accepted for PhD section) and the European Geriatric Medicine Congress.</a:t>
            </a:r>
            <a:endParaRPr lang="pl-PL" sz="2800" dirty="0">
              <a:latin typeface="+mn-lt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468924" y="79622"/>
            <a:ext cx="10515600" cy="1050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3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9409" y="563348"/>
            <a:ext cx="979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Prognosis:</a:t>
            </a:r>
            <a:endParaRPr lang="pl-PL" sz="36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E9A3E38-3007-121B-53AA-E08AFE8D0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078" y="1538077"/>
            <a:ext cx="1006472" cy="9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7A41E58E-4F6E-5646-0F81-51B6FA65826F}"/>
              </a:ext>
            </a:extLst>
          </p:cNvPr>
          <p:cNvGrpSpPr/>
          <p:nvPr/>
        </p:nvGrpSpPr>
        <p:grpSpPr>
          <a:xfrm>
            <a:off x="11772" y="0"/>
            <a:ext cx="12191173" cy="6858000"/>
            <a:chOff x="0" y="0"/>
            <a:chExt cx="12191173" cy="68580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DB2173BF-CE67-904E-8D8D-FF01D397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B32BEB85-4F3B-DCB3-C75D-BA9B35851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9348" y="2730256"/>
            <a:ext cx="6402519" cy="105043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Thank you for </a:t>
            </a:r>
            <a:r>
              <a:rPr lang="pl-PL" sz="4000" b="1" dirty="0" err="1">
                <a:latin typeface="+mn-lt"/>
              </a:rPr>
              <a:t>your</a:t>
            </a:r>
            <a:r>
              <a:rPr lang="pl-PL" sz="4000" b="1" dirty="0">
                <a:latin typeface="+mn-lt"/>
              </a:rPr>
              <a:t> </a:t>
            </a:r>
            <a:r>
              <a:rPr lang="en-US" sz="4000" b="1" dirty="0">
                <a:latin typeface="+mn-lt"/>
              </a:rPr>
              <a:t>attention!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9757168-A07D-2016-0961-1C9E4CA5C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996885"/>
            <a:ext cx="2311685" cy="281522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E80691B-ECA3-AD93-9F71-F8D74A1E4E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1866" y="5028"/>
            <a:ext cx="3940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40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>
            <a:extLst>
              <a:ext uri="{FF2B5EF4-FFF2-40B4-BE49-F238E27FC236}">
                <a16:creationId xmlns:a16="http://schemas.microsoft.com/office/drawing/2014/main" id="{671D4B13-6714-F72A-5EA9-6BD71C9B3DC5}"/>
              </a:ext>
            </a:extLst>
          </p:cNvPr>
          <p:cNvGrpSpPr/>
          <p:nvPr/>
        </p:nvGrpSpPr>
        <p:grpSpPr>
          <a:xfrm>
            <a:off x="-1" y="0"/>
            <a:ext cx="12192001" cy="6862905"/>
            <a:chOff x="-1" y="0"/>
            <a:chExt cx="12192001" cy="6862905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53783B27-E3D6-37FC-7168-630809699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4047685"/>
              <a:ext cx="2311685" cy="2815220"/>
            </a:xfrm>
            <a:prstGeom prst="rect">
              <a:avLst/>
            </a:prstGeom>
          </p:spPr>
        </p:pic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B65CFE60-0BC7-1C9E-E99C-7012C9D34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51866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123" y="193431"/>
            <a:ext cx="9645161" cy="589085"/>
          </a:xfrm>
        </p:spPr>
        <p:txBody>
          <a:bodyPr>
            <a:normAutofit/>
          </a:bodyPr>
          <a:lstStyle/>
          <a:p>
            <a:pPr algn="l"/>
            <a:r>
              <a:rPr lang="pl-PL" sz="3600" b="1" u="sng" dirty="0">
                <a:latin typeface="+mn-lt"/>
              </a:rPr>
              <a:t>Results of the first year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462" y="844063"/>
            <a:ext cx="7541256" cy="492173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b="1" dirty="0"/>
              <a:t>Publication: </a:t>
            </a:r>
            <a:endParaRPr lang="pl-PL" b="1" dirty="0"/>
          </a:p>
          <a:p>
            <a:pPr algn="just">
              <a:lnSpc>
                <a:spcPct val="160000"/>
              </a:lnSpc>
            </a:pPr>
            <a:r>
              <a:rPr lang="pl-PL" dirty="0"/>
              <a:t>1. </a:t>
            </a:r>
            <a:r>
              <a:rPr lang="pl-PL" b="1" dirty="0"/>
              <a:t>G</a:t>
            </a:r>
            <a:r>
              <a:rPr lang="en-US" b="1" dirty="0" err="1"/>
              <a:t>anna</a:t>
            </a:r>
            <a:r>
              <a:rPr lang="en-US" b="1" dirty="0"/>
              <a:t> </a:t>
            </a:r>
            <a:r>
              <a:rPr lang="en-US" b="1" dirty="0" err="1"/>
              <a:t>Kravchenko</a:t>
            </a:r>
            <a:r>
              <a:rPr lang="en-US" dirty="0"/>
              <a:t>, </a:t>
            </a:r>
            <a:r>
              <a:rPr lang="en-US" dirty="0" err="1"/>
              <a:t>Renata</a:t>
            </a:r>
            <a:r>
              <a:rPr lang="en-US" dirty="0"/>
              <a:t> </a:t>
            </a:r>
            <a:r>
              <a:rPr lang="en-US" dirty="0" err="1"/>
              <a:t>Korycka</a:t>
            </a:r>
            <a:r>
              <a:rPr lang="en-US" dirty="0"/>
              <a:t>-Bloch, Serena S. Stephenson, Tomasz </a:t>
            </a:r>
            <a:r>
              <a:rPr lang="en-US" dirty="0" err="1"/>
              <a:t>Kostka</a:t>
            </a:r>
            <a:r>
              <a:rPr lang="en-US" dirty="0"/>
              <a:t>, </a:t>
            </a:r>
            <a:r>
              <a:rPr lang="en-US" dirty="0" err="1"/>
              <a:t>Bartłomiej</a:t>
            </a:r>
            <a:r>
              <a:rPr lang="en-US" dirty="0"/>
              <a:t> K. </a:t>
            </a:r>
            <a:r>
              <a:rPr lang="en-US" dirty="0" err="1"/>
              <a:t>Sołtysik</a:t>
            </a:r>
            <a:r>
              <a:rPr lang="pl-PL" dirty="0"/>
              <a:t>. </a:t>
            </a:r>
            <a:r>
              <a:rPr lang="en-US" dirty="0" err="1"/>
              <a:t>Cardiometabolic</a:t>
            </a:r>
            <a:r>
              <a:rPr lang="en-US" dirty="0"/>
              <a:t> Disorders Are Important Correlates of Vulnerability in Hospitalized Older Adults. Nutrients. 2023, 15: 3716</a:t>
            </a:r>
            <a:r>
              <a:rPr lang="pl-PL" dirty="0"/>
              <a:t>.</a:t>
            </a:r>
            <a:r>
              <a:rPr lang="pl-PL" b="1" dirty="0"/>
              <a:t> (IF 5,9)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2. Stephenson SS, </a:t>
            </a:r>
            <a:r>
              <a:rPr lang="en-US" dirty="0" err="1"/>
              <a:t>Guligowska</a:t>
            </a:r>
            <a:r>
              <a:rPr lang="en-US" dirty="0"/>
              <a:t> A, </a:t>
            </a:r>
            <a:r>
              <a:rPr lang="en-US" dirty="0" err="1"/>
              <a:t>Cieślak-Skubel</a:t>
            </a:r>
            <a:r>
              <a:rPr lang="en-US" dirty="0"/>
              <a:t> A, </a:t>
            </a:r>
            <a:r>
              <a:rPr lang="en-US" dirty="0" err="1"/>
              <a:t>Wójcik</a:t>
            </a:r>
            <a:r>
              <a:rPr lang="en-US" dirty="0"/>
              <a:t> A, </a:t>
            </a:r>
            <a:r>
              <a:rPr lang="en-US" b="1" dirty="0" err="1"/>
              <a:t>Kravchenko</a:t>
            </a:r>
            <a:r>
              <a:rPr lang="en-US" b="1" dirty="0"/>
              <a:t> G</a:t>
            </a:r>
            <a:r>
              <a:rPr lang="en-US" dirty="0"/>
              <a:t>, </a:t>
            </a:r>
            <a:r>
              <a:rPr lang="en-US" dirty="0" err="1"/>
              <a:t>Kostka</a:t>
            </a:r>
            <a:r>
              <a:rPr lang="en-US" dirty="0"/>
              <a:t> T, </a:t>
            </a:r>
            <a:r>
              <a:rPr lang="en-US" dirty="0" err="1"/>
              <a:t>Sołtysik</a:t>
            </a:r>
            <a:r>
              <a:rPr lang="en-US" dirty="0"/>
              <a:t> BK. The Relationship between Nutritional Risk and the Most Common Chronic Diseases in Hospitalized Geriatric Population from Central Poland. Nutrients. 2023 Mar 27;15(7):1612. </a:t>
            </a:r>
            <a:r>
              <a:rPr lang="pl-PL" b="1" dirty="0"/>
              <a:t>(IF 6,7)</a:t>
            </a:r>
          </a:p>
          <a:p>
            <a:pPr algn="l">
              <a:lnSpc>
                <a:spcPct val="160000"/>
              </a:lnSpc>
            </a:pPr>
            <a:r>
              <a:rPr lang="en-US" b="1" dirty="0"/>
              <a:t>Participation in </a:t>
            </a:r>
            <a:r>
              <a:rPr lang="pl-PL" b="1" dirty="0"/>
              <a:t>conferenses:</a:t>
            </a:r>
            <a:br>
              <a:rPr lang="pl-PL" b="1" dirty="0"/>
            </a:br>
            <a:r>
              <a:rPr lang="pl-PL" dirty="0"/>
              <a:t>1. </a:t>
            </a:r>
            <a:r>
              <a:rPr lang="en-US" dirty="0"/>
              <a:t>EUGMS CONGRESS 2023 (Helsinki, Finland, 20-22 September 2023), The Impact Of Chronic Kidney Disease On Vulnerability In Hospitalized Older Subjects (Poster presentation),</a:t>
            </a:r>
            <a:endParaRPr lang="pl-PL" dirty="0"/>
          </a:p>
          <a:p>
            <a:pPr algn="just">
              <a:lnSpc>
                <a:spcPct val="160000"/>
              </a:lnSpc>
            </a:pPr>
            <a:r>
              <a:rPr lang="pl-PL" dirty="0"/>
              <a:t>2. </a:t>
            </a:r>
            <a:r>
              <a:rPr lang="en-US" dirty="0"/>
              <a:t>45th ESPEN Congress on Clinical Nutrition and Metabolism (Lyon, France, 11-14th September 2023), Low total cholesterol levels are associated with a high risk of malnutrition in older adults (Poster presentation)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455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8E03864F-5CAF-CC91-C0AE-DD81A7B0F672}"/>
              </a:ext>
            </a:extLst>
          </p:cNvPr>
          <p:cNvGrpSpPr/>
          <p:nvPr/>
        </p:nvGrpSpPr>
        <p:grpSpPr>
          <a:xfrm>
            <a:off x="11772" y="0"/>
            <a:ext cx="12191173" cy="6858000"/>
            <a:chOff x="0" y="0"/>
            <a:chExt cx="12191173" cy="68580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A259A848-0348-8E39-1BFA-1A6E1D8AB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D6135531-BA8B-C9B1-BBC4-E9C81F1BB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pic>
        <p:nvPicPr>
          <p:cNvPr id="22" name="Obraz 21">
            <a:extLst>
              <a:ext uri="{FF2B5EF4-FFF2-40B4-BE49-F238E27FC236}">
                <a16:creationId xmlns:a16="http://schemas.microsoft.com/office/drawing/2014/main" id="{EF4D2E38-023A-EC07-BE21-E644D6548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477097"/>
            <a:ext cx="7413666" cy="1784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Magnesium deficiency has been associated with a number of chronic conditions, including cardiovascular diseases, type 2 diabetes mellitus and some geriatric syndromes (frailty).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75380" y="4197531"/>
            <a:ext cx="6176486" cy="2251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This study investigated the association between serum magnesium concentration and most common cardiometabolic diseases and drugs in older hospitalized patients.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645B71-C2C7-2B47-0BB6-31605BCA0AF2}"/>
              </a:ext>
            </a:extLst>
          </p:cNvPr>
          <p:cNvSpPr txBox="1">
            <a:spLocks/>
          </p:cNvSpPr>
          <p:nvPr/>
        </p:nvSpPr>
        <p:spPr>
          <a:xfrm>
            <a:off x="545123" y="193431"/>
            <a:ext cx="9645161" cy="58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u="sng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Introduction</a:t>
            </a:r>
            <a:endParaRPr lang="pl-PL" sz="2800" b="1" u="sng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E4C678B-6A7E-6855-F509-18FACB1C6018}"/>
              </a:ext>
            </a:extLst>
          </p:cNvPr>
          <p:cNvSpPr txBox="1"/>
          <p:nvPr/>
        </p:nvSpPr>
        <p:spPr>
          <a:xfrm>
            <a:off x="545123" y="3355999"/>
            <a:ext cx="6096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523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>
            <a:extLst>
              <a:ext uri="{FF2B5EF4-FFF2-40B4-BE49-F238E27FC236}">
                <a16:creationId xmlns:a16="http://schemas.microsoft.com/office/drawing/2014/main" id="{E949168A-D3FA-56C8-FE91-27F9A17DCA3A}"/>
              </a:ext>
            </a:extLst>
          </p:cNvPr>
          <p:cNvGrpSpPr/>
          <p:nvPr/>
        </p:nvGrpSpPr>
        <p:grpSpPr>
          <a:xfrm>
            <a:off x="11772" y="0"/>
            <a:ext cx="12191173" cy="6858000"/>
            <a:chOff x="0" y="0"/>
            <a:chExt cx="12191173" cy="6858000"/>
          </a:xfrm>
        </p:grpSpPr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F1D2FCAF-2616-D6E8-B9F5-C754B47DF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id="{F0603B34-2878-EF3B-9DCA-2E0594B19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pic>
        <p:nvPicPr>
          <p:cNvPr id="8" name="Obraz 7">
            <a:extLst>
              <a:ext uri="{FF2B5EF4-FFF2-40B4-BE49-F238E27FC236}">
                <a16:creationId xmlns:a16="http://schemas.microsoft.com/office/drawing/2014/main" id="{DE77CF13-17BF-0D6B-2100-CD299DE4F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grpSp>
        <p:nvGrpSpPr>
          <p:cNvPr id="18" name="Grupa 17">
            <a:extLst>
              <a:ext uri="{FF2B5EF4-FFF2-40B4-BE49-F238E27FC236}">
                <a16:creationId xmlns:a16="http://schemas.microsoft.com/office/drawing/2014/main" id="{2C0E2436-E3D9-D18A-8CA0-EC4F3729C7F2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1ECB0E29-E3AC-B4FA-4235-A1FDFF2BB501}"/>
                </a:ext>
              </a:extLst>
            </p:cNvPr>
            <p:cNvGrpSpPr/>
            <p:nvPr/>
          </p:nvGrpSpPr>
          <p:grpSpPr>
            <a:xfrm>
              <a:off x="0" y="0"/>
              <a:ext cx="12191173" cy="6858000"/>
              <a:chOff x="0" y="0"/>
              <a:chExt cx="12191173" cy="6858000"/>
            </a:xfrm>
          </p:grpSpPr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1A5EEBEC-3275-0A2A-2749-52E137DC7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 trans="16000" pressure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0" y="4042780"/>
                <a:ext cx="2311685" cy="2815220"/>
              </a:xfrm>
              <a:prstGeom prst="rect">
                <a:avLst/>
              </a:prstGeom>
            </p:spPr>
          </p:pic>
          <p:pic>
            <p:nvPicPr>
              <p:cNvPr id="12" name="Obraz 11">
                <a:extLst>
                  <a:ext uri="{FF2B5EF4-FFF2-40B4-BE49-F238E27FC236}">
                    <a16:creationId xmlns:a16="http://schemas.microsoft.com/office/drawing/2014/main" id="{CFC940A5-E703-D0A5-C2E0-E20F57C9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risscrossEtching trans="16000" pressure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251039" y="0"/>
                <a:ext cx="3940134" cy="6858000"/>
              </a:xfrm>
              <a:prstGeom prst="rect">
                <a:avLst/>
              </a:prstGeom>
            </p:spPr>
          </p:pic>
        </p:grpSp>
        <p:pic>
          <p:nvPicPr>
            <p:cNvPr id="14" name="Obraz 13">
              <a:extLst>
                <a:ext uri="{FF2B5EF4-FFF2-40B4-BE49-F238E27FC236}">
                  <a16:creationId xmlns:a16="http://schemas.microsoft.com/office/drawing/2014/main" id="{2A4A92E8-D156-4F1C-EDEA-7D6A05C82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87094" y="71919"/>
              <a:ext cx="588424" cy="812282"/>
            </a:xfrm>
            <a:prstGeom prst="rect">
              <a:avLst/>
            </a:prstGeom>
          </p:spPr>
        </p:pic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17380A26-FDA8-6CD3-40C6-B3ED96F55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0765" y="2352187"/>
              <a:ext cx="705016" cy="578113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94" y="1022614"/>
            <a:ext cx="7669271" cy="3001367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+mn-lt"/>
              </a:rPr>
              <a:t>- </a:t>
            </a:r>
            <a:r>
              <a:rPr lang="pl-PL" sz="3300" dirty="0">
                <a:latin typeface="+mn-lt"/>
              </a:rPr>
              <a:t>patients 6</a:t>
            </a:r>
            <a:r>
              <a:rPr lang="en-US" sz="3300" dirty="0">
                <a:latin typeface="+mn-lt"/>
              </a:rPr>
              <a:t>0</a:t>
            </a:r>
            <a:r>
              <a:rPr lang="pl-PL" sz="3300" dirty="0">
                <a:latin typeface="+mn-lt"/>
              </a:rPr>
              <a:t> years</a:t>
            </a:r>
            <a:r>
              <a:rPr lang="en-US" sz="3300" dirty="0">
                <a:latin typeface="+mn-lt"/>
              </a:rPr>
              <a:t> old</a:t>
            </a:r>
            <a:r>
              <a:rPr lang="pl-PL" sz="3300" dirty="0">
                <a:latin typeface="+mn-lt"/>
              </a:rPr>
              <a:t> </a:t>
            </a:r>
            <a:r>
              <a:rPr lang="en-US" sz="3300" dirty="0">
                <a:latin typeface="+mn-lt"/>
              </a:rPr>
              <a:t>and</a:t>
            </a:r>
            <a:r>
              <a:rPr lang="pl-PL" sz="3300" dirty="0">
                <a:latin typeface="+mn-lt"/>
              </a:rPr>
              <a:t> more,</a:t>
            </a:r>
            <a:br>
              <a:rPr lang="pl-PL" sz="3300" dirty="0">
                <a:latin typeface="+mn-lt"/>
              </a:rPr>
            </a:br>
            <a:r>
              <a:rPr lang="en-US" sz="3300" dirty="0">
                <a:latin typeface="+mn-lt"/>
              </a:rPr>
              <a:t>- </a:t>
            </a:r>
            <a:r>
              <a:rPr lang="pl-PL" sz="3300" dirty="0">
                <a:latin typeface="+mn-lt"/>
              </a:rPr>
              <a:t>hospitalized in the Geriatric Department,</a:t>
            </a:r>
            <a:br>
              <a:rPr lang="pl-PL" sz="3300" dirty="0">
                <a:latin typeface="+mn-lt"/>
              </a:rPr>
            </a:br>
            <a:r>
              <a:rPr lang="en-US" sz="3300" dirty="0">
                <a:latin typeface="+mn-lt"/>
              </a:rPr>
              <a:t>- signed informed consent</a:t>
            </a:r>
            <a:r>
              <a:rPr lang="pl-PL" sz="3300" dirty="0">
                <a:latin typeface="+mn-lt"/>
              </a:rPr>
              <a:t>,</a:t>
            </a:r>
            <a:br>
              <a:rPr lang="pl-PL" sz="3300" dirty="0">
                <a:latin typeface="+mn-lt"/>
              </a:rPr>
            </a:br>
            <a:r>
              <a:rPr lang="pl-PL" sz="3300" dirty="0">
                <a:latin typeface="+mn-lt"/>
              </a:rPr>
              <a:t>- 1</a:t>
            </a:r>
            <a:r>
              <a:rPr lang="en-US" sz="3200" dirty="0">
                <a:latin typeface="+mn-lt"/>
              </a:rPr>
              <a:t>537 patient</a:t>
            </a:r>
            <a:r>
              <a:rPr lang="pl-PL" sz="3200" dirty="0">
                <a:latin typeface="+mn-lt"/>
              </a:rPr>
              <a:t>s – from d</a:t>
            </a:r>
            <a:r>
              <a:rPr lang="en-US" sz="3200" dirty="0" err="1">
                <a:latin typeface="+mn-lt"/>
              </a:rPr>
              <a:t>atabase</a:t>
            </a:r>
            <a:r>
              <a:rPr lang="en-US" sz="3200" dirty="0">
                <a:latin typeface="+mn-lt"/>
              </a:rPr>
              <a:t> of the department</a:t>
            </a:r>
            <a:r>
              <a:rPr lang="pl-PL" sz="3200" dirty="0">
                <a:latin typeface="+mn-lt"/>
              </a:rPr>
              <a:t>,</a:t>
            </a:r>
            <a:r>
              <a:rPr lang="en-US" sz="3200" dirty="0">
                <a:latin typeface="+mn-lt"/>
              </a:rPr>
              <a:t> added in 2022-2023</a:t>
            </a:r>
            <a:r>
              <a:rPr lang="pl-PL" sz="3200" dirty="0">
                <a:latin typeface="+mn-lt"/>
              </a:rPr>
              <a:t>.</a:t>
            </a:r>
            <a:br>
              <a:rPr lang="en-US" sz="3100" dirty="0"/>
            </a:br>
            <a:endParaRPr lang="en-GB" sz="3100" dirty="0">
              <a:latin typeface="+mn-lt"/>
            </a:endParaRPr>
          </a:p>
        </p:txBody>
      </p:sp>
      <p:pic>
        <p:nvPicPr>
          <p:cNvPr id="1026" name="Picture 2" descr="C:\Praca\photo_2023-04-26_23-02-1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454" y="4023982"/>
            <a:ext cx="4077040" cy="256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983979" y="4385371"/>
            <a:ext cx="1521069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3269451-4F7D-C92C-CFAD-E13A1042A229}"/>
              </a:ext>
            </a:extLst>
          </p:cNvPr>
          <p:cNvSpPr txBox="1">
            <a:spLocks/>
          </p:cNvSpPr>
          <p:nvPr/>
        </p:nvSpPr>
        <p:spPr>
          <a:xfrm>
            <a:off x="545123" y="193431"/>
            <a:ext cx="9645161" cy="58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u="sng" dirty="0" err="1">
                <a:latin typeface="+mn-lt"/>
              </a:rPr>
              <a:t>Subjects</a:t>
            </a:r>
            <a:r>
              <a:rPr lang="pl-PL" sz="2800" b="1" u="sng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165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9BC101D0-868C-E255-734C-789CBFAAA4F9}"/>
              </a:ext>
            </a:extLst>
          </p:cNvPr>
          <p:cNvGrpSpPr/>
          <p:nvPr/>
        </p:nvGrpSpPr>
        <p:grpSpPr>
          <a:xfrm>
            <a:off x="11772" y="0"/>
            <a:ext cx="12191173" cy="6858000"/>
            <a:chOff x="0" y="0"/>
            <a:chExt cx="12191173" cy="6858000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CE96F28F-B754-AF68-3C38-C05BF3A9D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32BD8377-5F16-8DD0-DE8A-7EB704F10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4F0FEFB4-97A7-6B14-6F3F-F98B3A32BB29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BE95FAB9-37CA-6900-A6B8-13228CD18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237AAA9D-2735-4585-B831-99F229844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0705" y="688370"/>
            <a:ext cx="7027523" cy="57563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3200" dirty="0"/>
              <a:t>- </a:t>
            </a:r>
            <a:r>
              <a:rPr lang="en-US" dirty="0"/>
              <a:t>Scrutinizing anamnesis from the patients’ medical histories,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- </a:t>
            </a:r>
            <a:r>
              <a:rPr lang="en-US" dirty="0"/>
              <a:t>Scrutinizing taken medicines from the patients’ medical histories,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- </a:t>
            </a:r>
            <a:r>
              <a:rPr lang="en-US" dirty="0"/>
              <a:t>Body weight and height measurement,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- </a:t>
            </a:r>
            <a:r>
              <a:rPr lang="en-US" dirty="0"/>
              <a:t>Body mass index (BMI) calculation,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- Collecting </a:t>
            </a:r>
            <a:r>
              <a:rPr lang="en-US" dirty="0"/>
              <a:t>data on </a:t>
            </a:r>
            <a:r>
              <a:rPr lang="pl-PL" dirty="0"/>
              <a:t>serum </a:t>
            </a:r>
            <a:r>
              <a:rPr lang="en-US" dirty="0"/>
              <a:t>magnesium</a:t>
            </a:r>
            <a:r>
              <a:rPr lang="pl-PL" dirty="0"/>
              <a:t> and</a:t>
            </a:r>
            <a:r>
              <a:rPr lang="en-US" dirty="0"/>
              <a:t> albumin </a:t>
            </a:r>
            <a:r>
              <a:rPr lang="pl-PL" dirty="0"/>
              <a:t>levels from blood samples</a:t>
            </a:r>
            <a:r>
              <a:rPr lang="en-US" dirty="0"/>
              <a:t>, </a:t>
            </a:r>
            <a:endParaRPr lang="pl-PL" dirty="0"/>
          </a:p>
          <a:p>
            <a:pPr marL="0" lvl="0" indent="0">
              <a:buNone/>
            </a:pPr>
            <a:r>
              <a:rPr lang="pl-PL" dirty="0"/>
              <a:t>- Nutritional Risk Assessement (NRS),</a:t>
            </a:r>
          </a:p>
          <a:p>
            <a:pPr marL="0" lvl="0" indent="0">
              <a:buNone/>
            </a:pPr>
            <a:r>
              <a:rPr lang="pl-PL" dirty="0"/>
              <a:t>- </a:t>
            </a:r>
            <a:r>
              <a:rPr lang="en-US" dirty="0"/>
              <a:t>Vulnerable Elderly Survey 13 Scale (VES-13)</a:t>
            </a:r>
            <a:r>
              <a:rPr lang="pl-PL" dirty="0"/>
              <a:t>.</a:t>
            </a:r>
          </a:p>
          <a:p>
            <a:pPr marL="0" lvl="0" indent="0">
              <a:buNone/>
            </a:pPr>
            <a:endParaRPr lang="en-US" sz="4000" b="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8E35BF-8C75-CFF8-BBE2-5EB2483EFE2F}"/>
              </a:ext>
            </a:extLst>
          </p:cNvPr>
          <p:cNvSpPr txBox="1">
            <a:spLocks/>
          </p:cNvSpPr>
          <p:nvPr/>
        </p:nvSpPr>
        <p:spPr>
          <a:xfrm>
            <a:off x="545123" y="193431"/>
            <a:ext cx="9645161" cy="58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b="1" u="sng" dirty="0" err="1">
                <a:latin typeface="+mn-lt"/>
              </a:rPr>
              <a:t>Methods</a:t>
            </a:r>
            <a:endParaRPr lang="pl-PL" sz="3600" b="1" u="sng" dirty="0">
              <a:latin typeface="+mn-lt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FAA3548-3764-BD72-FF13-BD3BF7612E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73" t="1" r="9005" b="361"/>
          <a:stretch/>
        </p:blipFill>
        <p:spPr>
          <a:xfrm>
            <a:off x="8836025" y="975946"/>
            <a:ext cx="565150" cy="82235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990E9CA-3429-6EB9-0594-D8106E0DD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5353" y="3505797"/>
            <a:ext cx="889210" cy="8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88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>
            <a:extLst>
              <a:ext uri="{FF2B5EF4-FFF2-40B4-BE49-F238E27FC236}">
                <a16:creationId xmlns:a16="http://schemas.microsoft.com/office/drawing/2014/main" id="{8A38F3A6-2101-0D3D-3EC2-23FBF569E469}"/>
              </a:ext>
            </a:extLst>
          </p:cNvPr>
          <p:cNvGrpSpPr/>
          <p:nvPr/>
        </p:nvGrpSpPr>
        <p:grpSpPr>
          <a:xfrm>
            <a:off x="11772" y="0"/>
            <a:ext cx="12191173" cy="6858000"/>
            <a:chOff x="0" y="0"/>
            <a:chExt cx="12191173" cy="685800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76102453-34DE-CB0D-F759-635ADA01C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426932E9-240C-946E-F73D-092C8C41A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33590" y="927827"/>
            <a:ext cx="7695047" cy="5935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-  </a:t>
            </a:r>
            <a:r>
              <a:rPr lang="en-US" dirty="0"/>
              <a:t>arterial hypertension</a:t>
            </a:r>
            <a:r>
              <a:rPr lang="pl-PL" dirty="0"/>
              <a:t> (HT)</a:t>
            </a:r>
            <a:r>
              <a:rPr lang="en-US" dirty="0"/>
              <a:t>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diabetes</a:t>
            </a:r>
            <a:r>
              <a:rPr lang="pl-PL" dirty="0"/>
              <a:t> mellitus</a:t>
            </a:r>
            <a:r>
              <a:rPr lang="en-US" dirty="0"/>
              <a:t> type 2 (DM), </a:t>
            </a:r>
          </a:p>
          <a:p>
            <a:pPr>
              <a:buFontTx/>
              <a:buChar char="-"/>
            </a:pPr>
            <a:r>
              <a:rPr lang="en-US" dirty="0"/>
              <a:t>atherosclerosis,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lipid disorders,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current or previous stroke,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coronary artery disease</a:t>
            </a:r>
            <a:r>
              <a:rPr lang="pl-PL" dirty="0"/>
              <a:t> (CAD)</a:t>
            </a:r>
            <a:r>
              <a:rPr lang="en-US" dirty="0"/>
              <a:t>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current or previous myocardial infarction</a:t>
            </a:r>
            <a:r>
              <a:rPr lang="pl-PL" dirty="0"/>
              <a:t> (MI)</a:t>
            </a:r>
            <a:r>
              <a:rPr lang="en-US" dirty="0"/>
              <a:t>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atrial fibrillation</a:t>
            </a:r>
            <a:r>
              <a:rPr lang="pl-PL" dirty="0"/>
              <a:t> (AF)</a:t>
            </a:r>
            <a:r>
              <a:rPr lang="en-US" dirty="0"/>
              <a:t>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heart failure</a:t>
            </a:r>
            <a:r>
              <a:rPr lang="pl-PL" dirty="0"/>
              <a:t> (HF)</a:t>
            </a:r>
            <a:r>
              <a:rPr lang="en-US" dirty="0"/>
              <a:t>, </a:t>
            </a:r>
            <a:endParaRPr lang="pl-PL" dirty="0"/>
          </a:p>
          <a:p>
            <a:pPr>
              <a:buFontTx/>
              <a:buChar char="-"/>
            </a:pPr>
            <a:r>
              <a:rPr lang="en-US" dirty="0"/>
              <a:t>chronic kidney disease</a:t>
            </a:r>
            <a:r>
              <a:rPr lang="pl-PL" dirty="0"/>
              <a:t> (CKD)</a:t>
            </a:r>
            <a:r>
              <a:rPr lang="en-US" dirty="0"/>
              <a:t>.</a:t>
            </a:r>
            <a:endParaRPr lang="pl-PL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062EA91-2402-9BDB-7A77-DFEBF66E6BBF}"/>
              </a:ext>
            </a:extLst>
          </p:cNvPr>
          <p:cNvSpPr txBox="1">
            <a:spLocks/>
          </p:cNvSpPr>
          <p:nvPr/>
        </p:nvSpPr>
        <p:spPr>
          <a:xfrm>
            <a:off x="545123" y="193431"/>
            <a:ext cx="9645161" cy="58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Concomitant cardiometabolic diseases</a:t>
            </a:r>
            <a:r>
              <a:rPr lang="pl-PL" sz="3600" b="1" dirty="0">
                <a:latin typeface="+mn-lt"/>
              </a:rPr>
              <a:t>:</a:t>
            </a:r>
            <a:endParaRPr lang="pl-PL" sz="3600" b="1" u="sng" dirty="0">
              <a:latin typeface="+mn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AE97C2D-D8B6-B18C-3298-7C08455C7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7485" y="5215400"/>
            <a:ext cx="498615" cy="4273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2190E6D-BA1B-9814-14F5-AA0F31C57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2" y="4309913"/>
            <a:ext cx="601693" cy="5348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4D05941-267F-D358-91B9-FBA9C051DD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9645" y="4260717"/>
            <a:ext cx="881430" cy="8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4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>
            <a:extLst>
              <a:ext uri="{FF2B5EF4-FFF2-40B4-BE49-F238E27FC236}">
                <a16:creationId xmlns:a16="http://schemas.microsoft.com/office/drawing/2014/main" id="{97347115-C223-D979-DAD2-83E985FA1AFC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B6481031-29F3-7C7A-9499-4811E003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BB436355-438F-A1E8-75EF-9F47B496D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285"/>
            <a:ext cx="10515600" cy="60202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Most common drugs:</a:t>
            </a:r>
            <a:endParaRPr lang="pl-PL" sz="36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06202" y="861646"/>
            <a:ext cx="9315006" cy="5767759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/>
              <a:t>Novel oral anticoagulants (NOAC),</a:t>
            </a:r>
          </a:p>
          <a:p>
            <a:pPr>
              <a:buFontTx/>
              <a:buChar char="-"/>
            </a:pPr>
            <a:r>
              <a:rPr lang="en-US" dirty="0"/>
              <a:t>Acetylsalicylic acid (ASA),</a:t>
            </a:r>
          </a:p>
          <a:p>
            <a:pPr>
              <a:buFontTx/>
              <a:buChar char="-"/>
            </a:pPr>
            <a:r>
              <a:rPr lang="pl-PL" dirty="0" err="1">
                <a:latin typeface="Calibri" panose="020F0502020204030204" pitchFamily="34" charset="0"/>
              </a:rPr>
              <a:t>Thienopiridines</a:t>
            </a:r>
            <a:r>
              <a:rPr lang="en-US" dirty="0"/>
              <a:t>,</a:t>
            </a:r>
          </a:p>
          <a:p>
            <a:pPr>
              <a:buFontTx/>
              <a:buChar char="-"/>
            </a:pPr>
            <a:r>
              <a:rPr lang="en-US" dirty="0"/>
              <a:t>Vitamin K antagonists (VKA),</a:t>
            </a:r>
          </a:p>
          <a:p>
            <a:pPr>
              <a:buFontTx/>
              <a:buChar char="-"/>
            </a:pPr>
            <a:r>
              <a:rPr lang="en-US" dirty="0"/>
              <a:t>Heparins,</a:t>
            </a:r>
          </a:p>
          <a:p>
            <a:pPr>
              <a:buFontTx/>
              <a:buChar char="-"/>
            </a:pPr>
            <a:r>
              <a:rPr lang="en-US" dirty="0"/>
              <a:t>b-blockers,</a:t>
            </a:r>
          </a:p>
          <a:p>
            <a:pPr>
              <a:buFontTx/>
              <a:buChar char="-"/>
            </a:pPr>
            <a:r>
              <a:rPr lang="en-US" dirty="0" err="1"/>
              <a:t>Ca</a:t>
            </a:r>
            <a:r>
              <a:rPr lang="en-US" dirty="0"/>
              <a:t>-channel blockers,</a:t>
            </a:r>
          </a:p>
          <a:p>
            <a:pPr>
              <a:buFontTx/>
              <a:buChar char="-"/>
            </a:pPr>
            <a:r>
              <a:rPr lang="en-US" dirty="0"/>
              <a:t>Alfa-blockers,</a:t>
            </a:r>
          </a:p>
          <a:p>
            <a:pPr>
              <a:buFontTx/>
              <a:buChar char="-"/>
            </a:pPr>
            <a:r>
              <a:rPr lang="en-US" dirty="0"/>
              <a:t>Angiotensin-converting enzyme inhibitors (ACEI),</a:t>
            </a:r>
          </a:p>
          <a:p>
            <a:pPr>
              <a:buFontTx/>
              <a:buChar char="-"/>
            </a:pPr>
            <a:r>
              <a:rPr lang="en-US" dirty="0" err="1"/>
              <a:t>Sartans</a:t>
            </a:r>
            <a:r>
              <a:rPr lang="en-US" dirty="0"/>
              <a:t>,</a:t>
            </a:r>
          </a:p>
          <a:p>
            <a:pPr>
              <a:buFontTx/>
              <a:buChar char="-"/>
            </a:pPr>
            <a:r>
              <a:rPr lang="en-US" dirty="0"/>
              <a:t>Diuretics,</a:t>
            </a:r>
          </a:p>
          <a:p>
            <a:pPr>
              <a:buFontTx/>
              <a:buChar char="-"/>
            </a:pPr>
            <a:r>
              <a:rPr lang="en-US" dirty="0"/>
              <a:t>Statins,</a:t>
            </a:r>
          </a:p>
          <a:p>
            <a:pPr>
              <a:buFontTx/>
              <a:buChar char="-"/>
            </a:pPr>
            <a:r>
              <a:rPr lang="en-US" dirty="0"/>
              <a:t>Allopurinol,</a:t>
            </a:r>
          </a:p>
          <a:p>
            <a:pPr>
              <a:buFontTx/>
              <a:buChar char="-"/>
            </a:pPr>
            <a:r>
              <a:rPr lang="en-US" dirty="0"/>
              <a:t>Oral hypoglycemic drugs,</a:t>
            </a:r>
          </a:p>
          <a:p>
            <a:pPr>
              <a:buFontTx/>
              <a:buChar char="-"/>
            </a:pPr>
            <a:r>
              <a:rPr lang="en-US" dirty="0"/>
              <a:t>Insulin.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2EBCB40-A2FA-3F17-F632-8663F1E688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5798" y="2625044"/>
            <a:ext cx="455531" cy="5978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F8B667D-B5DD-4E11-56AE-F8DE362526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515" y="5154471"/>
            <a:ext cx="362586" cy="97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0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29FBAD72-D6EB-2866-9372-05F0E96A3FEC}"/>
              </a:ext>
            </a:extLst>
          </p:cNvPr>
          <p:cNvGrpSpPr/>
          <p:nvPr/>
        </p:nvGrpSpPr>
        <p:grpSpPr>
          <a:xfrm>
            <a:off x="0" y="0"/>
            <a:ext cx="12191173" cy="6858000"/>
            <a:chOff x="0" y="0"/>
            <a:chExt cx="12191173" cy="68580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E6D0BA94-0A56-FF46-87B0-4BB4BD90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03B34F9-A7D6-1885-3D94-0C1DA4111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143" y="408890"/>
            <a:ext cx="11209714" cy="67108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General characteristics of the study population (n=1537) according to sex</a:t>
            </a:r>
            <a:endParaRPr lang="pl-PL" sz="3200" b="1" dirty="0">
              <a:latin typeface="+mn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C3B28F88-C4EA-16CC-68A9-54ED26D45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69393"/>
              </p:ext>
            </p:extLst>
          </p:nvPr>
        </p:nvGraphicFramePr>
        <p:xfrm>
          <a:off x="843162" y="1359443"/>
          <a:ext cx="8041882" cy="4090947"/>
        </p:xfrm>
        <a:graphic>
          <a:graphicData uri="http://schemas.openxmlformats.org/drawingml/2006/table">
            <a:tbl>
              <a:tblPr/>
              <a:tblGrid>
                <a:gridCol w="2064102">
                  <a:extLst>
                    <a:ext uri="{9D8B030D-6E8A-4147-A177-3AD203B41FA5}">
                      <a16:colId xmlns:a16="http://schemas.microsoft.com/office/drawing/2014/main" val="3332845271"/>
                    </a:ext>
                  </a:extLst>
                </a:gridCol>
                <a:gridCol w="2182962">
                  <a:extLst>
                    <a:ext uri="{9D8B030D-6E8A-4147-A177-3AD203B41FA5}">
                      <a16:colId xmlns:a16="http://schemas.microsoft.com/office/drawing/2014/main" val="3112247182"/>
                    </a:ext>
                  </a:extLst>
                </a:gridCol>
                <a:gridCol w="2113386">
                  <a:extLst>
                    <a:ext uri="{9D8B030D-6E8A-4147-A177-3AD203B41FA5}">
                      <a16:colId xmlns:a16="http://schemas.microsoft.com/office/drawing/2014/main" val="4024933007"/>
                    </a:ext>
                  </a:extLst>
                </a:gridCol>
                <a:gridCol w="1681432">
                  <a:extLst>
                    <a:ext uri="{9D8B030D-6E8A-4147-A177-3AD203B41FA5}">
                      <a16:colId xmlns:a16="http://schemas.microsoft.com/office/drawing/2014/main" val="2445049740"/>
                    </a:ext>
                  </a:extLst>
                </a:gridCol>
              </a:tblGrid>
              <a:tr h="55831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(n=1098)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 (n=439)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5114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Age, </a:t>
                      </a:r>
                      <a:r>
                        <a:rPr lang="pl-PL" sz="24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r>
                        <a:rPr lang="pl-PL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84 (78-88)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81 (74-87)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&lt;0.0001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6448791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BMI 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 (22.7-30.0)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 (22.9-29.3)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809374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Mg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 (0.71-0.87)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0.81 (0.74-0.87)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71404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Albumins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38.5 (33.5; 42.1)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37.3 (32; 41.8)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386261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VES-13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 (4; 10)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 (3; 9)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&lt;0.0001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343616"/>
                  </a:ext>
                </a:extLst>
              </a:tr>
              <a:tr h="558317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(1; 3)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(1; 3)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AF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205993"/>
                  </a:ext>
                </a:extLst>
              </a:tr>
            </a:tbl>
          </a:graphicData>
        </a:graphic>
      </p:graphicFrame>
      <p:pic>
        <p:nvPicPr>
          <p:cNvPr id="9" name="Obraz 8">
            <a:extLst>
              <a:ext uri="{FF2B5EF4-FFF2-40B4-BE49-F238E27FC236}">
                <a16:creationId xmlns:a16="http://schemas.microsoft.com/office/drawing/2014/main" id="{CB0AC9A8-B6B7-10C9-5CD2-D12E2A5FBF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0" r="-3084" b="694"/>
          <a:stretch/>
        </p:blipFill>
        <p:spPr>
          <a:xfrm>
            <a:off x="10803457" y="895844"/>
            <a:ext cx="330306" cy="7952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F92C401-BD50-B3EF-9509-5E135766A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1633" y="5791919"/>
            <a:ext cx="894961" cy="64385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EAFAEA6-2ADC-1EC0-6A4E-D77EAEFAA4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791" y="6087944"/>
            <a:ext cx="802688" cy="69566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5D8C9FF4-B4BF-D9A5-3E7B-F8257CB235E4}"/>
              </a:ext>
            </a:extLst>
          </p:cNvPr>
          <p:cNvSpPr/>
          <p:nvPr/>
        </p:nvSpPr>
        <p:spPr>
          <a:xfrm>
            <a:off x="11079237" y="1645375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7F404810-16EC-10D2-BBD8-8E8701C652CE}"/>
              </a:ext>
            </a:extLst>
          </p:cNvPr>
          <p:cNvSpPr/>
          <p:nvPr/>
        </p:nvSpPr>
        <p:spPr>
          <a:xfrm>
            <a:off x="10900875" y="872984"/>
            <a:ext cx="4571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224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CDD4F45E-8A5E-AD82-D269-74F9B2D0BB41}"/>
              </a:ext>
            </a:extLst>
          </p:cNvPr>
          <p:cNvGrpSpPr/>
          <p:nvPr/>
        </p:nvGrpSpPr>
        <p:grpSpPr>
          <a:xfrm>
            <a:off x="827" y="0"/>
            <a:ext cx="12191173" cy="6858000"/>
            <a:chOff x="0" y="0"/>
            <a:chExt cx="12191173" cy="685800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416FDDCB-78AC-0E23-D4ED-CEB01ACE2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4042780"/>
              <a:ext cx="2311685" cy="2815220"/>
            </a:xfrm>
            <a:prstGeom prst="rect">
              <a:avLst/>
            </a:prstGeom>
          </p:spPr>
        </p:pic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7BC7C6CF-531D-566C-D0DA-EE9EE428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 trans="16000" pressure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51039" y="0"/>
              <a:ext cx="3940134" cy="6858000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1" y="327435"/>
            <a:ext cx="9164007" cy="6482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General characteristics of the study population according to sex</a:t>
            </a:r>
            <a:r>
              <a:rPr lang="en-US" sz="4000" b="1" dirty="0">
                <a:latin typeface="+mn-lt"/>
              </a:rPr>
              <a:t> 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35D76D1-E322-E73E-7176-999608551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29222"/>
              </p:ext>
            </p:extLst>
          </p:nvPr>
        </p:nvGraphicFramePr>
        <p:xfrm>
          <a:off x="1156669" y="1321139"/>
          <a:ext cx="7477627" cy="4739798"/>
        </p:xfrm>
        <a:graphic>
          <a:graphicData uri="http://schemas.openxmlformats.org/drawingml/2006/table">
            <a:tbl>
              <a:tblPr/>
              <a:tblGrid>
                <a:gridCol w="3053491">
                  <a:extLst>
                    <a:ext uri="{9D8B030D-6E8A-4147-A177-3AD203B41FA5}">
                      <a16:colId xmlns:a16="http://schemas.microsoft.com/office/drawing/2014/main" val="3913567127"/>
                    </a:ext>
                  </a:extLst>
                </a:gridCol>
                <a:gridCol w="1614261">
                  <a:extLst>
                    <a:ext uri="{9D8B030D-6E8A-4147-A177-3AD203B41FA5}">
                      <a16:colId xmlns:a16="http://schemas.microsoft.com/office/drawing/2014/main" val="1018533662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63718505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787008928"/>
                    </a:ext>
                  </a:extLst>
                </a:gridCol>
              </a:tblGrid>
              <a:tr h="398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(n=1098)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 (n=439)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p-</a:t>
                      </a:r>
                      <a:r>
                        <a:rPr lang="pl-PL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  <a:r>
                        <a:rPr lang="pl-PL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378514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Arterial</a:t>
                      </a:r>
                      <a:r>
                        <a:rPr lang="pl-PL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hypertention</a:t>
                      </a:r>
                      <a:endParaRPr lang="pl-PL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939 (85.5%)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338 (77%)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&lt;0.0001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231554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Diabetes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mellitus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 (32.5%)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 (36.4%)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8994095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Lipid disorders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474 (43.2%)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163 (37.1%)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0.03 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009346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Atherosclerosis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630 (57.4%)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219 (49.9%)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0.008 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751800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Stroke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(17.1%)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(17.8%)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18473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Coronary artery disease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 (33.8%)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 (36.7%)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579995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Myocardial</a:t>
                      </a:r>
                      <a:r>
                        <a:rPr lang="pl-PL" sz="2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infarction</a:t>
                      </a:r>
                      <a:endParaRPr lang="pl-PL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 (8.4%)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77 (17.5%)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&lt;0.0001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797315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Atrial</a:t>
                      </a:r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l-PL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fibrillation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 (25.2%)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 (28.7%)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2949"/>
                  </a:ext>
                </a:extLst>
              </a:tr>
              <a:tr h="398736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Heart failure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 (59%)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(56.5%)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19451"/>
                  </a:ext>
                </a:extLst>
              </a:tr>
              <a:tr h="410129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kidney disease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(55.6%)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(50.3%)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0.06 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157020"/>
                  </a:ext>
                </a:extLst>
              </a:tr>
            </a:tbl>
          </a:graphicData>
        </a:graphic>
      </p:graphicFrame>
      <p:pic>
        <p:nvPicPr>
          <p:cNvPr id="7" name="Obraz 6">
            <a:extLst>
              <a:ext uri="{FF2B5EF4-FFF2-40B4-BE49-F238E27FC236}">
                <a16:creationId xmlns:a16="http://schemas.microsoft.com/office/drawing/2014/main" id="{F38200EE-FF4C-5F2F-1424-66CFED6879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5226" y="382606"/>
            <a:ext cx="672352" cy="53788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5565F6E-B4F9-BB11-5BD2-14DF9138E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0425" y="4892584"/>
            <a:ext cx="622810" cy="8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15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26235</TotalTime>
  <Words>1187</Words>
  <Application>Microsoft Office PowerPoint</Application>
  <PresentationFormat>Panoramiczny</PresentationFormat>
  <Paragraphs>239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Risk factors of geriatric syndromes  in older adults</vt:lpstr>
      <vt:lpstr>Results of the first year</vt:lpstr>
      <vt:lpstr>Prezentacja programu PowerPoint</vt:lpstr>
      <vt:lpstr>- patients 60 years old and more, - hospitalized in the Geriatric Department, - signed informed consent, - 1537 patients – from database of the department, added in 2022-2023. </vt:lpstr>
      <vt:lpstr>Prezentacja programu PowerPoint</vt:lpstr>
      <vt:lpstr>Prezentacja programu PowerPoint</vt:lpstr>
      <vt:lpstr>Most common drugs:</vt:lpstr>
      <vt:lpstr>General characteristics of the study population (n=1537) according to sex</vt:lpstr>
      <vt:lpstr>General characteristics of the study population according to sex </vt:lpstr>
      <vt:lpstr>General characteristics of the study population according to sex </vt:lpstr>
      <vt:lpstr>Serum magnesium levels in women according to comorbilities </vt:lpstr>
      <vt:lpstr>Serum magnesium levels in men according to comorbilities </vt:lpstr>
      <vt:lpstr>Serum magnesium levels in women according to taking medications</vt:lpstr>
      <vt:lpstr>Serum magnesium levels in men according to taking medications</vt:lpstr>
      <vt:lpstr>Conclusions:</vt:lpstr>
      <vt:lpstr>- continue to perform Handgrip strength test, body composition analysis, and increase the research group up to 1000 patients, - completion and publication of the article entitled "The relationship between serum magnesium levels, cardiometabolic diseases and cognitive performance in hospitalized older adults" as first author, - presentation of the results at the Juvenes pro medicina conference (May 2024, accepted for PhD section) and the European Geriatric Medicine Congress.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„Występowanie wskaźników stresu oksydacyjnego i wybranych czynników ryzyka sercowo-naczyniowego a sprawność funkcjonalna osób starszych w kontekście obciążenia pracą”.</dc:title>
  <dc:creator>Bartłomiej Sołtysik</dc:creator>
  <cp:lastModifiedBy>Aleksandra Czekalska</cp:lastModifiedBy>
  <cp:revision>189</cp:revision>
  <dcterms:created xsi:type="dcterms:W3CDTF">2015-03-30T17:42:50Z</dcterms:created>
  <dcterms:modified xsi:type="dcterms:W3CDTF">2024-04-30T12:12:30Z</dcterms:modified>
</cp:coreProperties>
</file>