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handoutMasterIdLst>
    <p:handoutMasterId r:id="rId14"/>
  </p:handoutMasterIdLst>
  <p:sldIdLst>
    <p:sldId id="257" r:id="rId2"/>
    <p:sldId id="259" r:id="rId3"/>
    <p:sldId id="258" r:id="rId4"/>
    <p:sldId id="262" r:id="rId5"/>
    <p:sldId id="261" r:id="rId6"/>
    <p:sldId id="260" r:id="rId7"/>
    <p:sldId id="263" r:id="rId8"/>
    <p:sldId id="265" r:id="rId9"/>
    <p:sldId id="264" r:id="rId10"/>
    <p:sldId id="266" r:id="rId11"/>
    <p:sldId id="268" r:id="rId1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7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BFA727-EF7A-4C76-9FDD-21046F81BFA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pl-PL"/>
        </a:p>
      </dgm:t>
    </dgm:pt>
    <dgm:pt modelId="{C1EB4A3C-B604-4DE2-936F-AFD86FCD05DB}">
      <dgm:prSet phldrT="[Tekst]"/>
      <dgm:spPr/>
      <dgm:t>
        <a:bodyPr/>
        <a:lstStyle/>
        <a:p>
          <a:r>
            <a:rPr lang="pl-PL" dirty="0" err="1"/>
            <a:t>Methodology</a:t>
          </a:r>
          <a:r>
            <a:rPr lang="pl-PL" dirty="0"/>
            <a:t> of HSV </a:t>
          </a:r>
          <a:r>
            <a:rPr lang="pl-PL" dirty="0" err="1"/>
            <a:t>examination</a:t>
          </a:r>
          <a:r>
            <a:rPr lang="pl-PL" dirty="0"/>
            <a:t> and </a:t>
          </a:r>
          <a:r>
            <a:rPr lang="pl-PL" dirty="0" err="1"/>
            <a:t>analysis</a:t>
          </a:r>
          <a:endParaRPr lang="pl-PL" dirty="0"/>
        </a:p>
      </dgm:t>
    </dgm:pt>
    <dgm:pt modelId="{87203980-632B-4E54-B005-CBA80C024C7C}" type="parTrans" cxnId="{AAAFB45C-3A65-476D-A368-F343B3E18C5B}">
      <dgm:prSet/>
      <dgm:spPr/>
      <dgm:t>
        <a:bodyPr/>
        <a:lstStyle/>
        <a:p>
          <a:endParaRPr lang="pl-PL"/>
        </a:p>
      </dgm:t>
    </dgm:pt>
    <dgm:pt modelId="{74663599-78A7-4548-BE96-8AB0FD5FFD7E}" type="sibTrans" cxnId="{AAAFB45C-3A65-476D-A368-F343B3E18C5B}">
      <dgm:prSet/>
      <dgm:spPr/>
      <dgm:t>
        <a:bodyPr/>
        <a:lstStyle/>
        <a:p>
          <a:endParaRPr lang="pl-PL"/>
        </a:p>
      </dgm:t>
    </dgm:pt>
    <dgm:pt modelId="{4FE23AB7-3427-4F57-9E16-448E2205DFE5}">
      <dgm:prSet phldrT="[Tekst]"/>
      <dgm:spPr/>
      <dgm:t>
        <a:bodyPr/>
        <a:lstStyle/>
        <a:p>
          <a:r>
            <a:rPr lang="pl-PL" dirty="0" err="1"/>
            <a:t>Artifical</a:t>
          </a:r>
          <a:r>
            <a:rPr lang="pl-PL" dirty="0"/>
            <a:t> </a:t>
          </a:r>
          <a:r>
            <a:rPr lang="pl-PL" dirty="0" err="1"/>
            <a:t>Intelligence</a:t>
          </a:r>
          <a:r>
            <a:rPr lang="pl-PL" dirty="0"/>
            <a:t> </a:t>
          </a:r>
          <a:r>
            <a:rPr lang="pl-PL" dirty="0" err="1"/>
            <a:t>Methods</a:t>
          </a:r>
          <a:r>
            <a:rPr lang="pl-PL" dirty="0"/>
            <a:t> </a:t>
          </a:r>
        </a:p>
      </dgm:t>
    </dgm:pt>
    <dgm:pt modelId="{39E08C2C-C1EC-4FD1-AAAA-FB7996DD37B2}" type="parTrans" cxnId="{7E354E00-D803-4967-85D8-09A1E9E537E6}">
      <dgm:prSet/>
      <dgm:spPr/>
      <dgm:t>
        <a:bodyPr/>
        <a:lstStyle/>
        <a:p>
          <a:endParaRPr lang="pl-PL"/>
        </a:p>
      </dgm:t>
    </dgm:pt>
    <dgm:pt modelId="{93C3F3BE-2F20-4443-9707-F376FE2A19A1}" type="sibTrans" cxnId="{7E354E00-D803-4967-85D8-09A1E9E537E6}">
      <dgm:prSet/>
      <dgm:spPr/>
      <dgm:t>
        <a:bodyPr/>
        <a:lstStyle/>
        <a:p>
          <a:endParaRPr lang="pl-PL"/>
        </a:p>
      </dgm:t>
    </dgm:pt>
    <dgm:pt modelId="{E14ABF54-D2A7-4215-851D-D92751D5CACE}">
      <dgm:prSet phldrT="[Tekst]"/>
      <dgm:spPr/>
      <dgm:t>
        <a:bodyPr/>
        <a:lstStyle/>
        <a:p>
          <a:r>
            <a:rPr lang="pl-PL" dirty="0" err="1"/>
            <a:t>Objective</a:t>
          </a:r>
          <a:r>
            <a:rPr lang="pl-PL" dirty="0"/>
            <a:t> </a:t>
          </a:r>
          <a:r>
            <a:rPr lang="pl-PL" dirty="0" err="1"/>
            <a:t>Parameters</a:t>
          </a:r>
          <a:endParaRPr lang="pl-PL" dirty="0"/>
        </a:p>
      </dgm:t>
    </dgm:pt>
    <dgm:pt modelId="{692B0373-0D03-423D-9166-9E49CCAF084B}" type="parTrans" cxnId="{5AD1E78A-8D59-43F5-94D5-C738EF9C6737}">
      <dgm:prSet/>
      <dgm:spPr/>
      <dgm:t>
        <a:bodyPr/>
        <a:lstStyle/>
        <a:p>
          <a:endParaRPr lang="pl-PL"/>
        </a:p>
      </dgm:t>
    </dgm:pt>
    <dgm:pt modelId="{52F0F915-6958-4FA4-A10B-E69E004479E5}" type="sibTrans" cxnId="{5AD1E78A-8D59-43F5-94D5-C738EF9C6737}">
      <dgm:prSet/>
      <dgm:spPr/>
      <dgm:t>
        <a:bodyPr/>
        <a:lstStyle/>
        <a:p>
          <a:endParaRPr lang="pl-PL"/>
        </a:p>
      </dgm:t>
    </dgm:pt>
    <dgm:pt modelId="{BB21A843-49BC-4C54-A2F5-0383BA0B5EAE}">
      <dgm:prSet phldrT="[Tekst]"/>
      <dgm:spPr/>
      <dgm:t>
        <a:bodyPr/>
        <a:lstStyle/>
        <a:p>
          <a:r>
            <a:rPr lang="pl-PL" dirty="0" err="1"/>
            <a:t>Kymographic</a:t>
          </a:r>
          <a:r>
            <a:rPr lang="pl-PL" dirty="0"/>
            <a:t> </a:t>
          </a:r>
          <a:r>
            <a:rPr lang="pl-PL" dirty="0" err="1"/>
            <a:t>Parameters</a:t>
          </a:r>
          <a:r>
            <a:rPr lang="pl-PL" dirty="0"/>
            <a:t> (</a:t>
          </a:r>
          <a:r>
            <a:rPr lang="pl-PL" dirty="0" err="1"/>
            <a:t>Jitter</a:t>
          </a:r>
          <a:r>
            <a:rPr lang="pl-PL" dirty="0"/>
            <a:t> and </a:t>
          </a:r>
          <a:r>
            <a:rPr lang="pl-PL" dirty="0" err="1"/>
            <a:t>Shimmer</a:t>
          </a:r>
          <a:r>
            <a:rPr lang="pl-PL" dirty="0"/>
            <a:t> </a:t>
          </a:r>
          <a:r>
            <a:rPr lang="pl-PL" dirty="0" err="1"/>
            <a:t>group</a:t>
          </a:r>
          <a:r>
            <a:rPr lang="pl-PL" dirty="0"/>
            <a:t>)</a:t>
          </a:r>
        </a:p>
      </dgm:t>
    </dgm:pt>
    <dgm:pt modelId="{52A40918-E3BF-4B17-BC19-F178BAD220D9}" type="parTrans" cxnId="{EAE564CF-A876-49CC-95B6-19A1E3D34EAB}">
      <dgm:prSet/>
      <dgm:spPr/>
      <dgm:t>
        <a:bodyPr/>
        <a:lstStyle/>
        <a:p>
          <a:endParaRPr lang="pl-PL"/>
        </a:p>
      </dgm:t>
    </dgm:pt>
    <dgm:pt modelId="{9E383E5B-5C36-4F93-A1A4-16F26D52B476}" type="sibTrans" cxnId="{EAE564CF-A876-49CC-95B6-19A1E3D34EAB}">
      <dgm:prSet/>
      <dgm:spPr/>
      <dgm:t>
        <a:bodyPr/>
        <a:lstStyle/>
        <a:p>
          <a:endParaRPr lang="pl-PL"/>
        </a:p>
      </dgm:t>
    </dgm:pt>
    <dgm:pt modelId="{D6173B2A-AFE1-4161-8B75-EA31AE78994B}">
      <dgm:prSet phldrT="[Tekst]"/>
      <dgm:spPr/>
      <dgm:t>
        <a:bodyPr/>
        <a:lstStyle/>
        <a:p>
          <a:r>
            <a:rPr lang="pl-PL" dirty="0" err="1"/>
            <a:t>Stiffness</a:t>
          </a:r>
          <a:r>
            <a:rPr lang="pl-PL" dirty="0"/>
            <a:t> </a:t>
          </a:r>
          <a:r>
            <a:rPr lang="pl-PL" dirty="0" err="1"/>
            <a:t>Asymmetry</a:t>
          </a:r>
          <a:r>
            <a:rPr lang="pl-PL" dirty="0"/>
            <a:t> Index (SAI)</a:t>
          </a:r>
        </a:p>
      </dgm:t>
    </dgm:pt>
    <dgm:pt modelId="{35AAADB7-5644-4590-B30B-FCBBBC7473A3}" type="parTrans" cxnId="{A1FF18AE-7ECF-4A8E-A213-010E44D65B13}">
      <dgm:prSet/>
      <dgm:spPr/>
      <dgm:t>
        <a:bodyPr/>
        <a:lstStyle/>
        <a:p>
          <a:endParaRPr lang="pl-PL"/>
        </a:p>
      </dgm:t>
    </dgm:pt>
    <dgm:pt modelId="{C76224AA-9304-4344-8439-43AC3E686087}" type="sibTrans" cxnId="{A1FF18AE-7ECF-4A8E-A213-010E44D65B13}">
      <dgm:prSet/>
      <dgm:spPr/>
      <dgm:t>
        <a:bodyPr/>
        <a:lstStyle/>
        <a:p>
          <a:endParaRPr lang="pl-PL"/>
        </a:p>
      </dgm:t>
    </dgm:pt>
    <dgm:pt modelId="{A89B0B33-F72A-4085-8276-EF8D1DC91169}">
      <dgm:prSet phldrT="[Tekst]"/>
      <dgm:spPr>
        <a:solidFill>
          <a:srgbClr val="00B050"/>
        </a:solidFill>
      </dgm:spPr>
      <dgm:t>
        <a:bodyPr/>
        <a:lstStyle/>
        <a:p>
          <a:r>
            <a:rPr lang="pl-PL" dirty="0" err="1"/>
            <a:t>Clinical</a:t>
          </a:r>
          <a:r>
            <a:rPr lang="pl-PL" dirty="0"/>
            <a:t> </a:t>
          </a:r>
          <a:r>
            <a:rPr lang="pl-PL" dirty="0" err="1"/>
            <a:t>use</a:t>
          </a:r>
          <a:endParaRPr lang="pl-PL" dirty="0"/>
        </a:p>
      </dgm:t>
    </dgm:pt>
    <dgm:pt modelId="{DD198B8F-778C-4C12-8F53-C00CA3649869}" type="parTrans" cxnId="{91397347-8CEA-4DA6-8EF1-4CCDD09FCC67}">
      <dgm:prSet/>
      <dgm:spPr/>
      <dgm:t>
        <a:bodyPr/>
        <a:lstStyle/>
        <a:p>
          <a:endParaRPr lang="pl-PL"/>
        </a:p>
      </dgm:t>
    </dgm:pt>
    <dgm:pt modelId="{D27FC178-7358-4685-A26E-54D5058FF67B}" type="sibTrans" cxnId="{91397347-8CEA-4DA6-8EF1-4CCDD09FCC67}">
      <dgm:prSet/>
      <dgm:spPr/>
      <dgm:t>
        <a:bodyPr/>
        <a:lstStyle/>
        <a:p>
          <a:endParaRPr lang="pl-PL"/>
        </a:p>
      </dgm:t>
    </dgm:pt>
    <dgm:pt modelId="{192E4A06-04E6-4A83-9411-B33ADF945CFC}">
      <dgm:prSet phldrT="[Tekst]"/>
      <dgm:spPr/>
      <dgm:t>
        <a:bodyPr/>
        <a:lstStyle/>
        <a:p>
          <a:r>
            <a:rPr lang="pl-PL" dirty="0" err="1"/>
            <a:t>Objective</a:t>
          </a:r>
          <a:r>
            <a:rPr lang="pl-PL" dirty="0"/>
            <a:t> </a:t>
          </a:r>
          <a:r>
            <a:rPr lang="pl-PL" dirty="0" err="1"/>
            <a:t>differentiation</a:t>
          </a:r>
          <a:r>
            <a:rPr lang="pl-PL" dirty="0"/>
            <a:t> of </a:t>
          </a:r>
          <a:r>
            <a:rPr lang="pl-PL" dirty="0" err="1"/>
            <a:t>vocal</a:t>
          </a:r>
          <a:r>
            <a:rPr lang="pl-PL" dirty="0"/>
            <a:t> </a:t>
          </a:r>
          <a:r>
            <a:rPr lang="pl-PL" dirty="0" err="1"/>
            <a:t>lesions</a:t>
          </a:r>
          <a:endParaRPr lang="pl-PL" dirty="0"/>
        </a:p>
      </dgm:t>
    </dgm:pt>
    <dgm:pt modelId="{0FFF1CB7-B815-4181-A3DA-3CA879408C6D}" type="parTrans" cxnId="{18154189-B274-4966-B4D7-EF7C3D5851C9}">
      <dgm:prSet/>
      <dgm:spPr/>
      <dgm:t>
        <a:bodyPr/>
        <a:lstStyle/>
        <a:p>
          <a:endParaRPr lang="pl-PL"/>
        </a:p>
      </dgm:t>
    </dgm:pt>
    <dgm:pt modelId="{C5FC7F7C-2D05-4122-97A1-D0BAA308E671}" type="sibTrans" cxnId="{18154189-B274-4966-B4D7-EF7C3D5851C9}">
      <dgm:prSet/>
      <dgm:spPr/>
      <dgm:t>
        <a:bodyPr/>
        <a:lstStyle/>
        <a:p>
          <a:endParaRPr lang="pl-PL"/>
        </a:p>
      </dgm:t>
    </dgm:pt>
    <dgm:pt modelId="{BE52B779-079B-41BD-AE5C-3FA907805763}">
      <dgm:prSet phldrT="[Tekst]"/>
      <dgm:spPr/>
      <dgm:t>
        <a:bodyPr/>
        <a:lstStyle/>
        <a:p>
          <a:r>
            <a:rPr lang="pl-PL" dirty="0"/>
            <a:t>HSV in the </a:t>
          </a:r>
          <a:r>
            <a:rPr lang="en-US" dirty="0"/>
            <a:t>follow-up in patients after </a:t>
          </a:r>
          <a:r>
            <a:rPr lang="en-US" dirty="0" err="1"/>
            <a:t>phonosurgery</a:t>
          </a:r>
          <a:endParaRPr lang="pl-PL" dirty="0"/>
        </a:p>
      </dgm:t>
    </dgm:pt>
    <dgm:pt modelId="{13D95397-0563-4974-9D1C-6D6EB1F87BCC}" type="parTrans" cxnId="{6144D74A-E57A-4174-BB6F-A450084CD891}">
      <dgm:prSet/>
      <dgm:spPr/>
      <dgm:t>
        <a:bodyPr/>
        <a:lstStyle/>
        <a:p>
          <a:endParaRPr lang="pl-PL"/>
        </a:p>
      </dgm:t>
    </dgm:pt>
    <dgm:pt modelId="{AE150241-CCFD-4FE0-9C4D-2CCAA712D2ED}" type="sibTrans" cxnId="{6144D74A-E57A-4174-BB6F-A450084CD891}">
      <dgm:prSet/>
      <dgm:spPr/>
      <dgm:t>
        <a:bodyPr/>
        <a:lstStyle/>
        <a:p>
          <a:endParaRPr lang="pl-PL"/>
        </a:p>
      </dgm:t>
    </dgm:pt>
    <dgm:pt modelId="{1504781A-884A-4680-866E-7FFA61C86D83}">
      <dgm:prSet phldrT="[Tekst]"/>
      <dgm:spPr/>
      <dgm:t>
        <a:bodyPr/>
        <a:lstStyle/>
        <a:p>
          <a:r>
            <a:rPr lang="pl-PL" dirty="0" err="1"/>
            <a:t>Cycle</a:t>
          </a:r>
          <a:r>
            <a:rPr lang="pl-PL" dirty="0"/>
            <a:t> </a:t>
          </a:r>
          <a:r>
            <a:rPr lang="pl-PL" dirty="0" err="1"/>
            <a:t>Detection</a:t>
          </a:r>
          <a:r>
            <a:rPr lang="pl-PL" dirty="0"/>
            <a:t> </a:t>
          </a:r>
          <a:r>
            <a:rPr lang="pl-PL" dirty="0" err="1"/>
            <a:t>Compliance</a:t>
          </a:r>
          <a:endParaRPr lang="pl-PL" dirty="0"/>
        </a:p>
      </dgm:t>
    </dgm:pt>
    <dgm:pt modelId="{7BFE0DD7-8F69-4225-BCE2-402765426895}" type="parTrans" cxnId="{C82C3159-E1A4-4613-8EF5-EFFA5B9A5F84}">
      <dgm:prSet/>
      <dgm:spPr/>
      <dgm:t>
        <a:bodyPr/>
        <a:lstStyle/>
        <a:p>
          <a:endParaRPr lang="pl-PL"/>
        </a:p>
      </dgm:t>
    </dgm:pt>
    <dgm:pt modelId="{E9BB448E-DE82-4BE1-A260-EEC527360E9A}" type="sibTrans" cxnId="{C82C3159-E1A4-4613-8EF5-EFFA5B9A5F84}">
      <dgm:prSet/>
      <dgm:spPr/>
      <dgm:t>
        <a:bodyPr/>
        <a:lstStyle/>
        <a:p>
          <a:endParaRPr lang="pl-PL"/>
        </a:p>
      </dgm:t>
    </dgm:pt>
    <dgm:pt modelId="{EA073F97-83AA-4528-A0B1-11DE5D472D2C}" type="pres">
      <dgm:prSet presAssocID="{CDBFA727-EF7A-4C76-9FDD-21046F81BFA1}" presName="Name0" presStyleCnt="0">
        <dgm:presLayoutVars>
          <dgm:dir/>
          <dgm:animLvl val="lvl"/>
          <dgm:resizeHandles val="exact"/>
        </dgm:presLayoutVars>
      </dgm:prSet>
      <dgm:spPr/>
    </dgm:pt>
    <dgm:pt modelId="{EE2E0EB2-AB4C-4C52-810D-BE261400661A}" type="pres">
      <dgm:prSet presAssocID="{A89B0B33-F72A-4085-8276-EF8D1DC91169}" presName="boxAndChildren" presStyleCnt="0"/>
      <dgm:spPr/>
    </dgm:pt>
    <dgm:pt modelId="{D35EC23C-5CC2-481D-A553-1A0DE4D4A27B}" type="pres">
      <dgm:prSet presAssocID="{A89B0B33-F72A-4085-8276-EF8D1DC91169}" presName="parentTextBox" presStyleLbl="node1" presStyleIdx="0" presStyleCnt="3"/>
      <dgm:spPr/>
    </dgm:pt>
    <dgm:pt modelId="{96F69132-CDB5-4EA3-B541-580C29127BF3}" type="pres">
      <dgm:prSet presAssocID="{A89B0B33-F72A-4085-8276-EF8D1DC91169}" presName="entireBox" presStyleLbl="node1" presStyleIdx="0" presStyleCnt="3"/>
      <dgm:spPr/>
    </dgm:pt>
    <dgm:pt modelId="{2BFF1380-DCAC-4499-A9CF-8FAA91777113}" type="pres">
      <dgm:prSet presAssocID="{A89B0B33-F72A-4085-8276-EF8D1DC91169}" presName="descendantBox" presStyleCnt="0"/>
      <dgm:spPr/>
    </dgm:pt>
    <dgm:pt modelId="{BBE969C6-1DAD-452A-863B-ECAC1FC2912C}" type="pres">
      <dgm:prSet presAssocID="{192E4A06-04E6-4A83-9411-B33ADF945CFC}" presName="childTextBox" presStyleLbl="fgAccFollowNode1" presStyleIdx="0" presStyleCnt="6">
        <dgm:presLayoutVars>
          <dgm:bulletEnabled val="1"/>
        </dgm:presLayoutVars>
      </dgm:prSet>
      <dgm:spPr/>
    </dgm:pt>
    <dgm:pt modelId="{6B7C9E0E-159D-488E-B76E-8DDAFEC8C6E2}" type="pres">
      <dgm:prSet presAssocID="{BE52B779-079B-41BD-AE5C-3FA907805763}" presName="childTextBox" presStyleLbl="fgAccFollowNode1" presStyleIdx="1" presStyleCnt="6">
        <dgm:presLayoutVars>
          <dgm:bulletEnabled val="1"/>
        </dgm:presLayoutVars>
      </dgm:prSet>
      <dgm:spPr/>
    </dgm:pt>
    <dgm:pt modelId="{9F974411-4A64-438F-B209-2DC0BA9FDAD7}" type="pres">
      <dgm:prSet presAssocID="{52F0F915-6958-4FA4-A10B-E69E004479E5}" presName="sp" presStyleCnt="0"/>
      <dgm:spPr/>
    </dgm:pt>
    <dgm:pt modelId="{AD920A38-9C90-495F-AD0B-7DCD7E155FD1}" type="pres">
      <dgm:prSet presAssocID="{E14ABF54-D2A7-4215-851D-D92751D5CACE}" presName="arrowAndChildren" presStyleCnt="0"/>
      <dgm:spPr/>
    </dgm:pt>
    <dgm:pt modelId="{C1FA5EC0-1928-49A2-A5F0-31BCC744C84B}" type="pres">
      <dgm:prSet presAssocID="{E14ABF54-D2A7-4215-851D-D92751D5CACE}" presName="parentTextArrow" presStyleLbl="node1" presStyleIdx="0" presStyleCnt="3"/>
      <dgm:spPr/>
    </dgm:pt>
    <dgm:pt modelId="{AEEF7229-C84B-489B-B0BC-BE7ADE7C2B1A}" type="pres">
      <dgm:prSet presAssocID="{E14ABF54-D2A7-4215-851D-D92751D5CACE}" presName="arrow" presStyleLbl="node1" presStyleIdx="1" presStyleCnt="3"/>
      <dgm:spPr/>
    </dgm:pt>
    <dgm:pt modelId="{8713FF37-EF54-48AE-AA30-9F1CA9E06563}" type="pres">
      <dgm:prSet presAssocID="{E14ABF54-D2A7-4215-851D-D92751D5CACE}" presName="descendantArrow" presStyleCnt="0"/>
      <dgm:spPr/>
    </dgm:pt>
    <dgm:pt modelId="{49EC5C76-BDEC-4793-92FD-1C7C64F44861}" type="pres">
      <dgm:prSet presAssocID="{BB21A843-49BC-4C54-A2F5-0383BA0B5EAE}" presName="childTextArrow" presStyleLbl="fgAccFollowNode1" presStyleIdx="2" presStyleCnt="6">
        <dgm:presLayoutVars>
          <dgm:bulletEnabled val="1"/>
        </dgm:presLayoutVars>
      </dgm:prSet>
      <dgm:spPr/>
    </dgm:pt>
    <dgm:pt modelId="{BE6E57B4-0DFD-4CBC-A8A5-E1A43CAFF00B}" type="pres">
      <dgm:prSet presAssocID="{D6173B2A-AFE1-4161-8B75-EA31AE78994B}" presName="childTextArrow" presStyleLbl="fgAccFollowNode1" presStyleIdx="3" presStyleCnt="6">
        <dgm:presLayoutVars>
          <dgm:bulletEnabled val="1"/>
        </dgm:presLayoutVars>
      </dgm:prSet>
      <dgm:spPr/>
    </dgm:pt>
    <dgm:pt modelId="{C051E037-0BED-4100-8FD3-1A68B33748D7}" type="pres">
      <dgm:prSet presAssocID="{74663599-78A7-4548-BE96-8AB0FD5FFD7E}" presName="sp" presStyleCnt="0"/>
      <dgm:spPr/>
    </dgm:pt>
    <dgm:pt modelId="{A5E9F893-BC79-4F11-B14B-7E8A1BD14183}" type="pres">
      <dgm:prSet presAssocID="{C1EB4A3C-B604-4DE2-936F-AFD86FCD05DB}" presName="arrowAndChildren" presStyleCnt="0"/>
      <dgm:spPr/>
    </dgm:pt>
    <dgm:pt modelId="{98BCADD7-4F0F-4B25-B9C5-9AF18166D5B8}" type="pres">
      <dgm:prSet presAssocID="{C1EB4A3C-B604-4DE2-936F-AFD86FCD05DB}" presName="parentTextArrow" presStyleLbl="node1" presStyleIdx="1" presStyleCnt="3"/>
      <dgm:spPr/>
    </dgm:pt>
    <dgm:pt modelId="{928647DD-FDE4-4425-843C-22E2D1627613}" type="pres">
      <dgm:prSet presAssocID="{C1EB4A3C-B604-4DE2-936F-AFD86FCD05DB}" presName="arrow" presStyleLbl="node1" presStyleIdx="2" presStyleCnt="3"/>
      <dgm:spPr/>
    </dgm:pt>
    <dgm:pt modelId="{FC7979F3-CD41-4228-9FF1-3520B6C3EE63}" type="pres">
      <dgm:prSet presAssocID="{C1EB4A3C-B604-4DE2-936F-AFD86FCD05DB}" presName="descendantArrow" presStyleCnt="0"/>
      <dgm:spPr/>
    </dgm:pt>
    <dgm:pt modelId="{0FA1DE87-91D5-4161-914E-FC1624AA6ACD}" type="pres">
      <dgm:prSet presAssocID="{4FE23AB7-3427-4F57-9E16-448E2205DFE5}" presName="childTextArrow" presStyleLbl="fgAccFollowNode1" presStyleIdx="4" presStyleCnt="6">
        <dgm:presLayoutVars>
          <dgm:bulletEnabled val="1"/>
        </dgm:presLayoutVars>
      </dgm:prSet>
      <dgm:spPr/>
    </dgm:pt>
    <dgm:pt modelId="{695B9AF5-2D59-4066-9773-BDDC174B775A}" type="pres">
      <dgm:prSet presAssocID="{1504781A-884A-4680-866E-7FFA61C86D83}" presName="childTextArrow" presStyleLbl="fgAccFollowNode1" presStyleIdx="5" presStyleCnt="6">
        <dgm:presLayoutVars>
          <dgm:bulletEnabled val="1"/>
        </dgm:presLayoutVars>
      </dgm:prSet>
      <dgm:spPr/>
    </dgm:pt>
  </dgm:ptLst>
  <dgm:cxnLst>
    <dgm:cxn modelId="{7E354E00-D803-4967-85D8-09A1E9E537E6}" srcId="{C1EB4A3C-B604-4DE2-936F-AFD86FCD05DB}" destId="{4FE23AB7-3427-4F57-9E16-448E2205DFE5}" srcOrd="0" destOrd="0" parTransId="{39E08C2C-C1EC-4FD1-AAAA-FB7996DD37B2}" sibTransId="{93C3F3BE-2F20-4443-9707-F376FE2A19A1}"/>
    <dgm:cxn modelId="{D3C8FB00-6E39-41B8-B5C4-38B0CE439FF7}" type="presOf" srcId="{BB21A843-49BC-4C54-A2F5-0383BA0B5EAE}" destId="{49EC5C76-BDEC-4793-92FD-1C7C64F44861}" srcOrd="0" destOrd="0" presId="urn:microsoft.com/office/officeart/2005/8/layout/process4"/>
    <dgm:cxn modelId="{63EBF929-A9E4-4F7B-AAD9-7321E90DBF33}" type="presOf" srcId="{4FE23AB7-3427-4F57-9E16-448E2205DFE5}" destId="{0FA1DE87-91D5-4161-914E-FC1624AA6ACD}" srcOrd="0" destOrd="0" presId="urn:microsoft.com/office/officeart/2005/8/layout/process4"/>
    <dgm:cxn modelId="{8883EF35-5012-4889-8009-147B75CCA429}" type="presOf" srcId="{1504781A-884A-4680-866E-7FFA61C86D83}" destId="{695B9AF5-2D59-4066-9773-BDDC174B775A}" srcOrd="0" destOrd="0" presId="urn:microsoft.com/office/officeart/2005/8/layout/process4"/>
    <dgm:cxn modelId="{6FD0C53A-81C7-4636-AC2E-B0451CAF3EB3}" type="presOf" srcId="{A89B0B33-F72A-4085-8276-EF8D1DC91169}" destId="{96F69132-CDB5-4EA3-B541-580C29127BF3}" srcOrd="1" destOrd="0" presId="urn:microsoft.com/office/officeart/2005/8/layout/process4"/>
    <dgm:cxn modelId="{C0265C3C-88BD-4C59-9B9B-359A3C898094}" type="presOf" srcId="{BE52B779-079B-41BD-AE5C-3FA907805763}" destId="{6B7C9E0E-159D-488E-B76E-8DDAFEC8C6E2}" srcOrd="0" destOrd="0" presId="urn:microsoft.com/office/officeart/2005/8/layout/process4"/>
    <dgm:cxn modelId="{AAAFB45C-3A65-476D-A368-F343B3E18C5B}" srcId="{CDBFA727-EF7A-4C76-9FDD-21046F81BFA1}" destId="{C1EB4A3C-B604-4DE2-936F-AFD86FCD05DB}" srcOrd="0" destOrd="0" parTransId="{87203980-632B-4E54-B005-CBA80C024C7C}" sibTransId="{74663599-78A7-4548-BE96-8AB0FD5FFD7E}"/>
    <dgm:cxn modelId="{91397347-8CEA-4DA6-8EF1-4CCDD09FCC67}" srcId="{CDBFA727-EF7A-4C76-9FDD-21046F81BFA1}" destId="{A89B0B33-F72A-4085-8276-EF8D1DC91169}" srcOrd="2" destOrd="0" parTransId="{DD198B8F-778C-4C12-8F53-C00CA3649869}" sibTransId="{D27FC178-7358-4685-A26E-54D5058FF67B}"/>
    <dgm:cxn modelId="{6144D74A-E57A-4174-BB6F-A450084CD891}" srcId="{A89B0B33-F72A-4085-8276-EF8D1DC91169}" destId="{BE52B779-079B-41BD-AE5C-3FA907805763}" srcOrd="1" destOrd="0" parTransId="{13D95397-0563-4974-9D1C-6D6EB1F87BCC}" sibTransId="{AE150241-CCFD-4FE0-9C4D-2CCAA712D2ED}"/>
    <dgm:cxn modelId="{C82C3159-E1A4-4613-8EF5-EFFA5B9A5F84}" srcId="{C1EB4A3C-B604-4DE2-936F-AFD86FCD05DB}" destId="{1504781A-884A-4680-866E-7FFA61C86D83}" srcOrd="1" destOrd="0" parTransId="{7BFE0DD7-8F69-4225-BCE2-402765426895}" sibTransId="{E9BB448E-DE82-4BE1-A260-EEC527360E9A}"/>
    <dgm:cxn modelId="{66DC577D-E25C-47C7-82D0-9D88C5A5451C}" type="presOf" srcId="{A89B0B33-F72A-4085-8276-EF8D1DC91169}" destId="{D35EC23C-5CC2-481D-A553-1A0DE4D4A27B}" srcOrd="0" destOrd="0" presId="urn:microsoft.com/office/officeart/2005/8/layout/process4"/>
    <dgm:cxn modelId="{18154189-B274-4966-B4D7-EF7C3D5851C9}" srcId="{A89B0B33-F72A-4085-8276-EF8D1DC91169}" destId="{192E4A06-04E6-4A83-9411-B33ADF945CFC}" srcOrd="0" destOrd="0" parTransId="{0FFF1CB7-B815-4181-A3DA-3CA879408C6D}" sibTransId="{C5FC7F7C-2D05-4122-97A1-D0BAA308E671}"/>
    <dgm:cxn modelId="{5AD1E78A-8D59-43F5-94D5-C738EF9C6737}" srcId="{CDBFA727-EF7A-4C76-9FDD-21046F81BFA1}" destId="{E14ABF54-D2A7-4215-851D-D92751D5CACE}" srcOrd="1" destOrd="0" parTransId="{692B0373-0D03-423D-9166-9E49CCAF084B}" sibTransId="{52F0F915-6958-4FA4-A10B-E69E004479E5}"/>
    <dgm:cxn modelId="{3DBD4697-8E1B-449C-B568-864BFEA84E19}" type="presOf" srcId="{C1EB4A3C-B604-4DE2-936F-AFD86FCD05DB}" destId="{928647DD-FDE4-4425-843C-22E2D1627613}" srcOrd="1" destOrd="0" presId="urn:microsoft.com/office/officeart/2005/8/layout/process4"/>
    <dgm:cxn modelId="{2060EEA9-2A62-4621-BF9C-AF4B5590AED3}" type="presOf" srcId="{CDBFA727-EF7A-4C76-9FDD-21046F81BFA1}" destId="{EA073F97-83AA-4528-A0B1-11DE5D472D2C}" srcOrd="0" destOrd="0" presId="urn:microsoft.com/office/officeart/2005/8/layout/process4"/>
    <dgm:cxn modelId="{A1FF18AE-7ECF-4A8E-A213-010E44D65B13}" srcId="{E14ABF54-D2A7-4215-851D-D92751D5CACE}" destId="{D6173B2A-AFE1-4161-8B75-EA31AE78994B}" srcOrd="1" destOrd="0" parTransId="{35AAADB7-5644-4590-B30B-FCBBBC7473A3}" sibTransId="{C76224AA-9304-4344-8439-43AC3E686087}"/>
    <dgm:cxn modelId="{D7921ABA-122F-4069-A3DE-C53A58087B41}" type="presOf" srcId="{E14ABF54-D2A7-4215-851D-D92751D5CACE}" destId="{C1FA5EC0-1928-49A2-A5F0-31BCC744C84B}" srcOrd="0" destOrd="0" presId="urn:microsoft.com/office/officeart/2005/8/layout/process4"/>
    <dgm:cxn modelId="{EAE564CF-A876-49CC-95B6-19A1E3D34EAB}" srcId="{E14ABF54-D2A7-4215-851D-D92751D5CACE}" destId="{BB21A843-49BC-4C54-A2F5-0383BA0B5EAE}" srcOrd="0" destOrd="0" parTransId="{52A40918-E3BF-4B17-BC19-F178BAD220D9}" sibTransId="{9E383E5B-5C36-4F93-A1A4-16F26D52B476}"/>
    <dgm:cxn modelId="{A88A70E5-1647-4C54-9255-715A26B970DA}" type="presOf" srcId="{D6173B2A-AFE1-4161-8B75-EA31AE78994B}" destId="{BE6E57B4-0DFD-4CBC-A8A5-E1A43CAFF00B}" srcOrd="0" destOrd="0" presId="urn:microsoft.com/office/officeart/2005/8/layout/process4"/>
    <dgm:cxn modelId="{286BA7ED-6164-464F-A82D-BB8144CA66E3}" type="presOf" srcId="{192E4A06-04E6-4A83-9411-B33ADF945CFC}" destId="{BBE969C6-1DAD-452A-863B-ECAC1FC2912C}" srcOrd="0" destOrd="0" presId="urn:microsoft.com/office/officeart/2005/8/layout/process4"/>
    <dgm:cxn modelId="{B2585BF5-7AD7-4B2B-AF51-3995A1941F74}" type="presOf" srcId="{E14ABF54-D2A7-4215-851D-D92751D5CACE}" destId="{AEEF7229-C84B-489B-B0BC-BE7ADE7C2B1A}" srcOrd="1" destOrd="0" presId="urn:microsoft.com/office/officeart/2005/8/layout/process4"/>
    <dgm:cxn modelId="{67193CFE-2917-4792-9EA0-0E5E26F1CE3F}" type="presOf" srcId="{C1EB4A3C-B604-4DE2-936F-AFD86FCD05DB}" destId="{98BCADD7-4F0F-4B25-B9C5-9AF18166D5B8}" srcOrd="0" destOrd="0" presId="urn:microsoft.com/office/officeart/2005/8/layout/process4"/>
    <dgm:cxn modelId="{6B3AEAB5-834B-4F1B-825D-12C62EC7E0CE}" type="presParOf" srcId="{EA073F97-83AA-4528-A0B1-11DE5D472D2C}" destId="{EE2E0EB2-AB4C-4C52-810D-BE261400661A}" srcOrd="0" destOrd="0" presId="urn:microsoft.com/office/officeart/2005/8/layout/process4"/>
    <dgm:cxn modelId="{09839E3E-7217-4F75-BB15-BD880F3E5F29}" type="presParOf" srcId="{EE2E0EB2-AB4C-4C52-810D-BE261400661A}" destId="{D35EC23C-5CC2-481D-A553-1A0DE4D4A27B}" srcOrd="0" destOrd="0" presId="urn:microsoft.com/office/officeart/2005/8/layout/process4"/>
    <dgm:cxn modelId="{612C29A6-0BA7-4263-BCE9-20ED3149ACFC}" type="presParOf" srcId="{EE2E0EB2-AB4C-4C52-810D-BE261400661A}" destId="{96F69132-CDB5-4EA3-B541-580C29127BF3}" srcOrd="1" destOrd="0" presId="urn:microsoft.com/office/officeart/2005/8/layout/process4"/>
    <dgm:cxn modelId="{0BAD0088-8B1B-4689-9CF1-AD8C834641CF}" type="presParOf" srcId="{EE2E0EB2-AB4C-4C52-810D-BE261400661A}" destId="{2BFF1380-DCAC-4499-A9CF-8FAA91777113}" srcOrd="2" destOrd="0" presId="urn:microsoft.com/office/officeart/2005/8/layout/process4"/>
    <dgm:cxn modelId="{08148D17-BEC5-4FDE-830A-9248FCEAE1E9}" type="presParOf" srcId="{2BFF1380-DCAC-4499-A9CF-8FAA91777113}" destId="{BBE969C6-1DAD-452A-863B-ECAC1FC2912C}" srcOrd="0" destOrd="0" presId="urn:microsoft.com/office/officeart/2005/8/layout/process4"/>
    <dgm:cxn modelId="{3BD1658D-A971-4960-9594-C422A7ACCD05}" type="presParOf" srcId="{2BFF1380-DCAC-4499-A9CF-8FAA91777113}" destId="{6B7C9E0E-159D-488E-B76E-8DDAFEC8C6E2}" srcOrd="1" destOrd="0" presId="urn:microsoft.com/office/officeart/2005/8/layout/process4"/>
    <dgm:cxn modelId="{50961D11-7617-4733-AE5A-DE70B01558BD}" type="presParOf" srcId="{EA073F97-83AA-4528-A0B1-11DE5D472D2C}" destId="{9F974411-4A64-438F-B209-2DC0BA9FDAD7}" srcOrd="1" destOrd="0" presId="urn:microsoft.com/office/officeart/2005/8/layout/process4"/>
    <dgm:cxn modelId="{5B7D7F12-459D-40D9-A15C-40FBA72DD3EA}" type="presParOf" srcId="{EA073F97-83AA-4528-A0B1-11DE5D472D2C}" destId="{AD920A38-9C90-495F-AD0B-7DCD7E155FD1}" srcOrd="2" destOrd="0" presId="urn:microsoft.com/office/officeart/2005/8/layout/process4"/>
    <dgm:cxn modelId="{EA980552-A9BB-4DCB-9F20-90BFE3953542}" type="presParOf" srcId="{AD920A38-9C90-495F-AD0B-7DCD7E155FD1}" destId="{C1FA5EC0-1928-49A2-A5F0-31BCC744C84B}" srcOrd="0" destOrd="0" presId="urn:microsoft.com/office/officeart/2005/8/layout/process4"/>
    <dgm:cxn modelId="{4D3EE095-8573-483C-996B-2556DCA36AB2}" type="presParOf" srcId="{AD920A38-9C90-495F-AD0B-7DCD7E155FD1}" destId="{AEEF7229-C84B-489B-B0BC-BE7ADE7C2B1A}" srcOrd="1" destOrd="0" presId="urn:microsoft.com/office/officeart/2005/8/layout/process4"/>
    <dgm:cxn modelId="{A1BD42F0-9A0A-4238-BA39-7914D77BFC35}" type="presParOf" srcId="{AD920A38-9C90-495F-AD0B-7DCD7E155FD1}" destId="{8713FF37-EF54-48AE-AA30-9F1CA9E06563}" srcOrd="2" destOrd="0" presId="urn:microsoft.com/office/officeart/2005/8/layout/process4"/>
    <dgm:cxn modelId="{93EB6618-27CF-4744-B27D-E9A899FE5026}" type="presParOf" srcId="{8713FF37-EF54-48AE-AA30-9F1CA9E06563}" destId="{49EC5C76-BDEC-4793-92FD-1C7C64F44861}" srcOrd="0" destOrd="0" presId="urn:microsoft.com/office/officeart/2005/8/layout/process4"/>
    <dgm:cxn modelId="{6CB5CB10-F1BD-40D0-AE35-9A3EBF78B9EC}" type="presParOf" srcId="{8713FF37-EF54-48AE-AA30-9F1CA9E06563}" destId="{BE6E57B4-0DFD-4CBC-A8A5-E1A43CAFF00B}" srcOrd="1" destOrd="0" presId="urn:microsoft.com/office/officeart/2005/8/layout/process4"/>
    <dgm:cxn modelId="{BC596FA0-2AB8-4C41-B72F-6B1B702DA0AB}" type="presParOf" srcId="{EA073F97-83AA-4528-A0B1-11DE5D472D2C}" destId="{C051E037-0BED-4100-8FD3-1A68B33748D7}" srcOrd="3" destOrd="0" presId="urn:microsoft.com/office/officeart/2005/8/layout/process4"/>
    <dgm:cxn modelId="{5E944A67-8656-485C-BEA2-5C286B50EAC6}" type="presParOf" srcId="{EA073F97-83AA-4528-A0B1-11DE5D472D2C}" destId="{A5E9F893-BC79-4F11-B14B-7E8A1BD14183}" srcOrd="4" destOrd="0" presId="urn:microsoft.com/office/officeart/2005/8/layout/process4"/>
    <dgm:cxn modelId="{F60BF46B-F766-4E3E-BB2D-5C7D6B0FE8B3}" type="presParOf" srcId="{A5E9F893-BC79-4F11-B14B-7E8A1BD14183}" destId="{98BCADD7-4F0F-4B25-B9C5-9AF18166D5B8}" srcOrd="0" destOrd="0" presId="urn:microsoft.com/office/officeart/2005/8/layout/process4"/>
    <dgm:cxn modelId="{DF5DB0C5-F4DA-4369-B1A1-F9B490FD98DC}" type="presParOf" srcId="{A5E9F893-BC79-4F11-B14B-7E8A1BD14183}" destId="{928647DD-FDE4-4425-843C-22E2D1627613}" srcOrd="1" destOrd="0" presId="urn:microsoft.com/office/officeart/2005/8/layout/process4"/>
    <dgm:cxn modelId="{93A996C0-0463-4360-86DD-3DC5B283E11B}" type="presParOf" srcId="{A5E9F893-BC79-4F11-B14B-7E8A1BD14183}" destId="{FC7979F3-CD41-4228-9FF1-3520B6C3EE63}" srcOrd="2" destOrd="0" presId="urn:microsoft.com/office/officeart/2005/8/layout/process4"/>
    <dgm:cxn modelId="{0DB24DEE-FBDC-44A3-B3C8-7D36735D45A3}" type="presParOf" srcId="{FC7979F3-CD41-4228-9FF1-3520B6C3EE63}" destId="{0FA1DE87-91D5-4161-914E-FC1624AA6ACD}" srcOrd="0" destOrd="0" presId="urn:microsoft.com/office/officeart/2005/8/layout/process4"/>
    <dgm:cxn modelId="{65546591-0569-41A7-9104-21A10BE3B98B}" type="presParOf" srcId="{FC7979F3-CD41-4228-9FF1-3520B6C3EE63}" destId="{695B9AF5-2D59-4066-9773-BDDC174B775A}"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F2883B-290D-49E6-A8E4-01C946C0F5A7}"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pl-PL"/>
        </a:p>
      </dgm:t>
    </dgm:pt>
    <dgm:pt modelId="{D9CD12C2-F755-4AE6-9F04-7D5B8A818DB8}">
      <dgm:prSet phldrT="[Tekst]"/>
      <dgm:spPr/>
      <dgm:t>
        <a:bodyPr/>
        <a:lstStyle/>
        <a:p>
          <a:r>
            <a:rPr lang="pl-PL" dirty="0"/>
            <a:t>SAI</a:t>
          </a:r>
        </a:p>
      </dgm:t>
    </dgm:pt>
    <dgm:pt modelId="{346D9A81-6A86-405D-9BFD-FFDEC1D37273}" type="parTrans" cxnId="{9DEE8E2E-D276-4155-978F-2A0C57DEA28C}">
      <dgm:prSet/>
      <dgm:spPr/>
      <dgm:t>
        <a:bodyPr/>
        <a:lstStyle/>
        <a:p>
          <a:endParaRPr lang="pl-PL"/>
        </a:p>
      </dgm:t>
    </dgm:pt>
    <dgm:pt modelId="{0DF783F8-B6E6-4A78-8DDB-0392DA75032B}" type="sibTrans" cxnId="{9DEE8E2E-D276-4155-978F-2A0C57DEA28C}">
      <dgm:prSet/>
      <dgm:spPr/>
      <dgm:t>
        <a:bodyPr/>
        <a:lstStyle/>
        <a:p>
          <a:endParaRPr lang="pl-PL"/>
        </a:p>
      </dgm:t>
    </dgm:pt>
    <dgm:pt modelId="{2FABCD2E-1344-42D2-BBDB-C027D3BE6D8E}">
      <dgm:prSet phldrT="[Tekst]"/>
      <dgm:spPr/>
      <dgm:t>
        <a:bodyPr/>
        <a:lstStyle/>
        <a:p>
          <a:r>
            <a:rPr lang="pl-PL" dirty="0" err="1"/>
            <a:t>Kymographic</a:t>
          </a:r>
          <a:r>
            <a:rPr lang="pl-PL" dirty="0"/>
            <a:t> </a:t>
          </a:r>
          <a:r>
            <a:rPr lang="pl-PL" dirty="0" err="1"/>
            <a:t>parameters</a:t>
          </a:r>
          <a:endParaRPr lang="pl-PL" dirty="0"/>
        </a:p>
      </dgm:t>
    </dgm:pt>
    <dgm:pt modelId="{891468CA-2941-4B62-8617-3B79DC6FBD48}" type="parTrans" cxnId="{88EC7A05-7F96-4DC6-9E9E-161469FF758E}">
      <dgm:prSet/>
      <dgm:spPr/>
      <dgm:t>
        <a:bodyPr/>
        <a:lstStyle/>
        <a:p>
          <a:endParaRPr lang="pl-PL"/>
        </a:p>
      </dgm:t>
    </dgm:pt>
    <dgm:pt modelId="{D7015482-28D6-4B36-8780-15E2E8ED3322}" type="sibTrans" cxnId="{88EC7A05-7F96-4DC6-9E9E-161469FF758E}">
      <dgm:prSet/>
      <dgm:spPr/>
      <dgm:t>
        <a:bodyPr/>
        <a:lstStyle/>
        <a:p>
          <a:endParaRPr lang="pl-PL"/>
        </a:p>
      </dgm:t>
    </dgm:pt>
    <dgm:pt modelId="{0F900601-5C88-48E0-AF87-E2FCD568710B}">
      <dgm:prSet phldrT="[Tekst]"/>
      <dgm:spPr/>
      <dgm:t>
        <a:bodyPr/>
        <a:lstStyle/>
        <a:p>
          <a:r>
            <a:rPr lang="pl-PL" dirty="0" err="1"/>
            <a:t>Differentiantion</a:t>
          </a:r>
          <a:r>
            <a:rPr lang="pl-PL" dirty="0"/>
            <a:t> of </a:t>
          </a:r>
          <a:r>
            <a:rPr lang="pl-PL" dirty="0" err="1"/>
            <a:t>vocal</a:t>
          </a:r>
          <a:r>
            <a:rPr lang="pl-PL" dirty="0"/>
            <a:t> </a:t>
          </a:r>
          <a:r>
            <a:rPr lang="pl-PL" dirty="0" err="1"/>
            <a:t>lesions</a:t>
          </a:r>
          <a:endParaRPr lang="pl-PL" dirty="0"/>
        </a:p>
        <a:p>
          <a:r>
            <a:rPr lang="pl-PL" dirty="0"/>
            <a:t>and </a:t>
          </a:r>
        </a:p>
        <a:p>
          <a:r>
            <a:rPr lang="pl-PL" dirty="0" err="1"/>
            <a:t>Follow-up</a:t>
          </a:r>
          <a:r>
            <a:rPr lang="pl-PL" dirty="0"/>
            <a:t> in </a:t>
          </a:r>
          <a:r>
            <a:rPr lang="pl-PL" dirty="0" err="1"/>
            <a:t>patients</a:t>
          </a:r>
          <a:r>
            <a:rPr lang="pl-PL" dirty="0"/>
            <a:t> </a:t>
          </a:r>
          <a:r>
            <a:rPr lang="pl-PL" dirty="0" err="1"/>
            <a:t>after</a:t>
          </a:r>
          <a:r>
            <a:rPr lang="pl-PL" dirty="0"/>
            <a:t> </a:t>
          </a:r>
          <a:r>
            <a:rPr lang="pl-PL" dirty="0" err="1"/>
            <a:t>phonosurgery</a:t>
          </a:r>
          <a:endParaRPr lang="pl-PL" dirty="0"/>
        </a:p>
      </dgm:t>
    </dgm:pt>
    <dgm:pt modelId="{F38C1D61-8E0E-482D-8EFA-DEF9C55052E5}" type="parTrans" cxnId="{CE0527E8-64DB-4FB6-A956-C662D3271E4F}">
      <dgm:prSet/>
      <dgm:spPr/>
      <dgm:t>
        <a:bodyPr/>
        <a:lstStyle/>
        <a:p>
          <a:endParaRPr lang="pl-PL"/>
        </a:p>
      </dgm:t>
    </dgm:pt>
    <dgm:pt modelId="{BDF4D422-CF38-491B-A8D9-12A380F1BC55}" type="sibTrans" cxnId="{CE0527E8-64DB-4FB6-A956-C662D3271E4F}">
      <dgm:prSet/>
      <dgm:spPr/>
      <dgm:t>
        <a:bodyPr/>
        <a:lstStyle/>
        <a:p>
          <a:endParaRPr lang="pl-PL"/>
        </a:p>
      </dgm:t>
    </dgm:pt>
    <dgm:pt modelId="{07F88217-3665-4117-8908-A91D28BE018A}" type="pres">
      <dgm:prSet presAssocID="{ACF2883B-290D-49E6-A8E4-01C946C0F5A7}" presName="Name0" presStyleCnt="0">
        <dgm:presLayoutVars>
          <dgm:dir/>
          <dgm:resizeHandles val="exact"/>
        </dgm:presLayoutVars>
      </dgm:prSet>
      <dgm:spPr/>
    </dgm:pt>
    <dgm:pt modelId="{A216193F-7883-4864-8856-76216D1A638C}" type="pres">
      <dgm:prSet presAssocID="{ACF2883B-290D-49E6-A8E4-01C946C0F5A7}" presName="vNodes" presStyleCnt="0"/>
      <dgm:spPr/>
    </dgm:pt>
    <dgm:pt modelId="{8C04C748-27DC-4A4F-815C-9B51C0ED9CFA}" type="pres">
      <dgm:prSet presAssocID="{D9CD12C2-F755-4AE6-9F04-7D5B8A818DB8}" presName="node" presStyleLbl="node1" presStyleIdx="0" presStyleCnt="3">
        <dgm:presLayoutVars>
          <dgm:bulletEnabled val="1"/>
        </dgm:presLayoutVars>
      </dgm:prSet>
      <dgm:spPr/>
    </dgm:pt>
    <dgm:pt modelId="{F6E0C860-218D-4C1D-B280-B1D9FC797299}" type="pres">
      <dgm:prSet presAssocID="{0DF783F8-B6E6-4A78-8DDB-0392DA75032B}" presName="spacerT" presStyleCnt="0"/>
      <dgm:spPr/>
    </dgm:pt>
    <dgm:pt modelId="{6207722F-7B6A-462A-AC38-C3D0E481CC2C}" type="pres">
      <dgm:prSet presAssocID="{0DF783F8-B6E6-4A78-8DDB-0392DA75032B}" presName="sibTrans" presStyleLbl="sibTrans2D1" presStyleIdx="0" presStyleCnt="2"/>
      <dgm:spPr/>
    </dgm:pt>
    <dgm:pt modelId="{AF795454-97B5-45B6-AC3F-50A7C672E07F}" type="pres">
      <dgm:prSet presAssocID="{0DF783F8-B6E6-4A78-8DDB-0392DA75032B}" presName="spacerB" presStyleCnt="0"/>
      <dgm:spPr/>
    </dgm:pt>
    <dgm:pt modelId="{0A3F9E01-F2F6-4F5A-9244-5024F2BFE833}" type="pres">
      <dgm:prSet presAssocID="{2FABCD2E-1344-42D2-BBDB-C027D3BE6D8E}" presName="node" presStyleLbl="node1" presStyleIdx="1" presStyleCnt="3">
        <dgm:presLayoutVars>
          <dgm:bulletEnabled val="1"/>
        </dgm:presLayoutVars>
      </dgm:prSet>
      <dgm:spPr/>
    </dgm:pt>
    <dgm:pt modelId="{0DB5AAF9-4132-4BEB-88C5-B4E0D0D45829}" type="pres">
      <dgm:prSet presAssocID="{ACF2883B-290D-49E6-A8E4-01C946C0F5A7}" presName="sibTransLast" presStyleLbl="sibTrans2D1" presStyleIdx="1" presStyleCnt="2"/>
      <dgm:spPr/>
    </dgm:pt>
    <dgm:pt modelId="{6AB9E00E-2BCC-48CF-A6D6-47E1719F1AE8}" type="pres">
      <dgm:prSet presAssocID="{ACF2883B-290D-49E6-A8E4-01C946C0F5A7}" presName="connectorText" presStyleLbl="sibTrans2D1" presStyleIdx="1" presStyleCnt="2"/>
      <dgm:spPr/>
    </dgm:pt>
    <dgm:pt modelId="{33484C29-14F2-47D9-850A-873A0C560691}" type="pres">
      <dgm:prSet presAssocID="{ACF2883B-290D-49E6-A8E4-01C946C0F5A7}" presName="lastNode" presStyleLbl="node1" presStyleIdx="2" presStyleCnt="3">
        <dgm:presLayoutVars>
          <dgm:bulletEnabled val="1"/>
        </dgm:presLayoutVars>
      </dgm:prSet>
      <dgm:spPr/>
    </dgm:pt>
  </dgm:ptLst>
  <dgm:cxnLst>
    <dgm:cxn modelId="{262F6F04-9722-45C0-A3DA-FD99703EECFF}" type="presOf" srcId="{D7015482-28D6-4B36-8780-15E2E8ED3322}" destId="{0DB5AAF9-4132-4BEB-88C5-B4E0D0D45829}" srcOrd="0" destOrd="0" presId="urn:microsoft.com/office/officeart/2005/8/layout/equation2"/>
    <dgm:cxn modelId="{88EC7A05-7F96-4DC6-9E9E-161469FF758E}" srcId="{ACF2883B-290D-49E6-A8E4-01C946C0F5A7}" destId="{2FABCD2E-1344-42D2-BBDB-C027D3BE6D8E}" srcOrd="1" destOrd="0" parTransId="{891468CA-2941-4B62-8617-3B79DC6FBD48}" sibTransId="{D7015482-28D6-4B36-8780-15E2E8ED3322}"/>
    <dgm:cxn modelId="{C82BD008-295C-41B5-963A-01E427A91416}" type="presOf" srcId="{D7015482-28D6-4B36-8780-15E2E8ED3322}" destId="{6AB9E00E-2BCC-48CF-A6D6-47E1719F1AE8}" srcOrd="1" destOrd="0" presId="urn:microsoft.com/office/officeart/2005/8/layout/equation2"/>
    <dgm:cxn modelId="{9DEE8E2E-D276-4155-978F-2A0C57DEA28C}" srcId="{ACF2883B-290D-49E6-A8E4-01C946C0F5A7}" destId="{D9CD12C2-F755-4AE6-9F04-7D5B8A818DB8}" srcOrd="0" destOrd="0" parTransId="{346D9A81-6A86-405D-9BFD-FFDEC1D37273}" sibTransId="{0DF783F8-B6E6-4A78-8DDB-0392DA75032B}"/>
    <dgm:cxn modelId="{FE383C7F-8BE9-4292-B9A1-3DD96292B53E}" type="presOf" srcId="{ACF2883B-290D-49E6-A8E4-01C946C0F5A7}" destId="{07F88217-3665-4117-8908-A91D28BE018A}" srcOrd="0" destOrd="0" presId="urn:microsoft.com/office/officeart/2005/8/layout/equation2"/>
    <dgm:cxn modelId="{D91F5482-3EC4-41BE-9101-7345EECD55EF}" type="presOf" srcId="{0F900601-5C88-48E0-AF87-E2FCD568710B}" destId="{33484C29-14F2-47D9-850A-873A0C560691}" srcOrd="0" destOrd="0" presId="urn:microsoft.com/office/officeart/2005/8/layout/equation2"/>
    <dgm:cxn modelId="{5CA8D1DA-E9B8-488B-8EA7-DC31C7C963BC}" type="presOf" srcId="{0DF783F8-B6E6-4A78-8DDB-0392DA75032B}" destId="{6207722F-7B6A-462A-AC38-C3D0E481CC2C}" srcOrd="0" destOrd="0" presId="urn:microsoft.com/office/officeart/2005/8/layout/equation2"/>
    <dgm:cxn modelId="{CE0527E8-64DB-4FB6-A956-C662D3271E4F}" srcId="{ACF2883B-290D-49E6-A8E4-01C946C0F5A7}" destId="{0F900601-5C88-48E0-AF87-E2FCD568710B}" srcOrd="2" destOrd="0" parTransId="{F38C1D61-8E0E-482D-8EFA-DEF9C55052E5}" sibTransId="{BDF4D422-CF38-491B-A8D9-12A380F1BC55}"/>
    <dgm:cxn modelId="{7CED34F6-7698-44DE-B2AC-7465BF77C15B}" type="presOf" srcId="{2FABCD2E-1344-42D2-BBDB-C027D3BE6D8E}" destId="{0A3F9E01-F2F6-4F5A-9244-5024F2BFE833}" srcOrd="0" destOrd="0" presId="urn:microsoft.com/office/officeart/2005/8/layout/equation2"/>
    <dgm:cxn modelId="{44DDDDFA-B79A-498F-9FC9-C6581936AD68}" type="presOf" srcId="{D9CD12C2-F755-4AE6-9F04-7D5B8A818DB8}" destId="{8C04C748-27DC-4A4F-815C-9B51C0ED9CFA}" srcOrd="0" destOrd="0" presId="urn:microsoft.com/office/officeart/2005/8/layout/equation2"/>
    <dgm:cxn modelId="{B36C3572-59F9-472F-B1EC-0EED9349A70A}" type="presParOf" srcId="{07F88217-3665-4117-8908-A91D28BE018A}" destId="{A216193F-7883-4864-8856-76216D1A638C}" srcOrd="0" destOrd="0" presId="urn:microsoft.com/office/officeart/2005/8/layout/equation2"/>
    <dgm:cxn modelId="{485CE6DB-FFFD-4B22-B86E-BC42DEB6BCD2}" type="presParOf" srcId="{A216193F-7883-4864-8856-76216D1A638C}" destId="{8C04C748-27DC-4A4F-815C-9B51C0ED9CFA}" srcOrd="0" destOrd="0" presId="urn:microsoft.com/office/officeart/2005/8/layout/equation2"/>
    <dgm:cxn modelId="{F6110C7F-31D6-4A00-8E83-30EA73209FB6}" type="presParOf" srcId="{A216193F-7883-4864-8856-76216D1A638C}" destId="{F6E0C860-218D-4C1D-B280-B1D9FC797299}" srcOrd="1" destOrd="0" presId="urn:microsoft.com/office/officeart/2005/8/layout/equation2"/>
    <dgm:cxn modelId="{0116A459-0DBF-40AA-AEEF-DE9858ADF2C7}" type="presParOf" srcId="{A216193F-7883-4864-8856-76216D1A638C}" destId="{6207722F-7B6A-462A-AC38-C3D0E481CC2C}" srcOrd="2" destOrd="0" presId="urn:microsoft.com/office/officeart/2005/8/layout/equation2"/>
    <dgm:cxn modelId="{99C64685-E2FA-4482-B2F2-CA4D2AB1DAA6}" type="presParOf" srcId="{A216193F-7883-4864-8856-76216D1A638C}" destId="{AF795454-97B5-45B6-AC3F-50A7C672E07F}" srcOrd="3" destOrd="0" presId="urn:microsoft.com/office/officeart/2005/8/layout/equation2"/>
    <dgm:cxn modelId="{2088B5F7-37DD-4608-94C1-ED6B19FBDE71}" type="presParOf" srcId="{A216193F-7883-4864-8856-76216D1A638C}" destId="{0A3F9E01-F2F6-4F5A-9244-5024F2BFE833}" srcOrd="4" destOrd="0" presId="urn:microsoft.com/office/officeart/2005/8/layout/equation2"/>
    <dgm:cxn modelId="{40599CAA-5686-4697-A512-A15142C8FE70}" type="presParOf" srcId="{07F88217-3665-4117-8908-A91D28BE018A}" destId="{0DB5AAF9-4132-4BEB-88C5-B4E0D0D45829}" srcOrd="1" destOrd="0" presId="urn:microsoft.com/office/officeart/2005/8/layout/equation2"/>
    <dgm:cxn modelId="{1B9F4C7A-B60F-43A9-9B27-9E68A5FA9254}" type="presParOf" srcId="{0DB5AAF9-4132-4BEB-88C5-B4E0D0D45829}" destId="{6AB9E00E-2BCC-48CF-A6D6-47E1719F1AE8}" srcOrd="0" destOrd="0" presId="urn:microsoft.com/office/officeart/2005/8/layout/equation2"/>
    <dgm:cxn modelId="{C11E720F-082B-4292-A95C-23B69D63A2C8}" type="presParOf" srcId="{07F88217-3665-4117-8908-A91D28BE018A}" destId="{33484C29-14F2-47D9-850A-873A0C560691}"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69132-CDB5-4EA3-B541-580C29127BF3}">
      <dsp:nvSpPr>
        <dsp:cNvPr id="0" name=""/>
        <dsp:cNvSpPr/>
      </dsp:nvSpPr>
      <dsp:spPr>
        <a:xfrm>
          <a:off x="0" y="3275482"/>
          <a:ext cx="10515600" cy="1075086"/>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err="1"/>
            <a:t>Clinical</a:t>
          </a:r>
          <a:r>
            <a:rPr lang="pl-PL" sz="2000" kern="1200" dirty="0"/>
            <a:t> </a:t>
          </a:r>
          <a:r>
            <a:rPr lang="pl-PL" sz="2000" kern="1200" dirty="0" err="1"/>
            <a:t>use</a:t>
          </a:r>
          <a:endParaRPr lang="pl-PL" sz="2000" kern="1200" dirty="0"/>
        </a:p>
      </dsp:txBody>
      <dsp:txXfrm>
        <a:off x="0" y="3275482"/>
        <a:ext cx="10515600" cy="580546"/>
      </dsp:txXfrm>
    </dsp:sp>
    <dsp:sp modelId="{BBE969C6-1DAD-452A-863B-ECAC1FC2912C}">
      <dsp:nvSpPr>
        <dsp:cNvPr id="0" name=""/>
        <dsp:cNvSpPr/>
      </dsp:nvSpPr>
      <dsp:spPr>
        <a:xfrm>
          <a:off x="0" y="3834527"/>
          <a:ext cx="5257799" cy="494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pl-PL" sz="1800" kern="1200" dirty="0" err="1"/>
            <a:t>Objective</a:t>
          </a:r>
          <a:r>
            <a:rPr lang="pl-PL" sz="1800" kern="1200" dirty="0"/>
            <a:t> </a:t>
          </a:r>
          <a:r>
            <a:rPr lang="pl-PL" sz="1800" kern="1200" dirty="0" err="1"/>
            <a:t>differentiation</a:t>
          </a:r>
          <a:r>
            <a:rPr lang="pl-PL" sz="1800" kern="1200" dirty="0"/>
            <a:t> of </a:t>
          </a:r>
          <a:r>
            <a:rPr lang="pl-PL" sz="1800" kern="1200" dirty="0" err="1"/>
            <a:t>vocal</a:t>
          </a:r>
          <a:r>
            <a:rPr lang="pl-PL" sz="1800" kern="1200" dirty="0"/>
            <a:t> </a:t>
          </a:r>
          <a:r>
            <a:rPr lang="pl-PL" sz="1800" kern="1200" dirty="0" err="1"/>
            <a:t>lesions</a:t>
          </a:r>
          <a:endParaRPr lang="pl-PL" sz="1800" kern="1200" dirty="0"/>
        </a:p>
      </dsp:txBody>
      <dsp:txXfrm>
        <a:off x="0" y="3834527"/>
        <a:ext cx="5257799" cy="494539"/>
      </dsp:txXfrm>
    </dsp:sp>
    <dsp:sp modelId="{6B7C9E0E-159D-488E-B76E-8DDAFEC8C6E2}">
      <dsp:nvSpPr>
        <dsp:cNvPr id="0" name=""/>
        <dsp:cNvSpPr/>
      </dsp:nvSpPr>
      <dsp:spPr>
        <a:xfrm>
          <a:off x="5257800" y="3834527"/>
          <a:ext cx="5257799" cy="494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pl-PL" sz="1800" kern="1200" dirty="0"/>
            <a:t>HSV in the </a:t>
          </a:r>
          <a:r>
            <a:rPr lang="en-US" sz="1800" kern="1200" dirty="0"/>
            <a:t>follow-up in patients after </a:t>
          </a:r>
          <a:r>
            <a:rPr lang="en-US" sz="1800" kern="1200" dirty="0" err="1"/>
            <a:t>phonosurgery</a:t>
          </a:r>
          <a:endParaRPr lang="pl-PL" sz="1800" kern="1200" dirty="0"/>
        </a:p>
      </dsp:txBody>
      <dsp:txXfrm>
        <a:off x="5257800" y="3834527"/>
        <a:ext cx="5257799" cy="494539"/>
      </dsp:txXfrm>
    </dsp:sp>
    <dsp:sp modelId="{AEEF7229-C84B-489B-B0BC-BE7ADE7C2B1A}">
      <dsp:nvSpPr>
        <dsp:cNvPr id="0" name=""/>
        <dsp:cNvSpPr/>
      </dsp:nvSpPr>
      <dsp:spPr>
        <a:xfrm rot="10800000">
          <a:off x="0" y="1638125"/>
          <a:ext cx="10515600" cy="165348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err="1"/>
            <a:t>Objective</a:t>
          </a:r>
          <a:r>
            <a:rPr lang="pl-PL" sz="2000" kern="1200" dirty="0"/>
            <a:t> </a:t>
          </a:r>
          <a:r>
            <a:rPr lang="pl-PL" sz="2000" kern="1200" dirty="0" err="1"/>
            <a:t>Parameters</a:t>
          </a:r>
          <a:endParaRPr lang="pl-PL" sz="2000" kern="1200" dirty="0"/>
        </a:p>
      </dsp:txBody>
      <dsp:txXfrm rot="-10800000">
        <a:off x="0" y="1638125"/>
        <a:ext cx="10515600" cy="580372"/>
      </dsp:txXfrm>
    </dsp:sp>
    <dsp:sp modelId="{49EC5C76-BDEC-4793-92FD-1C7C64F44861}">
      <dsp:nvSpPr>
        <dsp:cNvPr id="0" name=""/>
        <dsp:cNvSpPr/>
      </dsp:nvSpPr>
      <dsp:spPr>
        <a:xfrm>
          <a:off x="0" y="2218498"/>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pl-PL" sz="1800" kern="1200" dirty="0" err="1"/>
            <a:t>Kymographic</a:t>
          </a:r>
          <a:r>
            <a:rPr lang="pl-PL" sz="1800" kern="1200" dirty="0"/>
            <a:t> </a:t>
          </a:r>
          <a:r>
            <a:rPr lang="pl-PL" sz="1800" kern="1200" dirty="0" err="1"/>
            <a:t>Parameters</a:t>
          </a:r>
          <a:r>
            <a:rPr lang="pl-PL" sz="1800" kern="1200" dirty="0"/>
            <a:t> (</a:t>
          </a:r>
          <a:r>
            <a:rPr lang="pl-PL" sz="1800" kern="1200" dirty="0" err="1"/>
            <a:t>Jitter</a:t>
          </a:r>
          <a:r>
            <a:rPr lang="pl-PL" sz="1800" kern="1200" dirty="0"/>
            <a:t> and </a:t>
          </a:r>
          <a:r>
            <a:rPr lang="pl-PL" sz="1800" kern="1200" dirty="0" err="1"/>
            <a:t>Shimmer</a:t>
          </a:r>
          <a:r>
            <a:rPr lang="pl-PL" sz="1800" kern="1200" dirty="0"/>
            <a:t> </a:t>
          </a:r>
          <a:r>
            <a:rPr lang="pl-PL" sz="1800" kern="1200" dirty="0" err="1"/>
            <a:t>group</a:t>
          </a:r>
          <a:r>
            <a:rPr lang="pl-PL" sz="1800" kern="1200" dirty="0"/>
            <a:t>)</a:t>
          </a:r>
        </a:p>
      </dsp:txBody>
      <dsp:txXfrm>
        <a:off x="0" y="2218498"/>
        <a:ext cx="5257799" cy="494391"/>
      </dsp:txXfrm>
    </dsp:sp>
    <dsp:sp modelId="{BE6E57B4-0DFD-4CBC-A8A5-E1A43CAFF00B}">
      <dsp:nvSpPr>
        <dsp:cNvPr id="0" name=""/>
        <dsp:cNvSpPr/>
      </dsp:nvSpPr>
      <dsp:spPr>
        <a:xfrm>
          <a:off x="5257800" y="2218498"/>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pl-PL" sz="1800" kern="1200" dirty="0" err="1"/>
            <a:t>Stiffness</a:t>
          </a:r>
          <a:r>
            <a:rPr lang="pl-PL" sz="1800" kern="1200" dirty="0"/>
            <a:t> </a:t>
          </a:r>
          <a:r>
            <a:rPr lang="pl-PL" sz="1800" kern="1200" dirty="0" err="1"/>
            <a:t>Asymmetry</a:t>
          </a:r>
          <a:r>
            <a:rPr lang="pl-PL" sz="1800" kern="1200" dirty="0"/>
            <a:t> Index (SAI)</a:t>
          </a:r>
        </a:p>
      </dsp:txBody>
      <dsp:txXfrm>
        <a:off x="5257800" y="2218498"/>
        <a:ext cx="5257799" cy="494391"/>
      </dsp:txXfrm>
    </dsp:sp>
    <dsp:sp modelId="{928647DD-FDE4-4425-843C-22E2D1627613}">
      <dsp:nvSpPr>
        <dsp:cNvPr id="0" name=""/>
        <dsp:cNvSpPr/>
      </dsp:nvSpPr>
      <dsp:spPr>
        <a:xfrm rot="10800000">
          <a:off x="0" y="769"/>
          <a:ext cx="10515600" cy="165348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err="1"/>
            <a:t>Methodology</a:t>
          </a:r>
          <a:r>
            <a:rPr lang="pl-PL" sz="2000" kern="1200" dirty="0"/>
            <a:t> of HSV </a:t>
          </a:r>
          <a:r>
            <a:rPr lang="pl-PL" sz="2000" kern="1200" dirty="0" err="1"/>
            <a:t>examination</a:t>
          </a:r>
          <a:r>
            <a:rPr lang="pl-PL" sz="2000" kern="1200" dirty="0"/>
            <a:t> and </a:t>
          </a:r>
          <a:r>
            <a:rPr lang="pl-PL" sz="2000" kern="1200" dirty="0" err="1"/>
            <a:t>analysis</a:t>
          </a:r>
          <a:endParaRPr lang="pl-PL" sz="2000" kern="1200" dirty="0"/>
        </a:p>
      </dsp:txBody>
      <dsp:txXfrm rot="-10800000">
        <a:off x="0" y="769"/>
        <a:ext cx="10515600" cy="580372"/>
      </dsp:txXfrm>
    </dsp:sp>
    <dsp:sp modelId="{0FA1DE87-91D5-4161-914E-FC1624AA6ACD}">
      <dsp:nvSpPr>
        <dsp:cNvPr id="0" name=""/>
        <dsp:cNvSpPr/>
      </dsp:nvSpPr>
      <dsp:spPr>
        <a:xfrm>
          <a:off x="0" y="581141"/>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pl-PL" sz="1800" kern="1200" dirty="0" err="1"/>
            <a:t>Artifical</a:t>
          </a:r>
          <a:r>
            <a:rPr lang="pl-PL" sz="1800" kern="1200" dirty="0"/>
            <a:t> </a:t>
          </a:r>
          <a:r>
            <a:rPr lang="pl-PL" sz="1800" kern="1200" dirty="0" err="1"/>
            <a:t>Intelligence</a:t>
          </a:r>
          <a:r>
            <a:rPr lang="pl-PL" sz="1800" kern="1200" dirty="0"/>
            <a:t> </a:t>
          </a:r>
          <a:r>
            <a:rPr lang="pl-PL" sz="1800" kern="1200" dirty="0" err="1"/>
            <a:t>Methods</a:t>
          </a:r>
          <a:r>
            <a:rPr lang="pl-PL" sz="1800" kern="1200" dirty="0"/>
            <a:t> </a:t>
          </a:r>
        </a:p>
      </dsp:txBody>
      <dsp:txXfrm>
        <a:off x="0" y="581141"/>
        <a:ext cx="5257799" cy="494391"/>
      </dsp:txXfrm>
    </dsp:sp>
    <dsp:sp modelId="{695B9AF5-2D59-4066-9773-BDDC174B775A}">
      <dsp:nvSpPr>
        <dsp:cNvPr id="0" name=""/>
        <dsp:cNvSpPr/>
      </dsp:nvSpPr>
      <dsp:spPr>
        <a:xfrm>
          <a:off x="5257800" y="581141"/>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pl-PL" sz="1800" kern="1200" dirty="0" err="1"/>
            <a:t>Cycle</a:t>
          </a:r>
          <a:r>
            <a:rPr lang="pl-PL" sz="1800" kern="1200" dirty="0"/>
            <a:t> </a:t>
          </a:r>
          <a:r>
            <a:rPr lang="pl-PL" sz="1800" kern="1200" dirty="0" err="1"/>
            <a:t>Detection</a:t>
          </a:r>
          <a:r>
            <a:rPr lang="pl-PL" sz="1800" kern="1200" dirty="0"/>
            <a:t> </a:t>
          </a:r>
          <a:r>
            <a:rPr lang="pl-PL" sz="1800" kern="1200" dirty="0" err="1"/>
            <a:t>Compliance</a:t>
          </a:r>
          <a:endParaRPr lang="pl-PL" sz="1800" kern="1200" dirty="0"/>
        </a:p>
      </dsp:txBody>
      <dsp:txXfrm>
        <a:off x="5257800" y="581141"/>
        <a:ext cx="5257799" cy="494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4C748-27DC-4A4F-815C-9B51C0ED9CFA}">
      <dsp:nvSpPr>
        <dsp:cNvPr id="0" name=""/>
        <dsp:cNvSpPr/>
      </dsp:nvSpPr>
      <dsp:spPr>
        <a:xfrm>
          <a:off x="2401951" y="147"/>
          <a:ext cx="1586582" cy="15865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kern="1200" dirty="0"/>
            <a:t>SAI</a:t>
          </a:r>
        </a:p>
      </dsp:txBody>
      <dsp:txXfrm>
        <a:off x="2634301" y="232497"/>
        <a:ext cx="1121882" cy="1121882"/>
      </dsp:txXfrm>
    </dsp:sp>
    <dsp:sp modelId="{6207722F-7B6A-462A-AC38-C3D0E481CC2C}">
      <dsp:nvSpPr>
        <dsp:cNvPr id="0" name=""/>
        <dsp:cNvSpPr/>
      </dsp:nvSpPr>
      <dsp:spPr>
        <a:xfrm>
          <a:off x="2735134" y="1715560"/>
          <a:ext cx="920217" cy="92021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l-PL" sz="1300" kern="1200"/>
        </a:p>
      </dsp:txBody>
      <dsp:txXfrm>
        <a:off x="2857109" y="2067451"/>
        <a:ext cx="676267" cy="216435"/>
      </dsp:txXfrm>
    </dsp:sp>
    <dsp:sp modelId="{0A3F9E01-F2F6-4F5A-9244-5024F2BFE833}">
      <dsp:nvSpPr>
        <dsp:cNvPr id="0" name=""/>
        <dsp:cNvSpPr/>
      </dsp:nvSpPr>
      <dsp:spPr>
        <a:xfrm>
          <a:off x="2401951" y="2764608"/>
          <a:ext cx="1586582" cy="15865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kern="1200" dirty="0" err="1"/>
            <a:t>Kymographic</a:t>
          </a:r>
          <a:r>
            <a:rPr lang="pl-PL" sz="1600" kern="1200" dirty="0"/>
            <a:t> </a:t>
          </a:r>
          <a:r>
            <a:rPr lang="pl-PL" sz="1600" kern="1200" dirty="0" err="1"/>
            <a:t>parameters</a:t>
          </a:r>
          <a:endParaRPr lang="pl-PL" sz="1600" kern="1200" dirty="0"/>
        </a:p>
      </dsp:txBody>
      <dsp:txXfrm>
        <a:off x="2634301" y="2996958"/>
        <a:ext cx="1121882" cy="1121882"/>
      </dsp:txXfrm>
    </dsp:sp>
    <dsp:sp modelId="{0DB5AAF9-4132-4BEB-88C5-B4E0D0D45829}">
      <dsp:nvSpPr>
        <dsp:cNvPr id="0" name=""/>
        <dsp:cNvSpPr/>
      </dsp:nvSpPr>
      <dsp:spPr>
        <a:xfrm>
          <a:off x="4226521" y="1880564"/>
          <a:ext cx="504533" cy="5902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l-PL" sz="1300" kern="1200"/>
        </a:p>
      </dsp:txBody>
      <dsp:txXfrm>
        <a:off x="4226521" y="1998606"/>
        <a:ext cx="353173" cy="354124"/>
      </dsp:txXfrm>
    </dsp:sp>
    <dsp:sp modelId="{33484C29-14F2-47D9-850A-873A0C560691}">
      <dsp:nvSpPr>
        <dsp:cNvPr id="0" name=""/>
        <dsp:cNvSpPr/>
      </dsp:nvSpPr>
      <dsp:spPr>
        <a:xfrm>
          <a:off x="4940483" y="589086"/>
          <a:ext cx="3173164" cy="31731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pl-PL" sz="2300" kern="1200" dirty="0" err="1"/>
            <a:t>Differentiantion</a:t>
          </a:r>
          <a:r>
            <a:rPr lang="pl-PL" sz="2300" kern="1200" dirty="0"/>
            <a:t> of </a:t>
          </a:r>
          <a:r>
            <a:rPr lang="pl-PL" sz="2300" kern="1200" dirty="0" err="1"/>
            <a:t>vocal</a:t>
          </a:r>
          <a:r>
            <a:rPr lang="pl-PL" sz="2300" kern="1200" dirty="0"/>
            <a:t> </a:t>
          </a:r>
          <a:r>
            <a:rPr lang="pl-PL" sz="2300" kern="1200" dirty="0" err="1"/>
            <a:t>lesions</a:t>
          </a:r>
          <a:endParaRPr lang="pl-PL" sz="2300" kern="1200" dirty="0"/>
        </a:p>
        <a:p>
          <a:pPr marL="0" lvl="0" indent="0" algn="ctr" defTabSz="1022350">
            <a:lnSpc>
              <a:spcPct val="90000"/>
            </a:lnSpc>
            <a:spcBef>
              <a:spcPct val="0"/>
            </a:spcBef>
            <a:spcAft>
              <a:spcPct val="35000"/>
            </a:spcAft>
            <a:buNone/>
          </a:pPr>
          <a:r>
            <a:rPr lang="pl-PL" sz="2300" kern="1200" dirty="0"/>
            <a:t>and </a:t>
          </a:r>
        </a:p>
        <a:p>
          <a:pPr marL="0" lvl="0" indent="0" algn="ctr" defTabSz="1022350">
            <a:lnSpc>
              <a:spcPct val="90000"/>
            </a:lnSpc>
            <a:spcBef>
              <a:spcPct val="0"/>
            </a:spcBef>
            <a:spcAft>
              <a:spcPct val="35000"/>
            </a:spcAft>
            <a:buNone/>
          </a:pPr>
          <a:r>
            <a:rPr lang="pl-PL" sz="2300" kern="1200" dirty="0" err="1"/>
            <a:t>Follow-up</a:t>
          </a:r>
          <a:r>
            <a:rPr lang="pl-PL" sz="2300" kern="1200" dirty="0"/>
            <a:t> in </a:t>
          </a:r>
          <a:r>
            <a:rPr lang="pl-PL" sz="2300" kern="1200" dirty="0" err="1"/>
            <a:t>patients</a:t>
          </a:r>
          <a:r>
            <a:rPr lang="pl-PL" sz="2300" kern="1200" dirty="0"/>
            <a:t> </a:t>
          </a:r>
          <a:r>
            <a:rPr lang="pl-PL" sz="2300" kern="1200" dirty="0" err="1"/>
            <a:t>after</a:t>
          </a:r>
          <a:r>
            <a:rPr lang="pl-PL" sz="2300" kern="1200" dirty="0"/>
            <a:t> </a:t>
          </a:r>
          <a:r>
            <a:rPr lang="pl-PL" sz="2300" kern="1200" dirty="0" err="1"/>
            <a:t>phonosurgery</a:t>
          </a:r>
          <a:endParaRPr lang="pl-PL" sz="2300" kern="1200" dirty="0"/>
        </a:p>
      </dsp:txBody>
      <dsp:txXfrm>
        <a:off x="5405182" y="1053785"/>
        <a:ext cx="2243766" cy="22437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9C6AE2-DBD7-435F-97CB-BCEB56E0D31B}" type="datetimeFigureOut">
              <a:rPr lang="pl-PL" smtClean="0"/>
              <a:t>06.05.2024</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pl-PL"/>
              <a:t>m</a:t>
            </a:r>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59F513-B7C3-4676-8F02-6713FF8A35F3}" type="slidenum">
              <a:rPr lang="pl-PL" smtClean="0"/>
              <a:t>‹#›</a:t>
            </a:fld>
            <a:endParaRPr lang="pl-PL"/>
          </a:p>
        </p:txBody>
      </p:sp>
    </p:spTree>
    <p:extLst>
      <p:ext uri="{BB962C8B-B14F-4D97-AF65-F5344CB8AC3E}">
        <p14:creationId xmlns:p14="http://schemas.microsoft.com/office/powerpoint/2010/main" val="420259251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88E1C-1D0B-4D1E-BE4D-16A337A79513}" type="datetimeFigureOut">
              <a:rPr lang="pl-PL" smtClean="0"/>
              <a:t>06.05.2024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pl-PL"/>
              <a:t>m</a:t>
            </a:r>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24C1B-2DD3-4DC1-8E1F-87EE0617D8E5}" type="slidenum">
              <a:rPr lang="pl-PL" smtClean="0"/>
              <a:t>‹#›</a:t>
            </a:fld>
            <a:endParaRPr lang="pl-PL"/>
          </a:p>
        </p:txBody>
      </p:sp>
    </p:spTree>
    <p:extLst>
      <p:ext uri="{BB962C8B-B14F-4D97-AF65-F5344CB8AC3E}">
        <p14:creationId xmlns:p14="http://schemas.microsoft.com/office/powerpoint/2010/main" val="305103692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0B24C1B-2DD3-4DC1-8E1F-87EE0617D8E5}" type="slidenum">
              <a:rPr lang="pl-PL" smtClean="0"/>
              <a:t>2</a:t>
            </a:fld>
            <a:endParaRPr lang="pl-PL"/>
          </a:p>
        </p:txBody>
      </p:sp>
      <p:sp>
        <p:nvSpPr>
          <p:cNvPr id="5" name="Symbol zastępczy stopki 4"/>
          <p:cNvSpPr>
            <a:spLocks noGrp="1"/>
          </p:cNvSpPr>
          <p:nvPr>
            <p:ph type="ftr" sz="quarter" idx="11"/>
          </p:nvPr>
        </p:nvSpPr>
        <p:spPr/>
        <p:txBody>
          <a:bodyPr/>
          <a:lstStyle/>
          <a:p>
            <a:r>
              <a:rPr lang="pl-PL"/>
              <a:t>m</a:t>
            </a:r>
          </a:p>
        </p:txBody>
      </p:sp>
    </p:spTree>
    <p:extLst>
      <p:ext uri="{BB962C8B-B14F-4D97-AF65-F5344CB8AC3E}">
        <p14:creationId xmlns:p14="http://schemas.microsoft.com/office/powerpoint/2010/main" val="17139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D224DC51-8AFC-4682-9A31-0973DF1CD797}" type="datetime1">
              <a:rPr lang="pl-PL" smtClean="0"/>
              <a:t>06.05.2024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244702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5FA249A0-E76F-492C-B771-406EA7D21DFE}" type="datetime1">
              <a:rPr lang="pl-PL" smtClean="0"/>
              <a:t>06.05.2024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1947299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08FEC614-F5FF-45F2-9F56-EFEF3E4A5AF0}" type="datetime1">
              <a:rPr lang="pl-PL" smtClean="0"/>
              <a:t>06.05.2024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3829741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E3D60EBC-6999-4953-8E6F-630FE889C915}" type="datetime1">
              <a:rPr lang="pl-PL" smtClean="0"/>
              <a:t>06.05.2024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182230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4DFC8DA4-B23F-403F-A6E0-F69A18DD7832}" type="datetime1">
              <a:rPr lang="pl-PL" smtClean="0"/>
              <a:t>06.05.2024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3519823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B3CC0B7A-5D20-4ED1-94C7-E44AD0E24A89}" type="datetime1">
              <a:rPr lang="pl-PL" smtClean="0"/>
              <a:t>06.05.2024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383731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E4FF5FD0-2B57-4CFC-A0FC-49D1200F3A5D}" type="datetime1">
              <a:rPr lang="pl-PL" smtClean="0"/>
              <a:t>06.05.2024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344820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8D339446-6BA9-4F4E-8FCE-5BBC0EBB0A70}" type="datetime1">
              <a:rPr lang="pl-PL" smtClean="0"/>
              <a:t>06.05.2024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946586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019AEDC-6068-4947-96B2-D379D5B303AC}" type="datetime1">
              <a:rPr lang="pl-PL" smtClean="0"/>
              <a:t>06.05.2024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172995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29177E50-D306-4358-A7A8-1B0AFAFC97A6}" type="datetime1">
              <a:rPr lang="pl-PL" smtClean="0"/>
              <a:t>06.05.2024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356034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BC1AF3AD-D6EA-449E-B553-918657FFEF63}" type="datetime1">
              <a:rPr lang="pl-PL" smtClean="0"/>
              <a:t>06.05.2024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3B406D4-545A-4BA8-AA2A-28B2664A0918}" type="slidenum">
              <a:rPr lang="pl-PL" smtClean="0"/>
              <a:t>‹#›</a:t>
            </a:fld>
            <a:endParaRPr lang="pl-PL"/>
          </a:p>
        </p:txBody>
      </p:sp>
    </p:spTree>
    <p:extLst>
      <p:ext uri="{BB962C8B-B14F-4D97-AF65-F5344CB8AC3E}">
        <p14:creationId xmlns:p14="http://schemas.microsoft.com/office/powerpoint/2010/main" val="286710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F026E-C74D-4312-8057-79D4EC0A9D33}" type="datetime1">
              <a:rPr lang="pl-PL" smtClean="0"/>
              <a:t>06.05.2024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406D4-545A-4BA8-AA2A-28B2664A0918}" type="slidenum">
              <a:rPr lang="pl-PL" smtClean="0"/>
              <a:t>‹#›</a:t>
            </a:fld>
            <a:endParaRPr lang="pl-PL"/>
          </a:p>
        </p:txBody>
      </p:sp>
    </p:spTree>
    <p:extLst>
      <p:ext uri="{BB962C8B-B14F-4D97-AF65-F5344CB8AC3E}">
        <p14:creationId xmlns:p14="http://schemas.microsoft.com/office/powerpoint/2010/main" val="528962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br>
              <a:rPr lang="pl-PL" dirty="0"/>
            </a:br>
            <a:r>
              <a:rPr lang="en-US" dirty="0"/>
              <a:t>High-speed </a:t>
            </a:r>
            <a:r>
              <a:rPr lang="en-US" dirty="0" err="1"/>
              <a:t>videoendoscopy</a:t>
            </a:r>
            <a:r>
              <a:rPr lang="pl-PL" dirty="0"/>
              <a:t>:</a:t>
            </a:r>
            <a:r>
              <a:rPr lang="en-US" dirty="0"/>
              <a:t> </a:t>
            </a:r>
            <a:br>
              <a:rPr lang="en-US" dirty="0"/>
            </a:br>
            <a:r>
              <a:rPr lang="en-US" dirty="0"/>
              <a:t> a journey from research tool to daily clinical practice</a:t>
            </a:r>
          </a:p>
        </p:txBody>
      </p:sp>
      <p:sp>
        <p:nvSpPr>
          <p:cNvPr id="3" name="Podtytuł 2"/>
          <p:cNvSpPr>
            <a:spLocks noGrp="1"/>
          </p:cNvSpPr>
          <p:nvPr>
            <p:ph type="subTitle" idx="1"/>
          </p:nvPr>
        </p:nvSpPr>
        <p:spPr>
          <a:xfrm>
            <a:off x="1524000" y="3602038"/>
            <a:ext cx="9144000" cy="2798762"/>
          </a:xfrm>
        </p:spPr>
        <p:txBody>
          <a:bodyPr>
            <a:normAutofit fontScale="92500" lnSpcReduction="20000"/>
          </a:bodyPr>
          <a:lstStyle/>
          <a:p>
            <a:endParaRPr lang="pl-PL" dirty="0"/>
          </a:p>
          <a:p>
            <a:r>
              <a:rPr lang="pl-PL" dirty="0"/>
              <a:t>Magdalena Kowalczyk</a:t>
            </a:r>
          </a:p>
          <a:p>
            <a:endParaRPr lang="pl-PL" dirty="0"/>
          </a:p>
          <a:p>
            <a:endParaRPr lang="pl-PL" dirty="0"/>
          </a:p>
          <a:p>
            <a:endParaRPr lang="pl-PL" dirty="0"/>
          </a:p>
          <a:p>
            <a:endParaRPr lang="pl-PL" dirty="0"/>
          </a:p>
          <a:p>
            <a:r>
              <a:rPr lang="pl-PL" sz="1400" dirty="0" err="1"/>
              <a:t>Department</a:t>
            </a:r>
            <a:r>
              <a:rPr lang="pl-PL" sz="1400" dirty="0"/>
              <a:t> of </a:t>
            </a:r>
            <a:r>
              <a:rPr lang="pl-PL" sz="1400" dirty="0" err="1"/>
              <a:t>Otolaryngology</a:t>
            </a:r>
            <a:r>
              <a:rPr lang="pl-PL" sz="1400" dirty="0"/>
              <a:t>, </a:t>
            </a:r>
            <a:r>
              <a:rPr lang="pl-PL" sz="1400" dirty="0" err="1"/>
              <a:t>Head</a:t>
            </a:r>
            <a:r>
              <a:rPr lang="pl-PL" sz="1400" dirty="0"/>
              <a:t> and Neck </a:t>
            </a:r>
            <a:r>
              <a:rPr lang="pl-PL" sz="1400" dirty="0" err="1"/>
              <a:t>Oncology</a:t>
            </a:r>
            <a:endParaRPr lang="pl-PL" sz="1400" dirty="0"/>
          </a:p>
          <a:p>
            <a:r>
              <a:rPr lang="pl-PL" sz="1400" dirty="0" err="1"/>
              <a:t>Medical</a:t>
            </a:r>
            <a:r>
              <a:rPr lang="pl-PL" sz="1400" dirty="0"/>
              <a:t> University of </a:t>
            </a:r>
            <a:r>
              <a:rPr lang="pl-PL" sz="1400" dirty="0" err="1"/>
              <a:t>Lodz</a:t>
            </a:r>
            <a:endParaRPr lang="pl-PL" sz="1400" dirty="0"/>
          </a:p>
        </p:txBody>
      </p:sp>
      <p:pic>
        <p:nvPicPr>
          <p:cNvPr id="4" name="Obraz 3"/>
          <p:cNvPicPr>
            <a:picLocks noChangeAspect="1"/>
          </p:cNvPicPr>
          <p:nvPr/>
        </p:nvPicPr>
        <p:blipFill>
          <a:blip r:embed="rId2"/>
          <a:stretch>
            <a:fillRect/>
          </a:stretch>
        </p:blipFill>
        <p:spPr>
          <a:xfrm>
            <a:off x="5119687" y="4363244"/>
            <a:ext cx="1952625" cy="1276350"/>
          </a:xfrm>
          <a:prstGeom prst="rect">
            <a:avLst/>
          </a:prstGeom>
        </p:spPr>
      </p:pic>
      <p:pic>
        <p:nvPicPr>
          <p:cNvPr id="6" name="Obraz 5"/>
          <p:cNvPicPr>
            <a:picLocks noChangeAspect="1"/>
          </p:cNvPicPr>
          <p:nvPr/>
        </p:nvPicPr>
        <p:blipFill>
          <a:blip r:embed="rId3"/>
          <a:stretch>
            <a:fillRect/>
          </a:stretch>
        </p:blipFill>
        <p:spPr>
          <a:xfrm>
            <a:off x="292817" y="165554"/>
            <a:ext cx="2989398" cy="778193"/>
          </a:xfrm>
          <a:prstGeom prst="rect">
            <a:avLst/>
          </a:prstGeom>
        </p:spPr>
      </p:pic>
    </p:spTree>
    <p:extLst>
      <p:ext uri="{BB962C8B-B14F-4D97-AF65-F5344CB8AC3E}">
        <p14:creationId xmlns:p14="http://schemas.microsoft.com/office/powerpoint/2010/main" val="1937228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Future</a:t>
            </a:r>
            <a:r>
              <a:rPr lang="pl-PL" dirty="0"/>
              <a:t> </a:t>
            </a:r>
            <a:r>
              <a:rPr lang="pl-PL" dirty="0" err="1"/>
              <a:t>perspectives</a:t>
            </a:r>
            <a:r>
              <a:rPr lang="pl-PL" dirty="0"/>
              <a:t>…</a:t>
            </a: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24582053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az 5"/>
          <p:cNvPicPr>
            <a:picLocks noChangeAspect="1"/>
          </p:cNvPicPr>
          <p:nvPr/>
        </p:nvPicPr>
        <p:blipFill>
          <a:blip r:embed="rId7"/>
          <a:stretch>
            <a:fillRect/>
          </a:stretch>
        </p:blipFill>
        <p:spPr>
          <a:xfrm>
            <a:off x="10191647" y="6337273"/>
            <a:ext cx="2000353" cy="520727"/>
          </a:xfrm>
          <a:prstGeom prst="rect">
            <a:avLst/>
          </a:prstGeom>
        </p:spPr>
      </p:pic>
    </p:spTree>
    <p:extLst>
      <p:ext uri="{BB962C8B-B14F-4D97-AF65-F5344CB8AC3E}">
        <p14:creationId xmlns:p14="http://schemas.microsoft.com/office/powerpoint/2010/main" val="44407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br>
              <a:rPr lang="pl-PL" dirty="0"/>
            </a:br>
            <a:r>
              <a:rPr lang="en-US" dirty="0"/>
              <a:t>High-speed </a:t>
            </a:r>
            <a:r>
              <a:rPr lang="en-US" dirty="0" err="1"/>
              <a:t>videoendoscopy</a:t>
            </a:r>
            <a:r>
              <a:rPr lang="pl-PL" dirty="0"/>
              <a:t>:</a:t>
            </a:r>
            <a:r>
              <a:rPr lang="en-US" dirty="0"/>
              <a:t> </a:t>
            </a:r>
            <a:br>
              <a:rPr lang="en-US" dirty="0"/>
            </a:br>
            <a:r>
              <a:rPr lang="en-US" dirty="0"/>
              <a:t> a journey from research tool to daily clinical practice</a:t>
            </a:r>
          </a:p>
        </p:txBody>
      </p:sp>
      <p:sp>
        <p:nvSpPr>
          <p:cNvPr id="3" name="Podtytuł 2"/>
          <p:cNvSpPr>
            <a:spLocks noGrp="1"/>
          </p:cNvSpPr>
          <p:nvPr>
            <p:ph type="subTitle" idx="1"/>
          </p:nvPr>
        </p:nvSpPr>
        <p:spPr>
          <a:xfrm>
            <a:off x="1524000" y="3602038"/>
            <a:ext cx="9144000" cy="2798762"/>
          </a:xfrm>
        </p:spPr>
        <p:txBody>
          <a:bodyPr>
            <a:normAutofit fontScale="92500" lnSpcReduction="20000"/>
          </a:bodyPr>
          <a:lstStyle/>
          <a:p>
            <a:endParaRPr lang="pl-PL" dirty="0"/>
          </a:p>
          <a:p>
            <a:r>
              <a:rPr lang="pl-PL" dirty="0"/>
              <a:t>Magdalena Kowalczyk</a:t>
            </a:r>
          </a:p>
          <a:p>
            <a:endParaRPr lang="pl-PL" dirty="0"/>
          </a:p>
          <a:p>
            <a:endParaRPr lang="pl-PL" dirty="0"/>
          </a:p>
          <a:p>
            <a:endParaRPr lang="pl-PL" dirty="0"/>
          </a:p>
          <a:p>
            <a:endParaRPr lang="pl-PL" dirty="0"/>
          </a:p>
          <a:p>
            <a:r>
              <a:rPr lang="pl-PL" sz="1400" dirty="0" err="1"/>
              <a:t>Department</a:t>
            </a:r>
            <a:r>
              <a:rPr lang="pl-PL" sz="1400" dirty="0"/>
              <a:t> of </a:t>
            </a:r>
            <a:r>
              <a:rPr lang="pl-PL" sz="1400" dirty="0" err="1"/>
              <a:t>Otolaryngology</a:t>
            </a:r>
            <a:r>
              <a:rPr lang="pl-PL" sz="1400" dirty="0"/>
              <a:t>, </a:t>
            </a:r>
            <a:r>
              <a:rPr lang="pl-PL" sz="1400" dirty="0" err="1"/>
              <a:t>Head</a:t>
            </a:r>
            <a:r>
              <a:rPr lang="pl-PL" sz="1400" dirty="0"/>
              <a:t> and Neck </a:t>
            </a:r>
            <a:r>
              <a:rPr lang="pl-PL" sz="1400" dirty="0" err="1"/>
              <a:t>Oncology</a:t>
            </a:r>
            <a:endParaRPr lang="pl-PL" sz="1400" dirty="0"/>
          </a:p>
          <a:p>
            <a:r>
              <a:rPr lang="pl-PL" sz="1400" dirty="0" err="1"/>
              <a:t>Medical</a:t>
            </a:r>
            <a:r>
              <a:rPr lang="pl-PL" sz="1400" dirty="0"/>
              <a:t> University of </a:t>
            </a:r>
            <a:r>
              <a:rPr lang="pl-PL" sz="1400" dirty="0" err="1"/>
              <a:t>Lodz</a:t>
            </a:r>
            <a:endParaRPr lang="pl-PL" sz="1400" dirty="0"/>
          </a:p>
        </p:txBody>
      </p:sp>
      <p:pic>
        <p:nvPicPr>
          <p:cNvPr id="4" name="Obraz 3"/>
          <p:cNvPicPr>
            <a:picLocks noChangeAspect="1"/>
          </p:cNvPicPr>
          <p:nvPr/>
        </p:nvPicPr>
        <p:blipFill>
          <a:blip r:embed="rId2"/>
          <a:stretch>
            <a:fillRect/>
          </a:stretch>
        </p:blipFill>
        <p:spPr>
          <a:xfrm>
            <a:off x="5119687" y="4363244"/>
            <a:ext cx="1952625" cy="1276350"/>
          </a:xfrm>
          <a:prstGeom prst="rect">
            <a:avLst/>
          </a:prstGeom>
        </p:spPr>
      </p:pic>
      <p:pic>
        <p:nvPicPr>
          <p:cNvPr id="6" name="Obraz 5"/>
          <p:cNvPicPr>
            <a:picLocks noChangeAspect="1"/>
          </p:cNvPicPr>
          <p:nvPr/>
        </p:nvPicPr>
        <p:blipFill>
          <a:blip r:embed="rId3"/>
          <a:stretch>
            <a:fillRect/>
          </a:stretch>
        </p:blipFill>
        <p:spPr>
          <a:xfrm>
            <a:off x="235065" y="112740"/>
            <a:ext cx="3524726" cy="917548"/>
          </a:xfrm>
          <a:prstGeom prst="rect">
            <a:avLst/>
          </a:prstGeom>
        </p:spPr>
      </p:pic>
    </p:spTree>
    <p:extLst>
      <p:ext uri="{BB962C8B-B14F-4D97-AF65-F5344CB8AC3E}">
        <p14:creationId xmlns:p14="http://schemas.microsoft.com/office/powerpoint/2010/main" val="1327306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High-</a:t>
            </a:r>
            <a:r>
              <a:rPr lang="pl-PL" dirty="0" err="1"/>
              <a:t>speed</a:t>
            </a:r>
            <a:r>
              <a:rPr lang="pl-PL" dirty="0"/>
              <a:t> video </a:t>
            </a:r>
            <a:r>
              <a:rPr lang="pl-PL" dirty="0" err="1"/>
              <a:t>examination</a:t>
            </a:r>
            <a:endParaRPr lang="pl-PL" dirty="0"/>
          </a:p>
        </p:txBody>
      </p:sp>
      <p:pic>
        <p:nvPicPr>
          <p:cNvPr id="4" name="Symbol zastępczy zawartości 3"/>
          <p:cNvPicPr>
            <a:picLocks noGrp="1" noChangeAspect="1"/>
          </p:cNvPicPr>
          <p:nvPr>
            <p:ph idx="1"/>
          </p:nvPr>
        </p:nvPicPr>
        <p:blipFill rotWithShape="1">
          <a:blip r:embed="rId3"/>
          <a:srcRect l="4027" r="39241"/>
          <a:stretch/>
        </p:blipFill>
        <p:spPr>
          <a:xfrm>
            <a:off x="5379717" y="2146866"/>
            <a:ext cx="3840481" cy="3606985"/>
          </a:xfrm>
          <a:prstGeom prst="rect">
            <a:avLst/>
          </a:prstGeom>
        </p:spPr>
      </p:pic>
      <p:sp>
        <p:nvSpPr>
          <p:cNvPr id="3" name="pole tekstowe 2"/>
          <p:cNvSpPr txBox="1"/>
          <p:nvPr/>
        </p:nvSpPr>
        <p:spPr>
          <a:xfrm>
            <a:off x="317634" y="2043797"/>
            <a:ext cx="5409398" cy="2308324"/>
          </a:xfrm>
          <a:prstGeom prst="rect">
            <a:avLst/>
          </a:prstGeom>
          <a:noFill/>
        </p:spPr>
        <p:txBody>
          <a:bodyPr wrap="square" rtlCol="0">
            <a:spAutoFit/>
          </a:bodyPr>
          <a:lstStyle/>
          <a:p>
            <a:pPr marL="285750" indent="-285750">
              <a:buFont typeface="Arial" panose="020B0604020202020204" pitchFamily="34" charset="0"/>
              <a:buChar char="•"/>
            </a:pPr>
            <a:r>
              <a:rPr lang="pl-PL" dirty="0"/>
              <a:t>Real </a:t>
            </a:r>
            <a:r>
              <a:rPr lang="pl-PL" dirty="0" err="1"/>
              <a:t>oscillations</a:t>
            </a:r>
            <a:r>
              <a:rPr lang="pl-PL" dirty="0"/>
              <a:t> of the </a:t>
            </a:r>
            <a:r>
              <a:rPr lang="pl-PL" dirty="0" err="1"/>
              <a:t>vocal</a:t>
            </a:r>
            <a:r>
              <a:rPr lang="pl-PL" dirty="0"/>
              <a:t> </a:t>
            </a:r>
            <a:r>
              <a:rPr lang="pl-PL" dirty="0" err="1"/>
              <a:t>folds</a:t>
            </a:r>
            <a:endParaRPr lang="pl-PL" dirty="0"/>
          </a:p>
          <a:p>
            <a:pPr marL="285750" indent="-285750">
              <a:buFont typeface="Arial" panose="020B0604020202020204" pitchFamily="34" charset="0"/>
              <a:buChar char="•"/>
            </a:pPr>
            <a:r>
              <a:rPr lang="pl-PL" dirty="0" err="1"/>
              <a:t>Asynchronic</a:t>
            </a:r>
            <a:r>
              <a:rPr lang="pl-PL" dirty="0"/>
              <a:t> </a:t>
            </a:r>
            <a:r>
              <a:rPr lang="pl-PL" dirty="0" err="1"/>
              <a:t>voices</a:t>
            </a:r>
            <a:r>
              <a:rPr lang="pl-PL" dirty="0"/>
              <a:t> and </a:t>
            </a:r>
            <a:r>
              <a:rPr lang="pl-PL" dirty="0" err="1"/>
              <a:t>patients</a:t>
            </a:r>
            <a:r>
              <a:rPr lang="pl-PL" dirty="0"/>
              <a:t> with </a:t>
            </a:r>
            <a:r>
              <a:rPr lang="pl-PL" dirty="0" err="1"/>
              <a:t>prologned</a:t>
            </a:r>
            <a:r>
              <a:rPr lang="pl-PL" dirty="0"/>
              <a:t> </a:t>
            </a:r>
            <a:r>
              <a:rPr lang="pl-PL" dirty="0" err="1"/>
              <a:t>phonation</a:t>
            </a:r>
            <a:r>
              <a:rPr lang="pl-PL" dirty="0"/>
              <a:t> </a:t>
            </a:r>
            <a:r>
              <a:rPr lang="pl-PL" dirty="0" err="1"/>
              <a:t>problems</a:t>
            </a:r>
            <a:endParaRPr lang="pl-PL" dirty="0"/>
          </a:p>
          <a:p>
            <a:pPr marL="285750" indent="-285750">
              <a:buFont typeface="Arial" panose="020B0604020202020204" pitchFamily="34" charset="0"/>
              <a:buChar char="•"/>
            </a:pPr>
            <a:r>
              <a:rPr lang="pl-PL" dirty="0"/>
              <a:t>2000-3200 </a:t>
            </a:r>
            <a:r>
              <a:rPr lang="pl-PL" dirty="0" err="1"/>
              <a:t>fps</a:t>
            </a:r>
            <a:endParaRPr lang="pl-PL" dirty="0"/>
          </a:p>
          <a:p>
            <a:pPr marL="285750" indent="-285750">
              <a:buFont typeface="Arial" panose="020B0604020202020204" pitchFamily="34" charset="0"/>
              <a:buChar char="•"/>
            </a:pPr>
            <a:r>
              <a:rPr lang="pl-PL" dirty="0" err="1"/>
              <a:t>Simultaneously</a:t>
            </a:r>
            <a:r>
              <a:rPr lang="pl-PL" dirty="0"/>
              <a:t> </a:t>
            </a:r>
            <a:r>
              <a:rPr lang="pl-PL" dirty="0" err="1"/>
              <a:t>recorded</a:t>
            </a:r>
            <a:r>
              <a:rPr lang="pl-PL" dirty="0"/>
              <a:t> audio data </a:t>
            </a:r>
          </a:p>
          <a:p>
            <a:pPr marL="285750" indent="-285750">
              <a:buFont typeface="Arial" panose="020B0604020202020204" pitchFamily="34" charset="0"/>
              <a:buChar char="•"/>
            </a:pPr>
            <a:r>
              <a:rPr lang="pl-PL" dirty="0" err="1"/>
              <a:t>Need</a:t>
            </a:r>
            <a:r>
              <a:rPr lang="pl-PL" dirty="0"/>
              <a:t> for </a:t>
            </a:r>
            <a:r>
              <a:rPr lang="pl-PL" dirty="0" err="1"/>
              <a:t>an</a:t>
            </a:r>
            <a:r>
              <a:rPr lang="pl-PL" dirty="0"/>
              <a:t> </a:t>
            </a:r>
            <a:br>
              <a:rPr lang="pl-PL" dirty="0"/>
            </a:br>
            <a:r>
              <a:rPr lang="pl-PL" dirty="0" err="1"/>
              <a:t>objectification</a:t>
            </a:r>
            <a:r>
              <a:rPr lang="pl-PL" dirty="0"/>
              <a:t> </a:t>
            </a:r>
            <a:br>
              <a:rPr lang="pl-PL" dirty="0"/>
            </a:br>
            <a:r>
              <a:rPr lang="pl-PL" dirty="0"/>
              <a:t>of the HSV </a:t>
            </a:r>
            <a:r>
              <a:rPr lang="pl-PL" dirty="0" err="1"/>
              <a:t>analysis</a:t>
            </a:r>
            <a:r>
              <a:rPr lang="pl-PL" dirty="0"/>
              <a:t>!</a:t>
            </a:r>
          </a:p>
        </p:txBody>
      </p:sp>
      <p:pic>
        <p:nvPicPr>
          <p:cNvPr id="6" name="Symbol zastępczy zawartości 3"/>
          <p:cNvPicPr>
            <a:picLocks noChangeAspect="1"/>
          </p:cNvPicPr>
          <p:nvPr/>
        </p:nvPicPr>
        <p:blipFill rotWithShape="1">
          <a:blip r:embed="rId3"/>
          <a:srcRect l="64195"/>
          <a:stretch/>
        </p:blipFill>
        <p:spPr>
          <a:xfrm>
            <a:off x="9220198" y="2130428"/>
            <a:ext cx="2423801" cy="3606985"/>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916" y="3608569"/>
            <a:ext cx="2288301" cy="2145282"/>
          </a:xfrm>
          <a:prstGeom prst="rect">
            <a:avLst/>
          </a:prstGeom>
        </p:spPr>
      </p:pic>
      <p:pic>
        <p:nvPicPr>
          <p:cNvPr id="11" name="Obraz 10"/>
          <p:cNvPicPr>
            <a:picLocks noChangeAspect="1"/>
          </p:cNvPicPr>
          <p:nvPr/>
        </p:nvPicPr>
        <p:blipFill>
          <a:blip r:embed="rId5"/>
          <a:stretch>
            <a:fillRect/>
          </a:stretch>
        </p:blipFill>
        <p:spPr>
          <a:xfrm>
            <a:off x="10191647" y="6325721"/>
            <a:ext cx="2000353" cy="520727"/>
          </a:xfrm>
          <a:prstGeom prst="rect">
            <a:avLst/>
          </a:prstGeom>
        </p:spPr>
      </p:pic>
    </p:spTree>
    <p:extLst>
      <p:ext uri="{BB962C8B-B14F-4D97-AF65-F5344CB8AC3E}">
        <p14:creationId xmlns:p14="http://schemas.microsoft.com/office/powerpoint/2010/main" val="219971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Aim</a:t>
            </a:r>
            <a:r>
              <a:rPr lang="pl-PL" dirty="0"/>
              <a:t> of the </a:t>
            </a:r>
            <a:r>
              <a:rPr lang="pl-PL" dirty="0" err="1"/>
              <a:t>study</a:t>
            </a:r>
            <a:endParaRPr lang="pl-PL" dirty="0"/>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41311654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Obraz 6"/>
          <p:cNvPicPr>
            <a:picLocks noChangeAspect="1"/>
          </p:cNvPicPr>
          <p:nvPr/>
        </p:nvPicPr>
        <p:blipFill>
          <a:blip r:embed="rId7"/>
          <a:stretch>
            <a:fillRect/>
          </a:stretch>
        </p:blipFill>
        <p:spPr>
          <a:xfrm>
            <a:off x="10191647" y="6331151"/>
            <a:ext cx="2000353" cy="520727"/>
          </a:xfrm>
          <a:prstGeom prst="rect">
            <a:avLst/>
          </a:prstGeom>
        </p:spPr>
      </p:pic>
    </p:spTree>
    <p:extLst>
      <p:ext uri="{BB962C8B-B14F-4D97-AF65-F5344CB8AC3E}">
        <p14:creationId xmlns:p14="http://schemas.microsoft.com/office/powerpoint/2010/main" val="42570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HSV </a:t>
            </a:r>
            <a:r>
              <a:rPr lang="pl-PL" dirty="0" err="1"/>
              <a:t>examination</a:t>
            </a:r>
            <a:r>
              <a:rPr lang="pl-PL" dirty="0"/>
              <a:t> </a:t>
            </a:r>
            <a:r>
              <a:rPr lang="pl-PL" dirty="0" err="1"/>
              <a:t>methodology</a:t>
            </a:r>
            <a:r>
              <a:rPr lang="pl-PL" dirty="0"/>
              <a:t> – </a:t>
            </a:r>
            <a:r>
              <a:rPr lang="pl-PL" dirty="0" err="1"/>
              <a:t>why</a:t>
            </a:r>
            <a:r>
              <a:rPr lang="pl-PL" dirty="0"/>
              <a:t> we </a:t>
            </a:r>
            <a:r>
              <a:rPr lang="pl-PL" dirty="0" err="1"/>
              <a:t>need</a:t>
            </a:r>
            <a:r>
              <a:rPr lang="pl-PL" dirty="0"/>
              <a:t> </a:t>
            </a:r>
            <a:r>
              <a:rPr lang="pl-PL" dirty="0" err="1"/>
              <a:t>simultanous</a:t>
            </a:r>
            <a:r>
              <a:rPr lang="pl-PL" dirty="0"/>
              <a:t> audio </a:t>
            </a:r>
            <a:r>
              <a:rPr lang="pl-PL" dirty="0" err="1"/>
              <a:t>recording</a:t>
            </a:r>
            <a:r>
              <a:rPr lang="pl-PL" dirty="0"/>
              <a:t>?</a:t>
            </a: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6" name="Obraz 5"/>
          <p:cNvPicPr>
            <a:picLocks noChangeAspect="1"/>
          </p:cNvPicPr>
          <p:nvPr/>
        </p:nvPicPr>
        <p:blipFill>
          <a:blip r:embed="rId3"/>
          <a:stretch>
            <a:fillRect/>
          </a:stretch>
        </p:blipFill>
        <p:spPr>
          <a:xfrm>
            <a:off x="10191647" y="6337273"/>
            <a:ext cx="2000353" cy="520727"/>
          </a:xfrm>
          <a:prstGeom prst="rect">
            <a:avLst/>
          </a:prstGeom>
        </p:spPr>
      </p:pic>
    </p:spTree>
    <p:extLst>
      <p:ext uri="{BB962C8B-B14F-4D97-AF65-F5344CB8AC3E}">
        <p14:creationId xmlns:p14="http://schemas.microsoft.com/office/powerpoint/2010/main" val="378591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Autofit/>
          </a:bodyPr>
          <a:lstStyle/>
          <a:p>
            <a:r>
              <a:rPr lang="pl-PL" sz="3000" dirty="0"/>
              <a:t>C</a:t>
            </a:r>
            <a:r>
              <a:rPr lang="en-US" sz="3000" dirty="0" err="1"/>
              <a:t>orrelations</a:t>
            </a:r>
            <a:r>
              <a:rPr lang="en-US" sz="3000" dirty="0"/>
              <a:t> between </a:t>
            </a:r>
            <a:r>
              <a:rPr lang="en-US" sz="3000" dirty="0" err="1"/>
              <a:t>kymographic</a:t>
            </a:r>
            <a:r>
              <a:rPr lang="en-US" sz="3000" dirty="0"/>
              <a:t> parameters based on the high-speed </a:t>
            </a:r>
            <a:r>
              <a:rPr lang="en-US" sz="3000" dirty="0" err="1"/>
              <a:t>videoendoscopy</a:t>
            </a:r>
            <a:r>
              <a:rPr lang="en-US" sz="3000" dirty="0"/>
              <a:t> including different cross-sections of the glottis (anterior, middle, posterior) and parameters based on simultaneously recorded audio signal. </a:t>
            </a:r>
            <a:endParaRPr lang="pl-PL" sz="3000" dirty="0"/>
          </a:p>
        </p:txBody>
      </p:sp>
      <p:pic>
        <p:nvPicPr>
          <p:cNvPr id="8" name="Symbol zastępczy zawartości 7"/>
          <p:cNvPicPr>
            <a:picLocks noGrp="1"/>
          </p:cNvPicPr>
          <p:nvPr>
            <p:ph sz="half" idx="1"/>
          </p:nvPr>
        </p:nvPicPr>
        <p:blipFill rotWithShape="1">
          <a:blip r:embed="rId2" cstate="print">
            <a:extLst>
              <a:ext uri="{28A0092B-C50C-407E-A947-70E740481C1C}">
                <a14:useLocalDpi xmlns:a14="http://schemas.microsoft.com/office/drawing/2010/main" val="0"/>
              </a:ext>
            </a:extLst>
          </a:blip>
          <a:srcRect r="11567"/>
          <a:stretch/>
        </p:blipFill>
        <p:spPr bwMode="auto">
          <a:xfrm>
            <a:off x="1555929" y="2085324"/>
            <a:ext cx="4488736" cy="4777489"/>
          </a:xfrm>
          <a:prstGeom prst="rect">
            <a:avLst/>
          </a:prstGeom>
          <a:ln>
            <a:noFill/>
          </a:ln>
          <a:extLst>
            <a:ext uri="{53640926-AAD7-44D8-BBD7-CCE9431645EC}">
              <a14:shadowObscured xmlns:a14="http://schemas.microsoft.com/office/drawing/2010/main"/>
            </a:ext>
          </a:extLst>
        </p:spPr>
      </p:pic>
      <p:pic>
        <p:nvPicPr>
          <p:cNvPr id="9" name="Symbol zastępczy zawartości 8"/>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3119" y="2085324"/>
            <a:ext cx="4805559" cy="4777489"/>
          </a:xfrm>
          <a:prstGeom prst="rect">
            <a:avLst/>
          </a:prstGeom>
        </p:spPr>
      </p:pic>
    </p:spTree>
    <p:extLst>
      <p:ext uri="{BB962C8B-B14F-4D97-AF65-F5344CB8AC3E}">
        <p14:creationId xmlns:p14="http://schemas.microsoft.com/office/powerpoint/2010/main" val="328055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943122" cy="1325563"/>
          </a:xfrm>
        </p:spPr>
        <p:txBody>
          <a:bodyPr/>
          <a:lstStyle/>
          <a:p>
            <a:r>
              <a:rPr lang="pl-PL" dirty="0"/>
              <a:t>HSV </a:t>
            </a:r>
            <a:r>
              <a:rPr lang="pl-PL" dirty="0" err="1"/>
              <a:t>methodology</a:t>
            </a:r>
            <a:r>
              <a:rPr lang="pl-PL" dirty="0"/>
              <a:t> – </a:t>
            </a:r>
            <a:r>
              <a:rPr lang="pl-PL" dirty="0" err="1"/>
              <a:t>Cycle</a:t>
            </a:r>
            <a:r>
              <a:rPr lang="pl-PL" dirty="0"/>
              <a:t> </a:t>
            </a:r>
            <a:r>
              <a:rPr lang="pl-PL" dirty="0" err="1"/>
              <a:t>Detecion</a:t>
            </a:r>
            <a:r>
              <a:rPr lang="pl-PL" dirty="0"/>
              <a:t> </a:t>
            </a:r>
            <a:r>
              <a:rPr lang="pl-PL" dirty="0" err="1"/>
              <a:t>Compliance</a:t>
            </a:r>
            <a:endParaRPr lang="pl-PL" dirty="0"/>
          </a:p>
        </p:txBody>
      </p:sp>
      <p:pic>
        <p:nvPicPr>
          <p:cNvPr id="8" name="Symbol zastępczy zawartości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56288" y="2614897"/>
            <a:ext cx="7735712" cy="4351338"/>
          </a:xfrm>
        </p:spPr>
      </p:pic>
      <p:sp>
        <p:nvSpPr>
          <p:cNvPr id="9" name="pole tekstowe 8"/>
          <p:cNvSpPr txBox="1"/>
          <p:nvPr/>
        </p:nvSpPr>
        <p:spPr>
          <a:xfrm>
            <a:off x="838200" y="1690688"/>
            <a:ext cx="10515600" cy="3416320"/>
          </a:xfrm>
          <a:prstGeom prst="rect">
            <a:avLst/>
          </a:prstGeom>
          <a:noFill/>
        </p:spPr>
        <p:txBody>
          <a:bodyPr wrap="square" rtlCol="0">
            <a:spAutoFit/>
          </a:bodyPr>
          <a:lstStyle/>
          <a:p>
            <a:pPr marL="285750" indent="-285750">
              <a:buFont typeface="Arial" panose="020B0604020202020204" pitchFamily="34" charset="0"/>
              <a:buChar char="•"/>
            </a:pPr>
            <a:r>
              <a:rPr lang="pl-PL" dirty="0"/>
              <a:t>A</a:t>
            </a:r>
            <a:r>
              <a:rPr lang="en-US" dirty="0" err="1"/>
              <a:t>udio</a:t>
            </a:r>
            <a:r>
              <a:rPr lang="en-US" dirty="0"/>
              <a:t> signal simultaneously recorded to the HSV is used as the </a:t>
            </a:r>
            <a:r>
              <a:rPr lang="en-US" b="1" dirty="0"/>
              <a:t>control of correctness of HSV analysis </a:t>
            </a:r>
            <a:r>
              <a:rPr lang="en-US" dirty="0"/>
              <a:t>(mostly the F0 determination). </a:t>
            </a:r>
            <a:endParaRPr lang="pl-PL" dirty="0"/>
          </a:p>
          <a:p>
            <a:pPr marL="285750" indent="-285750">
              <a:buFont typeface="Arial" panose="020B0604020202020204" pitchFamily="34" charset="0"/>
              <a:buChar char="•"/>
            </a:pPr>
            <a:r>
              <a:rPr lang="en-US" dirty="0"/>
              <a:t>Neither </a:t>
            </a:r>
            <a:r>
              <a:rPr lang="en-US" b="1" dirty="0"/>
              <a:t>compliance in the glottis cycle detection</a:t>
            </a:r>
            <a:r>
              <a:rPr lang="en-US" dirty="0"/>
              <a:t> nor </a:t>
            </a:r>
            <a:r>
              <a:rPr lang="en-US" b="1" dirty="0"/>
              <a:t>higher amount of glottis </a:t>
            </a:r>
            <a:r>
              <a:rPr lang="en-US" dirty="0"/>
              <a:t>cycles detected for the analysis increased the correlations between parameter values based on the high-speed video and audio data</a:t>
            </a:r>
            <a:endParaRPr lang="pl-PL" dirty="0"/>
          </a:p>
          <a:p>
            <a:pPr marL="285750" indent="-285750">
              <a:buFont typeface="Arial" panose="020B0604020202020204" pitchFamily="34" charset="0"/>
              <a:buChar char="•"/>
            </a:pPr>
            <a:r>
              <a:rPr lang="en-US" dirty="0"/>
              <a:t>Future studies are required to </a:t>
            </a:r>
            <a:r>
              <a:rPr lang="en-US" b="1" dirty="0" err="1"/>
              <a:t>esthablished</a:t>
            </a:r>
            <a:r>
              <a:rPr lang="en-US" b="1" dirty="0"/>
              <a:t> </a:t>
            </a:r>
            <a:br>
              <a:rPr lang="pl-PL" b="1" dirty="0"/>
            </a:br>
            <a:r>
              <a:rPr lang="en-US" b="1" dirty="0"/>
              <a:t>the clinical usefulness of the audio data </a:t>
            </a:r>
            <a:br>
              <a:rPr lang="pl-PL" dirty="0"/>
            </a:br>
            <a:r>
              <a:rPr lang="en-US" dirty="0"/>
              <a:t>recorded simultaneously to HSV </a:t>
            </a:r>
            <a:br>
              <a:rPr lang="pl-PL" dirty="0"/>
            </a:br>
            <a:r>
              <a:rPr lang="en-US" dirty="0"/>
              <a:t>e.g. for the differentiation </a:t>
            </a:r>
            <a:br>
              <a:rPr lang="pl-PL" dirty="0"/>
            </a:br>
            <a:r>
              <a:rPr lang="en-US" dirty="0"/>
              <a:t>of the laryngeal disorder </a:t>
            </a:r>
            <a:br>
              <a:rPr lang="pl-PL" dirty="0"/>
            </a:br>
            <a:r>
              <a:rPr lang="en-US" dirty="0"/>
              <a:t>including different organic lesions.</a:t>
            </a:r>
            <a:endParaRPr lang="pl-PL" dirty="0"/>
          </a:p>
          <a:p>
            <a:pPr marL="285750" indent="-285750">
              <a:buFont typeface="Arial" panose="020B0604020202020204" pitchFamily="34" charset="0"/>
              <a:buChar char="•"/>
            </a:pPr>
            <a:endParaRPr lang="pl-PL" dirty="0"/>
          </a:p>
        </p:txBody>
      </p:sp>
    </p:spTree>
    <p:extLst>
      <p:ext uri="{BB962C8B-B14F-4D97-AF65-F5344CB8AC3E}">
        <p14:creationId xmlns:p14="http://schemas.microsoft.com/office/powerpoint/2010/main" val="3525955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Objective</a:t>
            </a:r>
            <a:r>
              <a:rPr lang="pl-PL" dirty="0"/>
              <a:t> HSV </a:t>
            </a:r>
            <a:r>
              <a:rPr lang="pl-PL" dirty="0" err="1"/>
              <a:t>parameters</a:t>
            </a:r>
            <a:r>
              <a:rPr lang="pl-PL" dirty="0"/>
              <a:t> in the </a:t>
            </a:r>
            <a:r>
              <a:rPr lang="pl-PL" dirty="0" err="1"/>
              <a:t>clinical</a:t>
            </a:r>
            <a:r>
              <a:rPr lang="pl-PL" dirty="0"/>
              <a:t> </a:t>
            </a:r>
            <a:r>
              <a:rPr lang="pl-PL" dirty="0" err="1"/>
              <a:t>use</a:t>
            </a:r>
            <a:br>
              <a:rPr lang="pl-PL" dirty="0"/>
            </a:br>
            <a:r>
              <a:rPr lang="pl-PL" dirty="0"/>
              <a:t>- </a:t>
            </a:r>
            <a:r>
              <a:rPr lang="pl-PL" dirty="0" err="1"/>
              <a:t>kymographic</a:t>
            </a:r>
            <a:r>
              <a:rPr lang="pl-PL" dirty="0"/>
              <a:t> </a:t>
            </a:r>
            <a:r>
              <a:rPr lang="pl-PL" dirty="0" err="1"/>
              <a:t>analysis</a:t>
            </a:r>
            <a:endParaRPr lang="pl-PL" dirty="0"/>
          </a:p>
        </p:txBody>
      </p:sp>
      <p:pic>
        <p:nvPicPr>
          <p:cNvPr id="4" name="Symbol zastępczy zawartości 3"/>
          <p:cNvPicPr>
            <a:picLocks noGrp="1" noChangeAspect="1"/>
          </p:cNvPicPr>
          <p:nvPr>
            <p:ph idx="1"/>
          </p:nvPr>
        </p:nvPicPr>
        <p:blipFill>
          <a:blip r:embed="rId2"/>
          <a:stretch>
            <a:fillRect/>
          </a:stretch>
        </p:blipFill>
        <p:spPr>
          <a:xfrm>
            <a:off x="838200" y="1846003"/>
            <a:ext cx="7201270" cy="2597283"/>
          </a:xfrm>
          <a:prstGeom prst="rect">
            <a:avLst/>
          </a:prstGeom>
        </p:spPr>
      </p:pic>
      <p:pic>
        <p:nvPicPr>
          <p:cNvPr id="5" name="Obraz 4"/>
          <p:cNvPicPr>
            <a:picLocks noChangeAspect="1"/>
          </p:cNvPicPr>
          <p:nvPr/>
        </p:nvPicPr>
        <p:blipFill>
          <a:blip r:embed="rId3"/>
          <a:stretch>
            <a:fillRect/>
          </a:stretch>
        </p:blipFill>
        <p:spPr>
          <a:xfrm>
            <a:off x="6342894" y="4212908"/>
            <a:ext cx="5448053" cy="2428707"/>
          </a:xfrm>
          <a:prstGeom prst="rect">
            <a:avLst/>
          </a:prstGeom>
        </p:spPr>
      </p:pic>
    </p:spTree>
    <p:extLst>
      <p:ext uri="{BB962C8B-B14F-4D97-AF65-F5344CB8AC3E}">
        <p14:creationId xmlns:p14="http://schemas.microsoft.com/office/powerpoint/2010/main" val="4210219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Objective</a:t>
            </a:r>
            <a:r>
              <a:rPr lang="pl-PL" dirty="0"/>
              <a:t> HSV </a:t>
            </a:r>
            <a:r>
              <a:rPr lang="pl-PL" dirty="0" err="1"/>
              <a:t>parameters</a:t>
            </a:r>
            <a:r>
              <a:rPr lang="pl-PL" dirty="0"/>
              <a:t> in the </a:t>
            </a:r>
            <a:r>
              <a:rPr lang="pl-PL" dirty="0" err="1"/>
              <a:t>clinical</a:t>
            </a:r>
            <a:r>
              <a:rPr lang="pl-PL" dirty="0"/>
              <a:t> </a:t>
            </a:r>
            <a:r>
              <a:rPr lang="pl-PL" dirty="0" err="1"/>
              <a:t>use</a:t>
            </a:r>
            <a:br>
              <a:rPr lang="pl-PL" dirty="0"/>
            </a:br>
            <a:r>
              <a:rPr lang="pl-PL" dirty="0"/>
              <a:t>- </a:t>
            </a:r>
            <a:r>
              <a:rPr lang="pl-PL" dirty="0" err="1"/>
              <a:t>Stiffness</a:t>
            </a:r>
            <a:r>
              <a:rPr lang="pl-PL" dirty="0"/>
              <a:t> </a:t>
            </a:r>
            <a:r>
              <a:rPr lang="pl-PL" dirty="0" err="1"/>
              <a:t>Asymmetry</a:t>
            </a:r>
            <a:r>
              <a:rPr lang="pl-PL" dirty="0"/>
              <a:t> Index (SAI)</a:t>
            </a:r>
          </a:p>
        </p:txBody>
      </p:sp>
      <p:sp>
        <p:nvSpPr>
          <p:cNvPr id="3" name="Symbol zastępczy zawartości 2"/>
          <p:cNvSpPr>
            <a:spLocks noGrp="1"/>
          </p:cNvSpPr>
          <p:nvPr>
            <p:ph idx="1"/>
          </p:nvPr>
        </p:nvSpPr>
        <p:spPr/>
        <p:txBody>
          <a:bodyPr/>
          <a:lstStyle/>
          <a:p>
            <a:r>
              <a:rPr lang="pl-PL" dirty="0" err="1"/>
              <a:t>Detection</a:t>
            </a:r>
            <a:r>
              <a:rPr lang="pl-PL" dirty="0"/>
              <a:t> of non-</a:t>
            </a:r>
            <a:r>
              <a:rPr lang="pl-PL" dirty="0" err="1"/>
              <a:t>vibrating</a:t>
            </a:r>
            <a:r>
              <a:rPr lang="pl-PL" dirty="0"/>
              <a:t> </a:t>
            </a:r>
            <a:r>
              <a:rPr lang="pl-PL" dirty="0" err="1"/>
              <a:t>areas</a:t>
            </a:r>
            <a:endParaRPr lang="pl-PL" dirty="0"/>
          </a:p>
          <a:p>
            <a:r>
              <a:rPr lang="pl-PL" dirty="0" err="1"/>
              <a:t>Unilateral</a:t>
            </a:r>
            <a:r>
              <a:rPr lang="pl-PL" dirty="0"/>
              <a:t> </a:t>
            </a:r>
            <a:r>
              <a:rPr lang="pl-PL" dirty="0" err="1"/>
              <a:t>vocal</a:t>
            </a:r>
            <a:r>
              <a:rPr lang="pl-PL" dirty="0"/>
              <a:t> </a:t>
            </a:r>
            <a:r>
              <a:rPr lang="pl-PL" dirty="0" err="1"/>
              <a:t>lesions</a:t>
            </a:r>
            <a:endParaRPr lang="pl-PL" dirty="0"/>
          </a:p>
        </p:txBody>
      </p:sp>
      <p:pic>
        <p:nvPicPr>
          <p:cNvPr id="5" name="Obraz 4"/>
          <p:cNvPicPr>
            <a:picLocks noChangeAspect="1"/>
          </p:cNvPicPr>
          <p:nvPr/>
        </p:nvPicPr>
        <p:blipFill>
          <a:blip r:embed="rId2"/>
          <a:stretch>
            <a:fillRect/>
          </a:stretch>
        </p:blipFill>
        <p:spPr>
          <a:xfrm>
            <a:off x="2560771" y="2895190"/>
            <a:ext cx="7131417" cy="1606633"/>
          </a:xfrm>
          <a:prstGeom prst="rect">
            <a:avLst/>
          </a:prstGeom>
        </p:spPr>
      </p:pic>
      <p:sp>
        <p:nvSpPr>
          <p:cNvPr id="6" name="pole tekstowe 5"/>
          <p:cNvSpPr txBox="1"/>
          <p:nvPr/>
        </p:nvSpPr>
        <p:spPr>
          <a:xfrm>
            <a:off x="1097279" y="4600729"/>
            <a:ext cx="10058400" cy="2215991"/>
          </a:xfrm>
          <a:prstGeom prst="rect">
            <a:avLst/>
          </a:prstGeom>
          <a:noFill/>
        </p:spPr>
        <p:txBody>
          <a:bodyPr wrap="square" rtlCol="0">
            <a:spAutoFit/>
          </a:bodyPr>
          <a:lstStyle/>
          <a:p>
            <a:r>
              <a:rPr lang="en-US" dirty="0"/>
              <a:t>Illustration of the detected different size regions of the vocal folds vibrating at the fundamental frequency indicated by the different values of SAI and the corresponding values of the parameter (approximate values), (</a:t>
            </a:r>
            <a:r>
              <a:rPr lang="en-US" b="1" dirty="0"/>
              <a:t>a</a:t>
            </a:r>
            <a:r>
              <a:rPr lang="en-US" dirty="0"/>
              <a:t>) SAI = 0.0, (</a:t>
            </a:r>
            <a:r>
              <a:rPr lang="en-US" b="1" dirty="0"/>
              <a:t>b</a:t>
            </a:r>
            <a:r>
              <a:rPr lang="en-US" dirty="0"/>
              <a:t>) SAI = 0.0, (</a:t>
            </a:r>
            <a:r>
              <a:rPr lang="en-US" b="1" dirty="0"/>
              <a:t>c</a:t>
            </a:r>
            <a:r>
              <a:rPr lang="en-US" dirty="0"/>
              <a:t>) SAI = 0.25, (</a:t>
            </a:r>
            <a:r>
              <a:rPr lang="en-US" b="1" dirty="0"/>
              <a:t>d</a:t>
            </a:r>
            <a:r>
              <a:rPr lang="en-US" dirty="0"/>
              <a:t>) SAI = 0.5, (</a:t>
            </a:r>
            <a:r>
              <a:rPr lang="en-US" b="1" dirty="0"/>
              <a:t>e</a:t>
            </a:r>
            <a:r>
              <a:rPr lang="en-US" dirty="0"/>
              <a:t>) SAI = 0.75 [38]. The red dashed line marks the axis of symmetry of the glottis, and the blue and green areas correspond to the detected areas of vibration of the right and left vocal folds, respectively.</a:t>
            </a:r>
            <a:endParaRPr lang="pl-PL" dirty="0"/>
          </a:p>
          <a:p>
            <a:r>
              <a:rPr lang="pl-PL" sz="1000" dirty="0" err="1"/>
              <a:t>Cancers</a:t>
            </a:r>
            <a:r>
              <a:rPr lang="pl-PL" sz="1000" dirty="0"/>
              <a:t> (</a:t>
            </a:r>
            <a:r>
              <a:rPr lang="pl-PL" sz="1000" dirty="0" err="1"/>
              <a:t>Basel</a:t>
            </a:r>
            <a:r>
              <a:rPr lang="pl-PL" sz="1000" dirty="0"/>
              <a:t>). 2022 Sep 27;14(19):4697. doi: 10.3390/cancers14194697.</a:t>
            </a:r>
          </a:p>
          <a:p>
            <a:r>
              <a:rPr lang="pl-PL" sz="1000" dirty="0" err="1"/>
              <a:t>Assessment</a:t>
            </a:r>
            <a:r>
              <a:rPr lang="pl-PL" sz="1000" dirty="0"/>
              <a:t> of </a:t>
            </a:r>
            <a:r>
              <a:rPr lang="pl-PL" sz="1000" dirty="0" err="1"/>
              <a:t>Vocal</a:t>
            </a:r>
            <a:r>
              <a:rPr lang="pl-PL" sz="1000" dirty="0"/>
              <a:t> </a:t>
            </a:r>
            <a:r>
              <a:rPr lang="pl-PL" sz="1000" dirty="0" err="1"/>
              <a:t>Fold</a:t>
            </a:r>
            <a:r>
              <a:rPr lang="pl-PL" sz="1000" dirty="0"/>
              <a:t> </a:t>
            </a:r>
            <a:r>
              <a:rPr lang="pl-PL" sz="1000" dirty="0" err="1"/>
              <a:t>Stiffness</a:t>
            </a:r>
            <a:r>
              <a:rPr lang="pl-PL" sz="1000" dirty="0"/>
              <a:t> by </a:t>
            </a:r>
            <a:r>
              <a:rPr lang="pl-PL" sz="1000" dirty="0" err="1"/>
              <a:t>Means</a:t>
            </a:r>
            <a:r>
              <a:rPr lang="pl-PL" sz="1000" dirty="0"/>
              <a:t> of High-</a:t>
            </a:r>
            <a:r>
              <a:rPr lang="pl-PL" sz="1000" dirty="0" err="1"/>
              <a:t>Speed</a:t>
            </a:r>
            <a:r>
              <a:rPr lang="pl-PL" sz="1000" dirty="0"/>
              <a:t> </a:t>
            </a:r>
            <a:r>
              <a:rPr lang="pl-PL" sz="1000" dirty="0" err="1"/>
              <a:t>Videolaryngoscopy</a:t>
            </a:r>
            <a:r>
              <a:rPr lang="pl-PL" sz="1000" dirty="0"/>
              <a:t> with </a:t>
            </a:r>
            <a:r>
              <a:rPr lang="pl-PL" sz="1000" dirty="0" err="1"/>
              <a:t>Laryngotopography</a:t>
            </a:r>
            <a:r>
              <a:rPr lang="pl-PL" sz="1000" dirty="0"/>
              <a:t> in </a:t>
            </a:r>
            <a:r>
              <a:rPr lang="pl-PL" sz="1000" dirty="0" err="1"/>
              <a:t>Prediction</a:t>
            </a:r>
            <a:r>
              <a:rPr lang="pl-PL" sz="1000" dirty="0"/>
              <a:t> of </a:t>
            </a:r>
            <a:r>
              <a:rPr lang="pl-PL" sz="1000" dirty="0" err="1"/>
              <a:t>Early</a:t>
            </a:r>
            <a:r>
              <a:rPr lang="pl-PL" sz="1000" dirty="0"/>
              <a:t> </a:t>
            </a:r>
            <a:r>
              <a:rPr lang="pl-PL" sz="1000" dirty="0" err="1"/>
              <a:t>Glottic</a:t>
            </a:r>
            <a:r>
              <a:rPr lang="pl-PL" sz="1000" dirty="0"/>
              <a:t> </a:t>
            </a:r>
            <a:r>
              <a:rPr lang="pl-PL" sz="1000" dirty="0" err="1"/>
              <a:t>Malignancy</a:t>
            </a:r>
            <a:r>
              <a:rPr lang="pl-PL" sz="1000" dirty="0"/>
              <a:t>: Preliminary Report</a:t>
            </a:r>
          </a:p>
          <a:p>
            <a:r>
              <a:rPr lang="pl-PL" sz="1000" dirty="0"/>
              <a:t>Justyna </a:t>
            </a:r>
            <a:r>
              <a:rPr lang="pl-PL" sz="1000" dirty="0" err="1"/>
              <a:t>Kaluza</a:t>
            </a:r>
            <a:r>
              <a:rPr lang="pl-PL" sz="1000" dirty="0"/>
              <a:t> 1, Ewa </a:t>
            </a:r>
            <a:r>
              <a:rPr lang="pl-PL" sz="1000" dirty="0" err="1"/>
              <a:t>Niebudek</a:t>
            </a:r>
            <a:r>
              <a:rPr lang="pl-PL" sz="1000" dirty="0"/>
              <a:t>-Bogusz 2, Jakub Malinowski 2, </a:t>
            </a:r>
            <a:r>
              <a:rPr lang="pl-PL" sz="1000" dirty="0" err="1"/>
              <a:t>Pawel</a:t>
            </a:r>
            <a:r>
              <a:rPr lang="pl-PL" sz="1000" dirty="0"/>
              <a:t> </a:t>
            </a:r>
            <a:r>
              <a:rPr lang="pl-PL" sz="1000" dirty="0" err="1"/>
              <a:t>Strumillo</a:t>
            </a:r>
            <a:r>
              <a:rPr lang="pl-PL" sz="1000" dirty="0"/>
              <a:t> 1, Wioletta Pietruszewska 2</a:t>
            </a:r>
          </a:p>
          <a:p>
            <a:endParaRPr lang="pl-PL" dirty="0"/>
          </a:p>
        </p:txBody>
      </p:sp>
      <p:pic>
        <p:nvPicPr>
          <p:cNvPr id="9" name="Obraz 8"/>
          <p:cNvPicPr>
            <a:picLocks noChangeAspect="1"/>
          </p:cNvPicPr>
          <p:nvPr/>
        </p:nvPicPr>
        <p:blipFill>
          <a:blip r:embed="rId3"/>
          <a:stretch>
            <a:fillRect/>
          </a:stretch>
        </p:blipFill>
        <p:spPr>
          <a:xfrm>
            <a:off x="10191647" y="6331150"/>
            <a:ext cx="2000353" cy="520727"/>
          </a:xfrm>
          <a:prstGeom prst="rect">
            <a:avLst/>
          </a:prstGeom>
        </p:spPr>
      </p:pic>
    </p:spTree>
    <p:extLst>
      <p:ext uri="{BB962C8B-B14F-4D97-AF65-F5344CB8AC3E}">
        <p14:creationId xmlns:p14="http://schemas.microsoft.com/office/powerpoint/2010/main" val="2268872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err="1"/>
              <a:t>Objective</a:t>
            </a:r>
            <a:r>
              <a:rPr lang="pl-PL" dirty="0"/>
              <a:t> HSV </a:t>
            </a:r>
            <a:r>
              <a:rPr lang="pl-PL" dirty="0" err="1"/>
              <a:t>parameters</a:t>
            </a:r>
            <a:r>
              <a:rPr lang="pl-PL" dirty="0"/>
              <a:t> in the </a:t>
            </a:r>
            <a:r>
              <a:rPr lang="pl-PL" dirty="0" err="1"/>
              <a:t>clinical</a:t>
            </a:r>
            <a:r>
              <a:rPr lang="pl-PL" dirty="0"/>
              <a:t> </a:t>
            </a:r>
            <a:r>
              <a:rPr lang="pl-PL" dirty="0" err="1"/>
              <a:t>use</a:t>
            </a:r>
            <a:br>
              <a:rPr lang="pl-PL" dirty="0"/>
            </a:br>
            <a:r>
              <a:rPr lang="pl-PL" dirty="0"/>
              <a:t>- </a:t>
            </a:r>
            <a:r>
              <a:rPr lang="pl-PL" dirty="0" err="1"/>
              <a:t>Stiffness</a:t>
            </a:r>
            <a:r>
              <a:rPr lang="pl-PL" dirty="0"/>
              <a:t> </a:t>
            </a:r>
            <a:r>
              <a:rPr lang="pl-PL" dirty="0" err="1"/>
              <a:t>Asymmetry</a:t>
            </a:r>
            <a:r>
              <a:rPr lang="pl-PL" dirty="0"/>
              <a:t> Index (SAI)</a:t>
            </a:r>
          </a:p>
        </p:txBody>
      </p:sp>
      <p:pic>
        <p:nvPicPr>
          <p:cNvPr id="4" name="Symbol zastępczy zawartości 3"/>
          <p:cNvPicPr>
            <a:picLocks noGrp="1" noChangeAspect="1"/>
          </p:cNvPicPr>
          <p:nvPr>
            <p:ph idx="1"/>
          </p:nvPr>
        </p:nvPicPr>
        <p:blipFill rotWithShape="1">
          <a:blip r:embed="rId2">
            <a:extLst>
              <a:ext uri="{28A0092B-C50C-407E-A947-70E740481C1C}">
                <a14:useLocalDpi xmlns:a14="http://schemas.microsoft.com/office/drawing/2010/main" val="0"/>
              </a:ext>
            </a:extLst>
          </a:blip>
          <a:srcRect l="2051" t="9910" r="3578" b="12265"/>
          <a:stretch/>
        </p:blipFill>
        <p:spPr>
          <a:xfrm>
            <a:off x="4533498" y="2194559"/>
            <a:ext cx="6612556" cy="3099335"/>
          </a:xfrm>
        </p:spPr>
      </p:pic>
      <p:sp>
        <p:nvSpPr>
          <p:cNvPr id="5" name="pole tekstowe 4"/>
          <p:cNvSpPr txBox="1"/>
          <p:nvPr/>
        </p:nvSpPr>
        <p:spPr>
          <a:xfrm>
            <a:off x="5207267" y="5370896"/>
            <a:ext cx="1443789" cy="369332"/>
          </a:xfrm>
          <a:prstGeom prst="rect">
            <a:avLst/>
          </a:prstGeom>
          <a:noFill/>
        </p:spPr>
        <p:txBody>
          <a:bodyPr wrap="square" rtlCol="0">
            <a:spAutoFit/>
          </a:bodyPr>
          <a:lstStyle/>
          <a:p>
            <a:pPr algn="ctr"/>
            <a:r>
              <a:rPr lang="pl-PL" dirty="0" err="1"/>
              <a:t>Malignant</a:t>
            </a:r>
            <a:endParaRPr lang="pl-PL" dirty="0"/>
          </a:p>
        </p:txBody>
      </p:sp>
      <p:sp>
        <p:nvSpPr>
          <p:cNvPr id="6" name="pole tekstowe 5"/>
          <p:cNvSpPr txBox="1"/>
          <p:nvPr/>
        </p:nvSpPr>
        <p:spPr>
          <a:xfrm>
            <a:off x="7361722" y="5370896"/>
            <a:ext cx="1443789" cy="369332"/>
          </a:xfrm>
          <a:prstGeom prst="rect">
            <a:avLst/>
          </a:prstGeom>
          <a:noFill/>
        </p:spPr>
        <p:txBody>
          <a:bodyPr wrap="square" rtlCol="0">
            <a:spAutoFit/>
          </a:bodyPr>
          <a:lstStyle/>
          <a:p>
            <a:pPr algn="ctr"/>
            <a:r>
              <a:rPr lang="pl-PL" dirty="0" err="1"/>
              <a:t>Benign</a:t>
            </a:r>
            <a:endParaRPr lang="pl-PL" dirty="0"/>
          </a:p>
        </p:txBody>
      </p:sp>
      <p:sp>
        <p:nvSpPr>
          <p:cNvPr id="7" name="pole tekstowe 6"/>
          <p:cNvSpPr txBox="1"/>
          <p:nvPr/>
        </p:nvSpPr>
        <p:spPr>
          <a:xfrm>
            <a:off x="9270733" y="5370896"/>
            <a:ext cx="1601803" cy="369332"/>
          </a:xfrm>
          <a:prstGeom prst="rect">
            <a:avLst/>
          </a:prstGeom>
          <a:noFill/>
        </p:spPr>
        <p:txBody>
          <a:bodyPr wrap="square" rtlCol="0">
            <a:spAutoFit/>
          </a:bodyPr>
          <a:lstStyle/>
          <a:p>
            <a:r>
              <a:rPr lang="pl-PL" dirty="0"/>
              <a:t>Normophonic</a:t>
            </a:r>
          </a:p>
        </p:txBody>
      </p:sp>
      <p:graphicFrame>
        <p:nvGraphicFramePr>
          <p:cNvPr id="9" name="Tabela 8"/>
          <p:cNvGraphicFramePr>
            <a:graphicFrameLocks noGrp="1"/>
          </p:cNvGraphicFramePr>
          <p:nvPr>
            <p:extLst>
              <p:ext uri="{D42A27DB-BD31-4B8C-83A1-F6EECF244321}">
                <p14:modId xmlns:p14="http://schemas.microsoft.com/office/powerpoint/2010/main" val="1982376550"/>
              </p:ext>
            </p:extLst>
          </p:nvPr>
        </p:nvGraphicFramePr>
        <p:xfrm>
          <a:off x="751838" y="2913646"/>
          <a:ext cx="3040516" cy="1661160"/>
        </p:xfrm>
        <a:graphic>
          <a:graphicData uri="http://schemas.openxmlformats.org/drawingml/2006/table">
            <a:tbl>
              <a:tblPr firstRow="1" bandRow="1">
                <a:tableStyleId>{5C22544A-7EE6-4342-B048-85BDC9FD1C3A}</a:tableStyleId>
              </a:tblPr>
              <a:tblGrid>
                <a:gridCol w="1254047">
                  <a:extLst>
                    <a:ext uri="{9D8B030D-6E8A-4147-A177-3AD203B41FA5}">
                      <a16:colId xmlns:a16="http://schemas.microsoft.com/office/drawing/2014/main" val="20000"/>
                    </a:ext>
                  </a:extLst>
                </a:gridCol>
                <a:gridCol w="1786469">
                  <a:extLst>
                    <a:ext uri="{9D8B030D-6E8A-4147-A177-3AD203B41FA5}">
                      <a16:colId xmlns:a16="http://schemas.microsoft.com/office/drawing/2014/main" val="20001"/>
                    </a:ext>
                  </a:extLst>
                </a:gridCol>
              </a:tblGrid>
              <a:tr h="370840">
                <a:tc>
                  <a:txBody>
                    <a:bodyPr/>
                    <a:lstStyle/>
                    <a:p>
                      <a:r>
                        <a:rPr lang="pl-PL" sz="1500" dirty="0" err="1"/>
                        <a:t>Diagnosis</a:t>
                      </a:r>
                      <a:endParaRPr lang="pl-PL" sz="1500" dirty="0"/>
                    </a:p>
                  </a:txBody>
                  <a:tcPr/>
                </a:tc>
                <a:tc>
                  <a:txBody>
                    <a:bodyPr/>
                    <a:lstStyle/>
                    <a:p>
                      <a:r>
                        <a:rPr lang="pl-PL" sz="1500" dirty="0" err="1"/>
                        <a:t>Number</a:t>
                      </a:r>
                      <a:r>
                        <a:rPr lang="pl-PL" sz="1500" baseline="0" dirty="0"/>
                        <a:t> of </a:t>
                      </a:r>
                      <a:r>
                        <a:rPr lang="pl-PL" sz="1500" baseline="0" dirty="0" err="1"/>
                        <a:t>subjects</a:t>
                      </a:r>
                      <a:r>
                        <a:rPr lang="pl-PL" sz="1500" baseline="0" dirty="0"/>
                        <a:t> (n=103)</a:t>
                      </a:r>
                      <a:endParaRPr lang="pl-PL" sz="1500" dirty="0"/>
                    </a:p>
                  </a:txBody>
                  <a:tcPr/>
                </a:tc>
                <a:extLst>
                  <a:ext uri="{0D108BD9-81ED-4DB2-BD59-A6C34878D82A}">
                    <a16:rowId xmlns:a16="http://schemas.microsoft.com/office/drawing/2014/main" val="10000"/>
                  </a:ext>
                </a:extLst>
              </a:tr>
              <a:tr h="370840">
                <a:tc>
                  <a:txBody>
                    <a:bodyPr/>
                    <a:lstStyle/>
                    <a:p>
                      <a:r>
                        <a:rPr lang="pl-PL" sz="1500" dirty="0"/>
                        <a:t>Normophonic</a:t>
                      </a:r>
                    </a:p>
                  </a:txBody>
                  <a:tcPr/>
                </a:tc>
                <a:tc>
                  <a:txBody>
                    <a:bodyPr/>
                    <a:lstStyle/>
                    <a:p>
                      <a:r>
                        <a:rPr lang="pl-PL" sz="1500" dirty="0"/>
                        <a:t>21 (20.4%)</a:t>
                      </a:r>
                    </a:p>
                  </a:txBody>
                  <a:tcPr/>
                </a:tc>
                <a:extLst>
                  <a:ext uri="{0D108BD9-81ED-4DB2-BD59-A6C34878D82A}">
                    <a16:rowId xmlns:a16="http://schemas.microsoft.com/office/drawing/2014/main" val="10001"/>
                  </a:ext>
                </a:extLst>
              </a:tr>
              <a:tr h="370840">
                <a:tc>
                  <a:txBody>
                    <a:bodyPr/>
                    <a:lstStyle/>
                    <a:p>
                      <a:r>
                        <a:rPr lang="pl-PL" sz="1500" dirty="0" err="1"/>
                        <a:t>Benign</a:t>
                      </a:r>
                      <a:endParaRPr lang="pl-PL" sz="1500" dirty="0"/>
                    </a:p>
                  </a:txBody>
                  <a:tcPr/>
                </a:tc>
                <a:tc>
                  <a:txBody>
                    <a:bodyPr/>
                    <a:lstStyle/>
                    <a:p>
                      <a:r>
                        <a:rPr lang="pl-PL" sz="1500" dirty="0"/>
                        <a:t>39 (37.9%)</a:t>
                      </a:r>
                    </a:p>
                  </a:txBody>
                  <a:tcPr/>
                </a:tc>
                <a:extLst>
                  <a:ext uri="{0D108BD9-81ED-4DB2-BD59-A6C34878D82A}">
                    <a16:rowId xmlns:a16="http://schemas.microsoft.com/office/drawing/2014/main" val="10002"/>
                  </a:ext>
                </a:extLst>
              </a:tr>
              <a:tr h="370840">
                <a:tc>
                  <a:txBody>
                    <a:bodyPr/>
                    <a:lstStyle/>
                    <a:p>
                      <a:r>
                        <a:rPr lang="pl-PL" sz="1500" dirty="0" err="1"/>
                        <a:t>Malignant</a:t>
                      </a:r>
                      <a:endParaRPr lang="pl-PL" sz="1500" dirty="0"/>
                    </a:p>
                  </a:txBody>
                  <a:tcPr/>
                </a:tc>
                <a:tc>
                  <a:txBody>
                    <a:bodyPr/>
                    <a:lstStyle/>
                    <a:p>
                      <a:r>
                        <a:rPr lang="pl-PL" sz="1500" dirty="0"/>
                        <a:t>43 (41.7%)</a:t>
                      </a:r>
                    </a:p>
                  </a:txBody>
                  <a:tcPr/>
                </a:tc>
                <a:extLst>
                  <a:ext uri="{0D108BD9-81ED-4DB2-BD59-A6C34878D82A}">
                    <a16:rowId xmlns:a16="http://schemas.microsoft.com/office/drawing/2014/main" val="10003"/>
                  </a:ext>
                </a:extLst>
              </a:tr>
            </a:tbl>
          </a:graphicData>
        </a:graphic>
      </p:graphicFrame>
      <p:pic>
        <p:nvPicPr>
          <p:cNvPr id="11" name="Obraz 10"/>
          <p:cNvPicPr>
            <a:picLocks noChangeAspect="1"/>
          </p:cNvPicPr>
          <p:nvPr/>
        </p:nvPicPr>
        <p:blipFill>
          <a:blip r:embed="rId3"/>
          <a:stretch>
            <a:fillRect/>
          </a:stretch>
        </p:blipFill>
        <p:spPr>
          <a:xfrm>
            <a:off x="10191647" y="6337273"/>
            <a:ext cx="2000353" cy="520727"/>
          </a:xfrm>
          <a:prstGeom prst="rect">
            <a:avLst/>
          </a:prstGeom>
        </p:spPr>
      </p:pic>
    </p:spTree>
    <p:extLst>
      <p:ext uri="{BB962C8B-B14F-4D97-AF65-F5344CB8AC3E}">
        <p14:creationId xmlns:p14="http://schemas.microsoft.com/office/powerpoint/2010/main" val="104887215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5849</TotalTime>
  <Words>537</Words>
  <Application>Microsoft Office PowerPoint</Application>
  <PresentationFormat>Panoramiczny</PresentationFormat>
  <Paragraphs>68</Paragraphs>
  <Slides>11</Slides>
  <Notes>1</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11</vt:i4>
      </vt:variant>
    </vt:vector>
  </HeadingPairs>
  <TitlesOfParts>
    <vt:vector size="15" baseType="lpstr">
      <vt:lpstr>Arial</vt:lpstr>
      <vt:lpstr>Calibri</vt:lpstr>
      <vt:lpstr>Calibri Light</vt:lpstr>
      <vt:lpstr>Motyw pakietu Office</vt:lpstr>
      <vt:lpstr> High-speed videoendoscopy:   a journey from research tool to daily clinical practice</vt:lpstr>
      <vt:lpstr>High-speed video examination</vt:lpstr>
      <vt:lpstr>Aim of the study</vt:lpstr>
      <vt:lpstr>HSV examination methodology – why we need simultanous audio recording?</vt:lpstr>
      <vt:lpstr>Correlations between kymographic parameters based on the high-speed videoendoscopy including different cross-sections of the glottis (anterior, middle, posterior) and parameters based on simultaneously recorded audio signal. </vt:lpstr>
      <vt:lpstr>HSV methodology – Cycle Detecion Compliance</vt:lpstr>
      <vt:lpstr>Objective HSV parameters in the clinical use - kymographic analysis</vt:lpstr>
      <vt:lpstr>Objective HSV parameters in the clinical use - Stiffness Asymmetry Index (SAI)</vt:lpstr>
      <vt:lpstr>Objective HSV parameters in the clinical use - Stiffness Asymmetry Index (SAI)</vt:lpstr>
      <vt:lpstr>Future perspectives…</vt:lpstr>
      <vt:lpstr> High-speed videoendoscopy:   a journey from research tool to daily clinical 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Objectification of the high-speed videoendoscopy in differentiation of vocal lesions</dc:title>
  <dc:creator>Magdalena Kowalczyk</dc:creator>
  <cp:lastModifiedBy>Aleksandra Czekalska</cp:lastModifiedBy>
  <cp:revision>14</cp:revision>
  <dcterms:created xsi:type="dcterms:W3CDTF">2024-04-26T15:26:19Z</dcterms:created>
  <dcterms:modified xsi:type="dcterms:W3CDTF">2024-05-06T08:25:01Z</dcterms:modified>
</cp:coreProperties>
</file>