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 id="258" r:id="rId7"/>
    <p:sldId id="262" r:id="rId8"/>
    <p:sldId id="263" r:id="rId9"/>
    <p:sldId id="264" r:id="rId10"/>
    <p:sldId id="265" r:id="rId11"/>
    <p:sldId id="267" r:id="rId12"/>
    <p:sldId id="266" r:id="rId13"/>
    <p:sldId id="268" r:id="rId14"/>
    <p:sldId id="270" r:id="rId15"/>
    <p:sldId id="269" r:id="rId16"/>
    <p:sldId id="271"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52217-4A9E-4D38-8E17-3BD9BC19E44E}" v="3" dt="2024-04-30T17:04:41.414"/>
    <p1510:client id="{7781E46C-0A9E-6D4D-D0F1-B8D8ED5BFC6A}" v="25" dt="2024-04-30T17:16:4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5E613-37D9-49D0-932B-E9B78930EF0A}" type="doc">
      <dgm:prSet loTypeId="urn:microsoft.com/office/officeart/2008/layout/LinedList" loCatId="list" qsTypeId="urn:microsoft.com/office/officeart/2005/8/quickstyle/3d2" qsCatId="3D" csTypeId="urn:microsoft.com/office/officeart/2005/8/colors/accent0_3" csCatId="mainScheme"/>
      <dgm:spPr/>
      <dgm:t>
        <a:bodyPr/>
        <a:lstStyle/>
        <a:p>
          <a:endParaRPr lang="en-US"/>
        </a:p>
      </dgm:t>
    </dgm:pt>
    <dgm:pt modelId="{0FA46E33-F512-4373-B2EC-28B75EF393D8}">
      <dgm:prSet/>
      <dgm:spPr/>
      <dgm:t>
        <a:bodyPr/>
        <a:lstStyle/>
        <a:p>
          <a:r>
            <a:rPr lang="pl-PL"/>
            <a:t>Hematocrit control:</a:t>
          </a:r>
          <a:endParaRPr lang="en-US"/>
        </a:p>
      </dgm:t>
    </dgm:pt>
    <dgm:pt modelId="{FB409367-CF13-4AB6-B869-7C275BD845AA}" type="parTrans" cxnId="{FABA09D4-C2FA-4FF2-A30A-E4D6A5181A3C}">
      <dgm:prSet/>
      <dgm:spPr/>
      <dgm:t>
        <a:bodyPr/>
        <a:lstStyle/>
        <a:p>
          <a:endParaRPr lang="en-US"/>
        </a:p>
      </dgm:t>
    </dgm:pt>
    <dgm:pt modelId="{A62F3A30-0F50-48A3-9469-D9AF5F98117B}" type="sibTrans" cxnId="{FABA09D4-C2FA-4FF2-A30A-E4D6A5181A3C}">
      <dgm:prSet/>
      <dgm:spPr/>
      <dgm:t>
        <a:bodyPr/>
        <a:lstStyle/>
        <a:p>
          <a:endParaRPr lang="en-US"/>
        </a:p>
      </dgm:t>
    </dgm:pt>
    <dgm:pt modelId="{FC520A12-4F7A-4360-9A16-A7D5E94889FD}">
      <dgm:prSet/>
      <dgm:spPr/>
      <dgm:t>
        <a:bodyPr/>
        <a:lstStyle/>
        <a:p>
          <a:r>
            <a:rPr lang="pl-PL"/>
            <a:t>Phlebotomy </a:t>
          </a:r>
          <a:endParaRPr lang="en-US"/>
        </a:p>
      </dgm:t>
    </dgm:pt>
    <dgm:pt modelId="{1B4DA758-CB28-4AE2-8ADD-A1310CA12D82}" type="parTrans" cxnId="{B8132A50-E39B-452D-A94F-BA39E6783A2E}">
      <dgm:prSet/>
      <dgm:spPr/>
      <dgm:t>
        <a:bodyPr/>
        <a:lstStyle/>
        <a:p>
          <a:endParaRPr lang="en-US"/>
        </a:p>
      </dgm:t>
    </dgm:pt>
    <dgm:pt modelId="{A4038063-886D-4FD6-86A7-9A7D71318C9B}" type="sibTrans" cxnId="{B8132A50-E39B-452D-A94F-BA39E6783A2E}">
      <dgm:prSet/>
      <dgm:spPr/>
      <dgm:t>
        <a:bodyPr/>
        <a:lstStyle/>
        <a:p>
          <a:endParaRPr lang="en-US"/>
        </a:p>
      </dgm:t>
    </dgm:pt>
    <dgm:pt modelId="{AE05A64D-D7E0-46E1-9E03-5C51CFAA6E37}">
      <dgm:prSet/>
      <dgm:spPr/>
      <dgm:t>
        <a:bodyPr/>
        <a:lstStyle/>
        <a:p>
          <a:r>
            <a:rPr lang="pl-PL"/>
            <a:t>Hydroxyurea</a:t>
          </a:r>
          <a:endParaRPr lang="en-US"/>
        </a:p>
      </dgm:t>
    </dgm:pt>
    <dgm:pt modelId="{CB258CE5-8025-4082-BC03-70672A0FE864}" type="parTrans" cxnId="{7487A0EA-2DED-406F-B256-CCEA7AC1D6FC}">
      <dgm:prSet/>
      <dgm:spPr/>
      <dgm:t>
        <a:bodyPr/>
        <a:lstStyle/>
        <a:p>
          <a:endParaRPr lang="en-US"/>
        </a:p>
      </dgm:t>
    </dgm:pt>
    <dgm:pt modelId="{0682CB1C-A4AD-4DE3-906E-949235E790C7}" type="sibTrans" cxnId="{7487A0EA-2DED-406F-B256-CCEA7AC1D6FC}">
      <dgm:prSet/>
      <dgm:spPr/>
      <dgm:t>
        <a:bodyPr/>
        <a:lstStyle/>
        <a:p>
          <a:endParaRPr lang="en-US"/>
        </a:p>
      </dgm:t>
    </dgm:pt>
    <dgm:pt modelId="{F3A6FC5F-5712-4D96-8D3E-62AA9DA4605F}">
      <dgm:prSet/>
      <dgm:spPr/>
      <dgm:t>
        <a:bodyPr/>
        <a:lstStyle/>
        <a:p>
          <a:r>
            <a:rPr lang="pl-PL"/>
            <a:t>Interferon </a:t>
          </a:r>
          <a:r>
            <a:rPr lang="el-GR"/>
            <a:t>α</a:t>
          </a:r>
          <a:r>
            <a:rPr lang="pl-PL"/>
            <a:t> (IFN</a:t>
          </a:r>
          <a:r>
            <a:rPr lang="el-GR"/>
            <a:t> α</a:t>
          </a:r>
          <a:r>
            <a:rPr lang="pl-PL"/>
            <a:t>)</a:t>
          </a:r>
          <a:endParaRPr lang="en-US"/>
        </a:p>
      </dgm:t>
    </dgm:pt>
    <dgm:pt modelId="{FA5EC488-198D-4FE1-9A6D-5AEC657E0F40}" type="parTrans" cxnId="{2CDE2275-32B4-4A1B-A93B-3B27BEBE7A75}">
      <dgm:prSet/>
      <dgm:spPr/>
      <dgm:t>
        <a:bodyPr/>
        <a:lstStyle/>
        <a:p>
          <a:endParaRPr lang="en-US"/>
        </a:p>
      </dgm:t>
    </dgm:pt>
    <dgm:pt modelId="{AD4B6DC4-8936-4654-85F6-983B049FE598}" type="sibTrans" cxnId="{2CDE2275-32B4-4A1B-A93B-3B27BEBE7A75}">
      <dgm:prSet/>
      <dgm:spPr/>
      <dgm:t>
        <a:bodyPr/>
        <a:lstStyle/>
        <a:p>
          <a:endParaRPr lang="en-US"/>
        </a:p>
      </dgm:t>
    </dgm:pt>
    <dgm:pt modelId="{7A1BA4B8-464E-4F6A-B430-D5D2709D57E8}">
      <dgm:prSet/>
      <dgm:spPr/>
      <dgm:t>
        <a:bodyPr/>
        <a:lstStyle/>
        <a:p>
          <a:r>
            <a:rPr lang="pl-PL" dirty="0" err="1"/>
            <a:t>Ruxolitinib</a:t>
          </a:r>
          <a:r>
            <a:rPr lang="pl-PL" dirty="0"/>
            <a:t> (JAK2 inhibitor)</a:t>
          </a:r>
          <a:endParaRPr lang="en-US" dirty="0"/>
        </a:p>
      </dgm:t>
    </dgm:pt>
    <dgm:pt modelId="{ADD4710A-AFDE-44C0-AEA9-2E3CF3307EE6}" type="parTrans" cxnId="{58A630E8-E207-4CDC-8481-E845F4620CF4}">
      <dgm:prSet/>
      <dgm:spPr/>
      <dgm:t>
        <a:bodyPr/>
        <a:lstStyle/>
        <a:p>
          <a:endParaRPr lang="en-US"/>
        </a:p>
      </dgm:t>
    </dgm:pt>
    <dgm:pt modelId="{000EE3DE-2DA0-4E6A-9B85-FB988051E207}" type="sibTrans" cxnId="{58A630E8-E207-4CDC-8481-E845F4620CF4}">
      <dgm:prSet/>
      <dgm:spPr/>
      <dgm:t>
        <a:bodyPr/>
        <a:lstStyle/>
        <a:p>
          <a:endParaRPr lang="en-US"/>
        </a:p>
      </dgm:t>
    </dgm:pt>
    <dgm:pt modelId="{33398F2C-7EA2-448A-900E-A8229924FE66}">
      <dgm:prSet/>
      <dgm:spPr/>
      <dgm:t>
        <a:bodyPr/>
        <a:lstStyle/>
        <a:p>
          <a:r>
            <a:rPr lang="pl-PL"/>
            <a:t>Thrombosis prophylaxis: </a:t>
          </a:r>
          <a:endParaRPr lang="en-US"/>
        </a:p>
      </dgm:t>
    </dgm:pt>
    <dgm:pt modelId="{3900B907-E86F-42E1-9273-096BFDC6BA22}" type="parTrans" cxnId="{5142A651-1D3A-48C9-AAA5-FA25B8C1A26E}">
      <dgm:prSet/>
      <dgm:spPr/>
      <dgm:t>
        <a:bodyPr/>
        <a:lstStyle/>
        <a:p>
          <a:endParaRPr lang="en-US"/>
        </a:p>
      </dgm:t>
    </dgm:pt>
    <dgm:pt modelId="{4957F6E7-267F-4D6E-9D89-94DE08551953}" type="sibTrans" cxnId="{5142A651-1D3A-48C9-AAA5-FA25B8C1A26E}">
      <dgm:prSet/>
      <dgm:spPr/>
      <dgm:t>
        <a:bodyPr/>
        <a:lstStyle/>
        <a:p>
          <a:endParaRPr lang="en-US"/>
        </a:p>
      </dgm:t>
    </dgm:pt>
    <dgm:pt modelId="{AE7BE914-9F12-496B-8C44-E0E5FC239796}">
      <dgm:prSet/>
      <dgm:spPr/>
      <dgm:t>
        <a:bodyPr/>
        <a:lstStyle/>
        <a:p>
          <a:r>
            <a:rPr lang="pl-PL"/>
            <a:t>Aspirin</a:t>
          </a:r>
          <a:endParaRPr lang="en-US"/>
        </a:p>
      </dgm:t>
    </dgm:pt>
    <dgm:pt modelId="{E4AB2E5A-A9F0-4EA2-8E7D-A7FE0C7973C5}" type="parTrans" cxnId="{B850E9BF-766F-4A86-96DC-4E54665B2D7F}">
      <dgm:prSet/>
      <dgm:spPr/>
      <dgm:t>
        <a:bodyPr/>
        <a:lstStyle/>
        <a:p>
          <a:endParaRPr lang="en-US"/>
        </a:p>
      </dgm:t>
    </dgm:pt>
    <dgm:pt modelId="{8552B4C3-99D4-487F-B76C-B5013B2510F4}" type="sibTrans" cxnId="{B850E9BF-766F-4A86-96DC-4E54665B2D7F}">
      <dgm:prSet/>
      <dgm:spPr/>
      <dgm:t>
        <a:bodyPr/>
        <a:lstStyle/>
        <a:p>
          <a:endParaRPr lang="en-US"/>
        </a:p>
      </dgm:t>
    </dgm:pt>
    <dgm:pt modelId="{60435116-9BDD-4253-8CC8-2CC3FDCF7759}" type="pres">
      <dgm:prSet presAssocID="{55D5E613-37D9-49D0-932B-E9B78930EF0A}" presName="vert0" presStyleCnt="0">
        <dgm:presLayoutVars>
          <dgm:dir/>
          <dgm:animOne val="branch"/>
          <dgm:animLvl val="lvl"/>
        </dgm:presLayoutVars>
      </dgm:prSet>
      <dgm:spPr/>
    </dgm:pt>
    <dgm:pt modelId="{DB4AF57F-8C34-451C-9372-31775C44C322}" type="pres">
      <dgm:prSet presAssocID="{0FA46E33-F512-4373-B2EC-28B75EF393D8}" presName="thickLine" presStyleLbl="alignNode1" presStyleIdx="0" presStyleCnt="7"/>
      <dgm:spPr/>
    </dgm:pt>
    <dgm:pt modelId="{8858A14B-01C0-4C68-92EE-BEAF1B932ED9}" type="pres">
      <dgm:prSet presAssocID="{0FA46E33-F512-4373-B2EC-28B75EF393D8}" presName="horz1" presStyleCnt="0"/>
      <dgm:spPr/>
    </dgm:pt>
    <dgm:pt modelId="{0EEB4462-33B9-45EC-A6A7-AEE2913DB887}" type="pres">
      <dgm:prSet presAssocID="{0FA46E33-F512-4373-B2EC-28B75EF393D8}" presName="tx1" presStyleLbl="revTx" presStyleIdx="0" presStyleCnt="7"/>
      <dgm:spPr/>
    </dgm:pt>
    <dgm:pt modelId="{778CDD52-BD79-48FB-9E3B-215860BB77FE}" type="pres">
      <dgm:prSet presAssocID="{0FA46E33-F512-4373-B2EC-28B75EF393D8}" presName="vert1" presStyleCnt="0"/>
      <dgm:spPr/>
    </dgm:pt>
    <dgm:pt modelId="{07F904BF-D147-499A-B3A0-B54816FDB837}" type="pres">
      <dgm:prSet presAssocID="{FC520A12-4F7A-4360-9A16-A7D5E94889FD}" presName="thickLine" presStyleLbl="alignNode1" presStyleIdx="1" presStyleCnt="7"/>
      <dgm:spPr/>
    </dgm:pt>
    <dgm:pt modelId="{1D04A851-8BF3-4A16-84B0-8DE234819C1F}" type="pres">
      <dgm:prSet presAssocID="{FC520A12-4F7A-4360-9A16-A7D5E94889FD}" presName="horz1" presStyleCnt="0"/>
      <dgm:spPr/>
    </dgm:pt>
    <dgm:pt modelId="{356E8AB5-26EE-40D6-8362-2E88BD8A5CD6}" type="pres">
      <dgm:prSet presAssocID="{FC520A12-4F7A-4360-9A16-A7D5E94889FD}" presName="tx1" presStyleLbl="revTx" presStyleIdx="1" presStyleCnt="7"/>
      <dgm:spPr/>
    </dgm:pt>
    <dgm:pt modelId="{9DCC18EB-7B6E-43E5-B2EB-254DDD2ED831}" type="pres">
      <dgm:prSet presAssocID="{FC520A12-4F7A-4360-9A16-A7D5E94889FD}" presName="vert1" presStyleCnt="0"/>
      <dgm:spPr/>
    </dgm:pt>
    <dgm:pt modelId="{0DFC35A2-2442-4225-8F7E-EB8F79730B49}" type="pres">
      <dgm:prSet presAssocID="{AE05A64D-D7E0-46E1-9E03-5C51CFAA6E37}" presName="thickLine" presStyleLbl="alignNode1" presStyleIdx="2" presStyleCnt="7"/>
      <dgm:spPr/>
    </dgm:pt>
    <dgm:pt modelId="{DDC199C7-5C00-4E9E-81D5-67819B1D4473}" type="pres">
      <dgm:prSet presAssocID="{AE05A64D-D7E0-46E1-9E03-5C51CFAA6E37}" presName="horz1" presStyleCnt="0"/>
      <dgm:spPr/>
    </dgm:pt>
    <dgm:pt modelId="{869120F2-5788-4156-892E-F25659C3CF1A}" type="pres">
      <dgm:prSet presAssocID="{AE05A64D-D7E0-46E1-9E03-5C51CFAA6E37}" presName="tx1" presStyleLbl="revTx" presStyleIdx="2" presStyleCnt="7"/>
      <dgm:spPr/>
    </dgm:pt>
    <dgm:pt modelId="{46AC7197-A162-4BC1-BBB4-0C46DE80B2F2}" type="pres">
      <dgm:prSet presAssocID="{AE05A64D-D7E0-46E1-9E03-5C51CFAA6E37}" presName="vert1" presStyleCnt="0"/>
      <dgm:spPr/>
    </dgm:pt>
    <dgm:pt modelId="{FA3CDAF1-B9D2-47FA-93E0-9FFA8AFDA728}" type="pres">
      <dgm:prSet presAssocID="{F3A6FC5F-5712-4D96-8D3E-62AA9DA4605F}" presName="thickLine" presStyleLbl="alignNode1" presStyleIdx="3" presStyleCnt="7"/>
      <dgm:spPr/>
    </dgm:pt>
    <dgm:pt modelId="{5A0F3DCD-D55D-4FAE-9ABD-391A8364A309}" type="pres">
      <dgm:prSet presAssocID="{F3A6FC5F-5712-4D96-8D3E-62AA9DA4605F}" presName="horz1" presStyleCnt="0"/>
      <dgm:spPr/>
    </dgm:pt>
    <dgm:pt modelId="{197A8968-31B5-4F29-AD99-A7AA5DB56B90}" type="pres">
      <dgm:prSet presAssocID="{F3A6FC5F-5712-4D96-8D3E-62AA9DA4605F}" presName="tx1" presStyleLbl="revTx" presStyleIdx="3" presStyleCnt="7"/>
      <dgm:spPr/>
    </dgm:pt>
    <dgm:pt modelId="{5E8B9812-7D9A-4746-ADBD-3A5247DEAF62}" type="pres">
      <dgm:prSet presAssocID="{F3A6FC5F-5712-4D96-8D3E-62AA9DA4605F}" presName="vert1" presStyleCnt="0"/>
      <dgm:spPr/>
    </dgm:pt>
    <dgm:pt modelId="{CB934D48-0039-4CC2-8A80-CA15D86346A5}" type="pres">
      <dgm:prSet presAssocID="{7A1BA4B8-464E-4F6A-B430-D5D2709D57E8}" presName="thickLine" presStyleLbl="alignNode1" presStyleIdx="4" presStyleCnt="7"/>
      <dgm:spPr/>
    </dgm:pt>
    <dgm:pt modelId="{98393498-0EE1-42B8-966E-F65135CAB634}" type="pres">
      <dgm:prSet presAssocID="{7A1BA4B8-464E-4F6A-B430-D5D2709D57E8}" presName="horz1" presStyleCnt="0"/>
      <dgm:spPr/>
    </dgm:pt>
    <dgm:pt modelId="{FA3A2503-9634-4A54-9C2D-B87FA670C668}" type="pres">
      <dgm:prSet presAssocID="{7A1BA4B8-464E-4F6A-B430-D5D2709D57E8}" presName="tx1" presStyleLbl="revTx" presStyleIdx="4" presStyleCnt="7"/>
      <dgm:spPr/>
    </dgm:pt>
    <dgm:pt modelId="{B6852DD3-EBC8-4F24-8DC1-91BE974274C4}" type="pres">
      <dgm:prSet presAssocID="{7A1BA4B8-464E-4F6A-B430-D5D2709D57E8}" presName="vert1" presStyleCnt="0"/>
      <dgm:spPr/>
    </dgm:pt>
    <dgm:pt modelId="{82E252D0-305A-4B26-9C0A-D2C7EE1DD8A6}" type="pres">
      <dgm:prSet presAssocID="{33398F2C-7EA2-448A-900E-A8229924FE66}" presName="thickLine" presStyleLbl="alignNode1" presStyleIdx="5" presStyleCnt="7"/>
      <dgm:spPr/>
    </dgm:pt>
    <dgm:pt modelId="{251E8BDE-C763-411A-9395-4EAA89A36788}" type="pres">
      <dgm:prSet presAssocID="{33398F2C-7EA2-448A-900E-A8229924FE66}" presName="horz1" presStyleCnt="0"/>
      <dgm:spPr/>
    </dgm:pt>
    <dgm:pt modelId="{422BFC65-391C-496C-A3AC-42B8A4DE7DCC}" type="pres">
      <dgm:prSet presAssocID="{33398F2C-7EA2-448A-900E-A8229924FE66}" presName="tx1" presStyleLbl="revTx" presStyleIdx="5" presStyleCnt="7"/>
      <dgm:spPr/>
    </dgm:pt>
    <dgm:pt modelId="{5FE7E3C3-352A-49D1-8481-0D5B5DED6E5A}" type="pres">
      <dgm:prSet presAssocID="{33398F2C-7EA2-448A-900E-A8229924FE66}" presName="vert1" presStyleCnt="0"/>
      <dgm:spPr/>
    </dgm:pt>
    <dgm:pt modelId="{E0D045CC-2823-47F1-9684-97338C7CEF61}" type="pres">
      <dgm:prSet presAssocID="{AE7BE914-9F12-496B-8C44-E0E5FC239796}" presName="thickLine" presStyleLbl="alignNode1" presStyleIdx="6" presStyleCnt="7"/>
      <dgm:spPr/>
    </dgm:pt>
    <dgm:pt modelId="{0FD972D7-6C38-4D3C-97AF-C5A956ED4D71}" type="pres">
      <dgm:prSet presAssocID="{AE7BE914-9F12-496B-8C44-E0E5FC239796}" presName="horz1" presStyleCnt="0"/>
      <dgm:spPr/>
    </dgm:pt>
    <dgm:pt modelId="{450C7D1C-81E0-4472-AB33-4106347AA1BA}" type="pres">
      <dgm:prSet presAssocID="{AE7BE914-9F12-496B-8C44-E0E5FC239796}" presName="tx1" presStyleLbl="revTx" presStyleIdx="6" presStyleCnt="7"/>
      <dgm:spPr/>
    </dgm:pt>
    <dgm:pt modelId="{A97EBA81-908F-4364-98BE-7DD013682D7F}" type="pres">
      <dgm:prSet presAssocID="{AE7BE914-9F12-496B-8C44-E0E5FC239796}" presName="vert1" presStyleCnt="0"/>
      <dgm:spPr/>
    </dgm:pt>
  </dgm:ptLst>
  <dgm:cxnLst>
    <dgm:cxn modelId="{4CA15002-7EA0-4DE7-A244-49C8D5505D43}" type="presOf" srcId="{FC520A12-4F7A-4360-9A16-A7D5E94889FD}" destId="{356E8AB5-26EE-40D6-8362-2E88BD8A5CD6}" srcOrd="0" destOrd="0" presId="urn:microsoft.com/office/officeart/2008/layout/LinedList"/>
    <dgm:cxn modelId="{3A9FFF12-9E2C-4E21-BEF5-520828CF7473}" type="presOf" srcId="{7A1BA4B8-464E-4F6A-B430-D5D2709D57E8}" destId="{FA3A2503-9634-4A54-9C2D-B87FA670C668}" srcOrd="0" destOrd="0" presId="urn:microsoft.com/office/officeart/2008/layout/LinedList"/>
    <dgm:cxn modelId="{B8132A50-E39B-452D-A94F-BA39E6783A2E}" srcId="{55D5E613-37D9-49D0-932B-E9B78930EF0A}" destId="{FC520A12-4F7A-4360-9A16-A7D5E94889FD}" srcOrd="1" destOrd="0" parTransId="{1B4DA758-CB28-4AE2-8ADD-A1310CA12D82}" sibTransId="{A4038063-886D-4FD6-86A7-9A7D71318C9B}"/>
    <dgm:cxn modelId="{5142A651-1D3A-48C9-AAA5-FA25B8C1A26E}" srcId="{55D5E613-37D9-49D0-932B-E9B78930EF0A}" destId="{33398F2C-7EA2-448A-900E-A8229924FE66}" srcOrd="5" destOrd="0" parTransId="{3900B907-E86F-42E1-9273-096BFDC6BA22}" sibTransId="{4957F6E7-267F-4D6E-9D89-94DE08551953}"/>
    <dgm:cxn modelId="{2CDE2275-32B4-4A1B-A93B-3B27BEBE7A75}" srcId="{55D5E613-37D9-49D0-932B-E9B78930EF0A}" destId="{F3A6FC5F-5712-4D96-8D3E-62AA9DA4605F}" srcOrd="3" destOrd="0" parTransId="{FA5EC488-198D-4FE1-9A6D-5AEC657E0F40}" sibTransId="{AD4B6DC4-8936-4654-85F6-983B049FE598}"/>
    <dgm:cxn modelId="{7758037D-8E94-4411-A429-997CE0224B17}" type="presOf" srcId="{F3A6FC5F-5712-4D96-8D3E-62AA9DA4605F}" destId="{197A8968-31B5-4F29-AD99-A7AA5DB56B90}" srcOrd="0" destOrd="0" presId="urn:microsoft.com/office/officeart/2008/layout/LinedList"/>
    <dgm:cxn modelId="{354DA4A6-5756-473D-9AD8-CD388C8A5E4F}" type="presOf" srcId="{AE05A64D-D7E0-46E1-9E03-5C51CFAA6E37}" destId="{869120F2-5788-4156-892E-F25659C3CF1A}" srcOrd="0" destOrd="0" presId="urn:microsoft.com/office/officeart/2008/layout/LinedList"/>
    <dgm:cxn modelId="{B850E9BF-766F-4A86-96DC-4E54665B2D7F}" srcId="{55D5E613-37D9-49D0-932B-E9B78930EF0A}" destId="{AE7BE914-9F12-496B-8C44-E0E5FC239796}" srcOrd="6" destOrd="0" parTransId="{E4AB2E5A-A9F0-4EA2-8E7D-A7FE0C7973C5}" sibTransId="{8552B4C3-99D4-487F-B76C-B5013B2510F4}"/>
    <dgm:cxn modelId="{A4CA91C7-DBB7-43B7-97E7-CC422CD6F546}" type="presOf" srcId="{33398F2C-7EA2-448A-900E-A8229924FE66}" destId="{422BFC65-391C-496C-A3AC-42B8A4DE7DCC}" srcOrd="0" destOrd="0" presId="urn:microsoft.com/office/officeart/2008/layout/LinedList"/>
    <dgm:cxn modelId="{19D1BDCD-230D-4DB7-A812-D09DE1B012CE}" type="presOf" srcId="{AE7BE914-9F12-496B-8C44-E0E5FC239796}" destId="{450C7D1C-81E0-4472-AB33-4106347AA1BA}" srcOrd="0" destOrd="0" presId="urn:microsoft.com/office/officeart/2008/layout/LinedList"/>
    <dgm:cxn modelId="{FABA09D4-C2FA-4FF2-A30A-E4D6A5181A3C}" srcId="{55D5E613-37D9-49D0-932B-E9B78930EF0A}" destId="{0FA46E33-F512-4373-B2EC-28B75EF393D8}" srcOrd="0" destOrd="0" parTransId="{FB409367-CF13-4AB6-B869-7C275BD845AA}" sibTransId="{A62F3A30-0F50-48A3-9469-D9AF5F98117B}"/>
    <dgm:cxn modelId="{1B2550D6-48EC-49A5-9661-9409BC568193}" type="presOf" srcId="{55D5E613-37D9-49D0-932B-E9B78930EF0A}" destId="{60435116-9BDD-4253-8CC8-2CC3FDCF7759}" srcOrd="0" destOrd="0" presId="urn:microsoft.com/office/officeart/2008/layout/LinedList"/>
    <dgm:cxn modelId="{68FF6DDE-9CD8-4583-A76F-DF624929B66C}" type="presOf" srcId="{0FA46E33-F512-4373-B2EC-28B75EF393D8}" destId="{0EEB4462-33B9-45EC-A6A7-AEE2913DB887}" srcOrd="0" destOrd="0" presId="urn:microsoft.com/office/officeart/2008/layout/LinedList"/>
    <dgm:cxn modelId="{58A630E8-E207-4CDC-8481-E845F4620CF4}" srcId="{55D5E613-37D9-49D0-932B-E9B78930EF0A}" destId="{7A1BA4B8-464E-4F6A-B430-D5D2709D57E8}" srcOrd="4" destOrd="0" parTransId="{ADD4710A-AFDE-44C0-AEA9-2E3CF3307EE6}" sibTransId="{000EE3DE-2DA0-4E6A-9B85-FB988051E207}"/>
    <dgm:cxn modelId="{7487A0EA-2DED-406F-B256-CCEA7AC1D6FC}" srcId="{55D5E613-37D9-49D0-932B-E9B78930EF0A}" destId="{AE05A64D-D7E0-46E1-9E03-5C51CFAA6E37}" srcOrd="2" destOrd="0" parTransId="{CB258CE5-8025-4082-BC03-70672A0FE864}" sibTransId="{0682CB1C-A4AD-4DE3-906E-949235E790C7}"/>
    <dgm:cxn modelId="{7E620E8F-0427-4D64-B369-C41C5A5FC960}" type="presParOf" srcId="{60435116-9BDD-4253-8CC8-2CC3FDCF7759}" destId="{DB4AF57F-8C34-451C-9372-31775C44C322}" srcOrd="0" destOrd="0" presId="urn:microsoft.com/office/officeart/2008/layout/LinedList"/>
    <dgm:cxn modelId="{B0C5D24D-C481-4061-8F0B-040912F0751A}" type="presParOf" srcId="{60435116-9BDD-4253-8CC8-2CC3FDCF7759}" destId="{8858A14B-01C0-4C68-92EE-BEAF1B932ED9}" srcOrd="1" destOrd="0" presId="urn:microsoft.com/office/officeart/2008/layout/LinedList"/>
    <dgm:cxn modelId="{F0E44EAB-1822-4278-80D3-86FF5592038F}" type="presParOf" srcId="{8858A14B-01C0-4C68-92EE-BEAF1B932ED9}" destId="{0EEB4462-33B9-45EC-A6A7-AEE2913DB887}" srcOrd="0" destOrd="0" presId="urn:microsoft.com/office/officeart/2008/layout/LinedList"/>
    <dgm:cxn modelId="{AB143A1E-2BD4-4B54-B65C-F971357BDDD0}" type="presParOf" srcId="{8858A14B-01C0-4C68-92EE-BEAF1B932ED9}" destId="{778CDD52-BD79-48FB-9E3B-215860BB77FE}" srcOrd="1" destOrd="0" presId="urn:microsoft.com/office/officeart/2008/layout/LinedList"/>
    <dgm:cxn modelId="{15EFE088-C8E3-4FE2-8510-3016A4156D9E}" type="presParOf" srcId="{60435116-9BDD-4253-8CC8-2CC3FDCF7759}" destId="{07F904BF-D147-499A-B3A0-B54816FDB837}" srcOrd="2" destOrd="0" presId="urn:microsoft.com/office/officeart/2008/layout/LinedList"/>
    <dgm:cxn modelId="{C3741317-B7C5-4921-96D5-9700727A04FD}" type="presParOf" srcId="{60435116-9BDD-4253-8CC8-2CC3FDCF7759}" destId="{1D04A851-8BF3-4A16-84B0-8DE234819C1F}" srcOrd="3" destOrd="0" presId="urn:microsoft.com/office/officeart/2008/layout/LinedList"/>
    <dgm:cxn modelId="{FD210772-6157-4171-81F2-EE29AFE2BEC0}" type="presParOf" srcId="{1D04A851-8BF3-4A16-84B0-8DE234819C1F}" destId="{356E8AB5-26EE-40D6-8362-2E88BD8A5CD6}" srcOrd="0" destOrd="0" presId="urn:microsoft.com/office/officeart/2008/layout/LinedList"/>
    <dgm:cxn modelId="{798A1451-A8DB-41FC-A570-550835AE3D04}" type="presParOf" srcId="{1D04A851-8BF3-4A16-84B0-8DE234819C1F}" destId="{9DCC18EB-7B6E-43E5-B2EB-254DDD2ED831}" srcOrd="1" destOrd="0" presId="urn:microsoft.com/office/officeart/2008/layout/LinedList"/>
    <dgm:cxn modelId="{CEBA4440-C91D-4879-9638-4E305A49E046}" type="presParOf" srcId="{60435116-9BDD-4253-8CC8-2CC3FDCF7759}" destId="{0DFC35A2-2442-4225-8F7E-EB8F79730B49}" srcOrd="4" destOrd="0" presId="urn:microsoft.com/office/officeart/2008/layout/LinedList"/>
    <dgm:cxn modelId="{E6F371C9-C460-49EF-A130-3B4CD22358AA}" type="presParOf" srcId="{60435116-9BDD-4253-8CC8-2CC3FDCF7759}" destId="{DDC199C7-5C00-4E9E-81D5-67819B1D4473}" srcOrd="5" destOrd="0" presId="urn:microsoft.com/office/officeart/2008/layout/LinedList"/>
    <dgm:cxn modelId="{AD5DD4C1-6CDC-48AF-A7F0-8E00FD40350E}" type="presParOf" srcId="{DDC199C7-5C00-4E9E-81D5-67819B1D4473}" destId="{869120F2-5788-4156-892E-F25659C3CF1A}" srcOrd="0" destOrd="0" presId="urn:microsoft.com/office/officeart/2008/layout/LinedList"/>
    <dgm:cxn modelId="{F395A57E-9E80-435E-A80F-B7CF66C6E590}" type="presParOf" srcId="{DDC199C7-5C00-4E9E-81D5-67819B1D4473}" destId="{46AC7197-A162-4BC1-BBB4-0C46DE80B2F2}" srcOrd="1" destOrd="0" presId="urn:microsoft.com/office/officeart/2008/layout/LinedList"/>
    <dgm:cxn modelId="{DCAAFE53-DA01-4B97-A184-81BDCB1F973C}" type="presParOf" srcId="{60435116-9BDD-4253-8CC8-2CC3FDCF7759}" destId="{FA3CDAF1-B9D2-47FA-93E0-9FFA8AFDA728}" srcOrd="6" destOrd="0" presId="urn:microsoft.com/office/officeart/2008/layout/LinedList"/>
    <dgm:cxn modelId="{AFA3CF6D-BE4C-47EA-AEE4-6A18DA369AF1}" type="presParOf" srcId="{60435116-9BDD-4253-8CC8-2CC3FDCF7759}" destId="{5A0F3DCD-D55D-4FAE-9ABD-391A8364A309}" srcOrd="7" destOrd="0" presId="urn:microsoft.com/office/officeart/2008/layout/LinedList"/>
    <dgm:cxn modelId="{A09B5CBA-96E9-4ACA-AB9B-6B8B05A74445}" type="presParOf" srcId="{5A0F3DCD-D55D-4FAE-9ABD-391A8364A309}" destId="{197A8968-31B5-4F29-AD99-A7AA5DB56B90}" srcOrd="0" destOrd="0" presId="urn:microsoft.com/office/officeart/2008/layout/LinedList"/>
    <dgm:cxn modelId="{DC496D72-340F-4CD6-81C1-6A6306B476EB}" type="presParOf" srcId="{5A0F3DCD-D55D-4FAE-9ABD-391A8364A309}" destId="{5E8B9812-7D9A-4746-ADBD-3A5247DEAF62}" srcOrd="1" destOrd="0" presId="urn:microsoft.com/office/officeart/2008/layout/LinedList"/>
    <dgm:cxn modelId="{3150D01D-F204-4E72-92AB-08F583FE3066}" type="presParOf" srcId="{60435116-9BDD-4253-8CC8-2CC3FDCF7759}" destId="{CB934D48-0039-4CC2-8A80-CA15D86346A5}" srcOrd="8" destOrd="0" presId="urn:microsoft.com/office/officeart/2008/layout/LinedList"/>
    <dgm:cxn modelId="{60D45FFA-B37B-41FF-BDA3-1A8CA1143D6A}" type="presParOf" srcId="{60435116-9BDD-4253-8CC8-2CC3FDCF7759}" destId="{98393498-0EE1-42B8-966E-F65135CAB634}" srcOrd="9" destOrd="0" presId="urn:microsoft.com/office/officeart/2008/layout/LinedList"/>
    <dgm:cxn modelId="{3D2FB7A6-EC26-4242-BAAF-88E35F97AD6C}" type="presParOf" srcId="{98393498-0EE1-42B8-966E-F65135CAB634}" destId="{FA3A2503-9634-4A54-9C2D-B87FA670C668}" srcOrd="0" destOrd="0" presId="urn:microsoft.com/office/officeart/2008/layout/LinedList"/>
    <dgm:cxn modelId="{D5B5F012-120A-4646-8A6E-725AD9D3D3C1}" type="presParOf" srcId="{98393498-0EE1-42B8-966E-F65135CAB634}" destId="{B6852DD3-EBC8-4F24-8DC1-91BE974274C4}" srcOrd="1" destOrd="0" presId="urn:microsoft.com/office/officeart/2008/layout/LinedList"/>
    <dgm:cxn modelId="{56582725-EB76-4776-A5D7-DD0C530A44E3}" type="presParOf" srcId="{60435116-9BDD-4253-8CC8-2CC3FDCF7759}" destId="{82E252D0-305A-4B26-9C0A-D2C7EE1DD8A6}" srcOrd="10" destOrd="0" presId="urn:microsoft.com/office/officeart/2008/layout/LinedList"/>
    <dgm:cxn modelId="{F11372B7-66AE-4DCB-AB77-2B93188367F6}" type="presParOf" srcId="{60435116-9BDD-4253-8CC8-2CC3FDCF7759}" destId="{251E8BDE-C763-411A-9395-4EAA89A36788}" srcOrd="11" destOrd="0" presId="urn:microsoft.com/office/officeart/2008/layout/LinedList"/>
    <dgm:cxn modelId="{F142016F-A43F-4E93-906D-ADDFB3243FE0}" type="presParOf" srcId="{251E8BDE-C763-411A-9395-4EAA89A36788}" destId="{422BFC65-391C-496C-A3AC-42B8A4DE7DCC}" srcOrd="0" destOrd="0" presId="urn:microsoft.com/office/officeart/2008/layout/LinedList"/>
    <dgm:cxn modelId="{623D06FB-0F0E-45AB-A2A6-6E1BE92C80F9}" type="presParOf" srcId="{251E8BDE-C763-411A-9395-4EAA89A36788}" destId="{5FE7E3C3-352A-49D1-8481-0D5B5DED6E5A}" srcOrd="1" destOrd="0" presId="urn:microsoft.com/office/officeart/2008/layout/LinedList"/>
    <dgm:cxn modelId="{CF4A4926-D888-4E35-8300-7C9D2060FC3C}" type="presParOf" srcId="{60435116-9BDD-4253-8CC8-2CC3FDCF7759}" destId="{E0D045CC-2823-47F1-9684-97338C7CEF61}" srcOrd="12" destOrd="0" presId="urn:microsoft.com/office/officeart/2008/layout/LinedList"/>
    <dgm:cxn modelId="{8D59EF8D-1DF7-4154-BA95-EE59D7D3FC5F}" type="presParOf" srcId="{60435116-9BDD-4253-8CC8-2CC3FDCF7759}" destId="{0FD972D7-6C38-4D3C-97AF-C5A956ED4D71}" srcOrd="13" destOrd="0" presId="urn:microsoft.com/office/officeart/2008/layout/LinedList"/>
    <dgm:cxn modelId="{38D5E598-A472-469D-B6A9-D7DD7801FD14}" type="presParOf" srcId="{0FD972D7-6C38-4D3C-97AF-C5A956ED4D71}" destId="{450C7D1C-81E0-4472-AB33-4106347AA1BA}" srcOrd="0" destOrd="0" presId="urn:microsoft.com/office/officeart/2008/layout/LinedList"/>
    <dgm:cxn modelId="{9493E3DF-9B01-4918-A832-5D941FA04A68}" type="presParOf" srcId="{0FD972D7-6C38-4D3C-97AF-C5A956ED4D71}" destId="{A97EBA81-908F-4364-98BE-7DD013682D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AF57F-8C34-451C-9372-31775C44C322}">
      <dsp:nvSpPr>
        <dsp:cNvPr id="0" name=""/>
        <dsp:cNvSpPr/>
      </dsp:nvSpPr>
      <dsp:spPr>
        <a:xfrm>
          <a:off x="0" y="420"/>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EB4462-33B9-45EC-A6A7-AEE2913DB887}">
      <dsp:nvSpPr>
        <dsp:cNvPr id="0" name=""/>
        <dsp:cNvSpPr/>
      </dsp:nvSpPr>
      <dsp:spPr>
        <a:xfrm>
          <a:off x="0" y="420"/>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Hematocrit control:</a:t>
          </a:r>
          <a:endParaRPr lang="en-US" sz="2200" kern="1200"/>
        </a:p>
      </dsp:txBody>
      <dsp:txXfrm>
        <a:off x="0" y="420"/>
        <a:ext cx="3455821" cy="492427"/>
      </dsp:txXfrm>
    </dsp:sp>
    <dsp:sp modelId="{07F904BF-D147-499A-B3A0-B54816FDB837}">
      <dsp:nvSpPr>
        <dsp:cNvPr id="0" name=""/>
        <dsp:cNvSpPr/>
      </dsp:nvSpPr>
      <dsp:spPr>
        <a:xfrm>
          <a:off x="0" y="492848"/>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6E8AB5-26EE-40D6-8362-2E88BD8A5CD6}">
      <dsp:nvSpPr>
        <dsp:cNvPr id="0" name=""/>
        <dsp:cNvSpPr/>
      </dsp:nvSpPr>
      <dsp:spPr>
        <a:xfrm>
          <a:off x="0" y="492848"/>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Phlebotomy </a:t>
          </a:r>
          <a:endParaRPr lang="en-US" sz="2200" kern="1200"/>
        </a:p>
      </dsp:txBody>
      <dsp:txXfrm>
        <a:off x="0" y="492848"/>
        <a:ext cx="3455821" cy="492427"/>
      </dsp:txXfrm>
    </dsp:sp>
    <dsp:sp modelId="{0DFC35A2-2442-4225-8F7E-EB8F79730B49}">
      <dsp:nvSpPr>
        <dsp:cNvPr id="0" name=""/>
        <dsp:cNvSpPr/>
      </dsp:nvSpPr>
      <dsp:spPr>
        <a:xfrm>
          <a:off x="0" y="985275"/>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9120F2-5788-4156-892E-F25659C3CF1A}">
      <dsp:nvSpPr>
        <dsp:cNvPr id="0" name=""/>
        <dsp:cNvSpPr/>
      </dsp:nvSpPr>
      <dsp:spPr>
        <a:xfrm>
          <a:off x="0" y="985275"/>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Hydroxyurea</a:t>
          </a:r>
          <a:endParaRPr lang="en-US" sz="2200" kern="1200"/>
        </a:p>
      </dsp:txBody>
      <dsp:txXfrm>
        <a:off x="0" y="985275"/>
        <a:ext cx="3455821" cy="492427"/>
      </dsp:txXfrm>
    </dsp:sp>
    <dsp:sp modelId="{FA3CDAF1-B9D2-47FA-93E0-9FFA8AFDA728}">
      <dsp:nvSpPr>
        <dsp:cNvPr id="0" name=""/>
        <dsp:cNvSpPr/>
      </dsp:nvSpPr>
      <dsp:spPr>
        <a:xfrm>
          <a:off x="0" y="1477702"/>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7A8968-31B5-4F29-AD99-A7AA5DB56B90}">
      <dsp:nvSpPr>
        <dsp:cNvPr id="0" name=""/>
        <dsp:cNvSpPr/>
      </dsp:nvSpPr>
      <dsp:spPr>
        <a:xfrm>
          <a:off x="0" y="1477702"/>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Interferon </a:t>
          </a:r>
          <a:r>
            <a:rPr lang="el-GR" sz="2200" kern="1200"/>
            <a:t>α</a:t>
          </a:r>
          <a:r>
            <a:rPr lang="pl-PL" sz="2200" kern="1200"/>
            <a:t> (IFN</a:t>
          </a:r>
          <a:r>
            <a:rPr lang="el-GR" sz="2200" kern="1200"/>
            <a:t> α</a:t>
          </a:r>
          <a:r>
            <a:rPr lang="pl-PL" sz="2200" kern="1200"/>
            <a:t>)</a:t>
          </a:r>
          <a:endParaRPr lang="en-US" sz="2200" kern="1200"/>
        </a:p>
      </dsp:txBody>
      <dsp:txXfrm>
        <a:off x="0" y="1477702"/>
        <a:ext cx="3455821" cy="492427"/>
      </dsp:txXfrm>
    </dsp:sp>
    <dsp:sp modelId="{CB934D48-0039-4CC2-8A80-CA15D86346A5}">
      <dsp:nvSpPr>
        <dsp:cNvPr id="0" name=""/>
        <dsp:cNvSpPr/>
      </dsp:nvSpPr>
      <dsp:spPr>
        <a:xfrm>
          <a:off x="0" y="1970129"/>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3A2503-9634-4A54-9C2D-B87FA670C668}">
      <dsp:nvSpPr>
        <dsp:cNvPr id="0" name=""/>
        <dsp:cNvSpPr/>
      </dsp:nvSpPr>
      <dsp:spPr>
        <a:xfrm>
          <a:off x="0" y="1970129"/>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dirty="0" err="1"/>
            <a:t>Ruxolitinib</a:t>
          </a:r>
          <a:r>
            <a:rPr lang="pl-PL" sz="2200" kern="1200" dirty="0"/>
            <a:t> (JAK2 inhibitor)</a:t>
          </a:r>
          <a:endParaRPr lang="en-US" sz="2200" kern="1200" dirty="0"/>
        </a:p>
      </dsp:txBody>
      <dsp:txXfrm>
        <a:off x="0" y="1970129"/>
        <a:ext cx="3455821" cy="492427"/>
      </dsp:txXfrm>
    </dsp:sp>
    <dsp:sp modelId="{82E252D0-305A-4B26-9C0A-D2C7EE1DD8A6}">
      <dsp:nvSpPr>
        <dsp:cNvPr id="0" name=""/>
        <dsp:cNvSpPr/>
      </dsp:nvSpPr>
      <dsp:spPr>
        <a:xfrm>
          <a:off x="0" y="2462556"/>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2BFC65-391C-496C-A3AC-42B8A4DE7DCC}">
      <dsp:nvSpPr>
        <dsp:cNvPr id="0" name=""/>
        <dsp:cNvSpPr/>
      </dsp:nvSpPr>
      <dsp:spPr>
        <a:xfrm>
          <a:off x="0" y="2462556"/>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Thrombosis prophylaxis: </a:t>
          </a:r>
          <a:endParaRPr lang="en-US" sz="2200" kern="1200"/>
        </a:p>
      </dsp:txBody>
      <dsp:txXfrm>
        <a:off x="0" y="2462556"/>
        <a:ext cx="3455821" cy="492427"/>
      </dsp:txXfrm>
    </dsp:sp>
    <dsp:sp modelId="{E0D045CC-2823-47F1-9684-97338C7CEF61}">
      <dsp:nvSpPr>
        <dsp:cNvPr id="0" name=""/>
        <dsp:cNvSpPr/>
      </dsp:nvSpPr>
      <dsp:spPr>
        <a:xfrm>
          <a:off x="0" y="2954983"/>
          <a:ext cx="34558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0C7D1C-81E0-4472-AB33-4106347AA1BA}">
      <dsp:nvSpPr>
        <dsp:cNvPr id="0" name=""/>
        <dsp:cNvSpPr/>
      </dsp:nvSpPr>
      <dsp:spPr>
        <a:xfrm>
          <a:off x="0" y="2954983"/>
          <a:ext cx="3455821" cy="4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Aspirin</a:t>
          </a:r>
          <a:endParaRPr lang="en-US" sz="2200" kern="1200"/>
        </a:p>
      </dsp:txBody>
      <dsp:txXfrm>
        <a:off x="0" y="2954983"/>
        <a:ext cx="3455821" cy="4924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D39D22-3D57-F4FB-68EA-4C2172A137D5}"/>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pl-PL" dirty="0"/>
              <a:t>Kliknij, </a:t>
            </a:r>
            <a:r>
              <a:rPr lang="pl-PL" dirty="0" err="1"/>
              <a:t>ować</a:t>
            </a:r>
            <a:r>
              <a:rPr lang="pl-PL" dirty="0"/>
              <a:t> styl</a:t>
            </a:r>
          </a:p>
        </p:txBody>
      </p:sp>
      <p:sp>
        <p:nvSpPr>
          <p:cNvPr id="3" name="Podtytuł 2">
            <a:extLst>
              <a:ext uri="{FF2B5EF4-FFF2-40B4-BE49-F238E27FC236}">
                <a16:creationId xmlns:a16="http://schemas.microsoft.com/office/drawing/2014/main" id="{7FF7C9EB-9638-A412-E51F-5EAE8EEA85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A6EB5E4-36A5-9B29-58C3-BCBCF74923B0}"/>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D560B225-F6A9-B044-9397-94984471D85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A9BBC44-2665-B907-580C-E6C70243C2EF}"/>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9056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27E4DA-A986-2258-939E-56DB1EDEBC7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2785EAF-FE10-2251-DB79-5AE187D107B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FAD054B-6639-9962-3B97-5368B56F4BE7}"/>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E70F41C9-75D4-EFED-F2B2-EE68AEF945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9390BD-2C59-2A9C-33BE-A6077A224625}"/>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252173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E7C10A1-89DE-7779-76AF-77CD179FD3F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267797F-B8C1-E896-FB3F-D9F591472A8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959D6AF-AF51-8A4F-A367-93D9B706F97A}"/>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C8E14582-9108-85F8-3C11-726109965E5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4B9CFD-8A55-30D3-0552-3692683AEDDC}"/>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41853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EEE9-4349-E506-1E76-47FB662C475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FC9A8F4-4FFB-5133-098F-DF036921C9C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B7CBCA6-CAB4-8442-EA49-2FAF67B21684}"/>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CCB89B1E-86B9-6A2B-8BC8-B9CBFB5046D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B7B235C-1422-3192-11FF-F3BFF1EA1778}"/>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18578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0E599E-8CA0-8020-C9A3-3008FFF347F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97F64D0-ADEA-2EEB-21ED-DBE67CF906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A3E71DF-0BAD-CCA9-57E0-F13BFEC59D6B}"/>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32DC3445-D8B1-78D4-1D71-C363DE3D4CA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AF022F5-F021-39D2-BCC4-EC899668CAE9}"/>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399027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77C8D8-6F58-7437-BFB3-89805E5F27E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1EF2E95-2C0A-61E9-C215-91E96492432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EF232C2-0F00-9819-3D97-E0D9E809950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94E3EE1-3FFD-F435-54A0-9EDBEC3F2C89}"/>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6" name="Symbol zastępczy stopki 5">
            <a:extLst>
              <a:ext uri="{FF2B5EF4-FFF2-40B4-BE49-F238E27FC236}">
                <a16:creationId xmlns:a16="http://schemas.microsoft.com/office/drawing/2014/main" id="{732D05C1-76A2-70DF-FAD4-13B6DD7C822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C2B8747-687B-CED6-32F6-5A0245E6CAA8}"/>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15920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B51B20-DE2A-FAC4-7B5E-36C846A4554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01B361B-6408-0AE1-F2D5-BD01368C4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A77ED13-EDC6-AD9E-A8A4-870ACB19C41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836ABD4-E91F-701A-BE7F-4E53B7419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A065C7F-668A-214B-FDA9-FC7243CBE02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CFC3FFA-C643-8DFD-3601-F9122921BBAE}"/>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8" name="Symbol zastępczy stopki 7">
            <a:extLst>
              <a:ext uri="{FF2B5EF4-FFF2-40B4-BE49-F238E27FC236}">
                <a16:creationId xmlns:a16="http://schemas.microsoft.com/office/drawing/2014/main" id="{6B6257C1-25FD-C5D3-9055-B2FF131A30B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8ADAAAC-FE08-2FD0-C37B-1C7496237A36}"/>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426489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9779A6-8CD8-B768-3EA9-819DA501029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AC1D9C8-B8E1-5806-47D2-EC66D1C488D4}"/>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4" name="Symbol zastępczy stopki 3">
            <a:extLst>
              <a:ext uri="{FF2B5EF4-FFF2-40B4-BE49-F238E27FC236}">
                <a16:creationId xmlns:a16="http://schemas.microsoft.com/office/drawing/2014/main" id="{9A4DD650-5224-1B0B-58F7-4AF1BE64E6C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6BBEF0A-5380-6B12-89F9-EC913DC22D76}"/>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328389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77348D2-B007-DD4A-39CF-9720C23BF13F}"/>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3" name="Symbol zastępczy stopki 2">
            <a:extLst>
              <a:ext uri="{FF2B5EF4-FFF2-40B4-BE49-F238E27FC236}">
                <a16:creationId xmlns:a16="http://schemas.microsoft.com/office/drawing/2014/main" id="{BDC96CEB-8299-2B69-307B-B64245BB218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ABAB835-8ADD-9815-82D8-2187EED44D20}"/>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56711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612514-045F-FC38-1885-BBCABECA36B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11C2617-A086-827E-3D6A-D3EF97E7A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603EAC89-FB75-6B73-30D1-94EF120B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6E79087-4DE6-8484-F0B6-945C586890A4}"/>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6" name="Symbol zastępczy stopki 5">
            <a:extLst>
              <a:ext uri="{FF2B5EF4-FFF2-40B4-BE49-F238E27FC236}">
                <a16:creationId xmlns:a16="http://schemas.microsoft.com/office/drawing/2014/main" id="{E4864507-C253-7E53-4398-BB1C147EEAC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53346D7-D1D5-D703-9B4E-A0EC5422C5ED}"/>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358256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5F8E4B-A398-476E-56A2-23C189CE838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7CB43364-3367-7D37-118B-8C871FEC5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2EDF88D-BE4C-F50F-C394-60488FF2E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6308123-0429-2410-ED2A-C241F5A1DA84}"/>
              </a:ext>
            </a:extLst>
          </p:cNvPr>
          <p:cNvSpPr>
            <a:spLocks noGrp="1"/>
          </p:cNvSpPr>
          <p:nvPr>
            <p:ph type="dt" sz="half" idx="10"/>
          </p:nvPr>
        </p:nvSpPr>
        <p:spPr/>
        <p:txBody>
          <a:bodyPr/>
          <a:lstStyle/>
          <a:p>
            <a:fld id="{B5EE223D-DEB6-4B7A-ABA8-32CFA15F63AD}" type="datetimeFigureOut">
              <a:rPr lang="pl-PL" smtClean="0"/>
              <a:t>06.05.2024</a:t>
            </a:fld>
            <a:endParaRPr lang="pl-PL"/>
          </a:p>
        </p:txBody>
      </p:sp>
      <p:sp>
        <p:nvSpPr>
          <p:cNvPr id="6" name="Symbol zastępczy stopki 5">
            <a:extLst>
              <a:ext uri="{FF2B5EF4-FFF2-40B4-BE49-F238E27FC236}">
                <a16:creationId xmlns:a16="http://schemas.microsoft.com/office/drawing/2014/main" id="{9081CA67-13F4-CD2D-9C2C-4E3104BD7C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E043DF6-1B98-2812-686E-07F00290D382}"/>
              </a:ext>
            </a:extLst>
          </p:cNvPr>
          <p:cNvSpPr>
            <a:spLocks noGrp="1"/>
          </p:cNvSpPr>
          <p:nvPr>
            <p:ph type="sldNum" sz="quarter" idx="12"/>
          </p:nvPr>
        </p:nvSpPr>
        <p:spPr/>
        <p:txBody>
          <a:bodyPr/>
          <a:lstStyle/>
          <a:p>
            <a:fld id="{5CAC5AE3-E8E5-4E47-ABA6-6DF25F8385EE}" type="slidenum">
              <a:rPr lang="pl-PL" smtClean="0"/>
              <a:t>‹#›</a:t>
            </a:fld>
            <a:endParaRPr lang="pl-PL"/>
          </a:p>
        </p:txBody>
      </p:sp>
    </p:spTree>
    <p:extLst>
      <p:ext uri="{BB962C8B-B14F-4D97-AF65-F5344CB8AC3E}">
        <p14:creationId xmlns:p14="http://schemas.microsoft.com/office/powerpoint/2010/main" val="282635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099A600-D81C-0760-265F-200DB835F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F6F0BCD-33B9-7E11-BCAA-017AF05EB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5AD528-B034-60BF-DF39-AC1DB8226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EE223D-DEB6-4B7A-ABA8-32CFA15F63AD}" type="datetimeFigureOut">
              <a:rPr lang="pl-PL" smtClean="0"/>
              <a:t>06.05.2024</a:t>
            </a:fld>
            <a:endParaRPr lang="pl-PL"/>
          </a:p>
        </p:txBody>
      </p:sp>
      <p:sp>
        <p:nvSpPr>
          <p:cNvPr id="5" name="Symbol zastępczy stopki 4">
            <a:extLst>
              <a:ext uri="{FF2B5EF4-FFF2-40B4-BE49-F238E27FC236}">
                <a16:creationId xmlns:a16="http://schemas.microsoft.com/office/drawing/2014/main" id="{B0B3D271-31E0-464D-0237-C1A407146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FE05371B-23BF-9EEA-9BD1-FD853FB56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AC5AE3-E8E5-4E47-ABA6-6DF25F8385EE}" type="slidenum">
              <a:rPr lang="pl-PL" smtClean="0"/>
              <a:t>‹#›</a:t>
            </a:fld>
            <a:endParaRPr lang="pl-PL"/>
          </a:p>
        </p:txBody>
      </p:sp>
      <p:sp>
        <p:nvSpPr>
          <p:cNvPr id="7" name="Prostokąt 6">
            <a:extLst>
              <a:ext uri="{FF2B5EF4-FFF2-40B4-BE49-F238E27FC236}">
                <a16:creationId xmlns:a16="http://schemas.microsoft.com/office/drawing/2014/main" id="{2BA85F8E-6BBE-8D35-C65A-8216DF593541}"/>
              </a:ext>
            </a:extLst>
          </p:cNvPr>
          <p:cNvSpPr/>
          <p:nvPr userDrawn="1"/>
        </p:nvSpPr>
        <p:spPr>
          <a:xfrm>
            <a:off x="7789415" y="0"/>
            <a:ext cx="4385569" cy="1207363"/>
          </a:xfrm>
          <a:prstGeom prst="rect">
            <a:avLst/>
          </a:prstGeom>
          <a:blipFill>
            <a:blip r:embed="rId1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379560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9374AB-FAB4-809F-686E-E900D6305105}"/>
              </a:ext>
            </a:extLst>
          </p:cNvPr>
          <p:cNvSpPr>
            <a:spLocks noGrp="1"/>
          </p:cNvSpPr>
          <p:nvPr>
            <p:ph type="ctrTitle"/>
          </p:nvPr>
        </p:nvSpPr>
        <p:spPr/>
        <p:txBody>
          <a:bodyPr/>
          <a:lstStyle/>
          <a:p>
            <a:r>
              <a:rPr lang="it-IT" dirty="0"/>
              <a:t>Gut Microbiota in policythemia vera patients </a:t>
            </a:r>
            <a:endParaRPr lang="pl-PL" dirty="0"/>
          </a:p>
        </p:txBody>
      </p:sp>
      <p:sp>
        <p:nvSpPr>
          <p:cNvPr id="3" name="Podtytuł 2">
            <a:extLst>
              <a:ext uri="{FF2B5EF4-FFF2-40B4-BE49-F238E27FC236}">
                <a16:creationId xmlns:a16="http://schemas.microsoft.com/office/drawing/2014/main" id="{0DA00F5D-A804-3190-9122-368B7093A619}"/>
              </a:ext>
            </a:extLst>
          </p:cNvPr>
          <p:cNvSpPr>
            <a:spLocks noGrp="1"/>
          </p:cNvSpPr>
          <p:nvPr>
            <p:ph type="subTitle" idx="1"/>
          </p:nvPr>
        </p:nvSpPr>
        <p:spPr/>
        <p:txBody>
          <a:bodyPr/>
          <a:lstStyle/>
          <a:p>
            <a:r>
              <a:rPr lang="pl-PL" dirty="0"/>
              <a:t>Michał Kośny MD, 1st </a:t>
            </a:r>
            <a:r>
              <a:rPr lang="pl-PL" dirty="0" err="1"/>
              <a:t>year</a:t>
            </a:r>
            <a:r>
              <a:rPr lang="pl-PL" dirty="0"/>
              <a:t> of International </a:t>
            </a:r>
            <a:r>
              <a:rPr lang="pl-PL" dirty="0" err="1"/>
              <a:t>Doctoral</a:t>
            </a:r>
            <a:r>
              <a:rPr lang="pl-PL" dirty="0"/>
              <a:t> School </a:t>
            </a:r>
            <a:r>
              <a:rPr lang="pl-PL" dirty="0" err="1"/>
              <a:t>Medical</a:t>
            </a:r>
            <a:r>
              <a:rPr lang="pl-PL" dirty="0"/>
              <a:t> University of </a:t>
            </a:r>
            <a:r>
              <a:rPr lang="pl-PL" dirty="0" err="1"/>
              <a:t>Lodz</a:t>
            </a:r>
            <a:r>
              <a:rPr lang="pl-PL" dirty="0"/>
              <a:t>, 2nd </a:t>
            </a:r>
            <a:r>
              <a:rPr lang="pl-PL" dirty="0" err="1"/>
              <a:t>year</a:t>
            </a:r>
            <a:r>
              <a:rPr lang="pl-PL" dirty="0"/>
              <a:t> </a:t>
            </a:r>
            <a:r>
              <a:rPr lang="pl-PL" dirty="0" err="1"/>
              <a:t>residency</a:t>
            </a:r>
            <a:r>
              <a:rPr lang="pl-PL" dirty="0"/>
              <a:t> in </a:t>
            </a:r>
            <a:r>
              <a:rPr lang="pl-PL" dirty="0" err="1"/>
              <a:t>Hematology</a:t>
            </a:r>
            <a:r>
              <a:rPr lang="pl-PL" dirty="0"/>
              <a:t>, </a:t>
            </a:r>
            <a:r>
              <a:rPr lang="pl-PL" dirty="0" err="1"/>
              <a:t>department</a:t>
            </a:r>
            <a:r>
              <a:rPr lang="pl-PL" dirty="0"/>
              <a:t> of </a:t>
            </a:r>
            <a:r>
              <a:rPr lang="pl-PL" dirty="0" err="1"/>
              <a:t>Hematooncology</a:t>
            </a:r>
            <a:r>
              <a:rPr lang="pl-PL" dirty="0"/>
              <a:t> Copernicus </a:t>
            </a:r>
            <a:r>
              <a:rPr lang="pl-PL" dirty="0" err="1"/>
              <a:t>Memorial</a:t>
            </a:r>
            <a:r>
              <a:rPr lang="pl-PL" dirty="0"/>
              <a:t> </a:t>
            </a:r>
            <a:r>
              <a:rPr lang="pl-PL" dirty="0" err="1"/>
              <a:t>Hospital</a:t>
            </a:r>
            <a:r>
              <a:rPr lang="pl-PL" dirty="0"/>
              <a:t> in </a:t>
            </a:r>
            <a:r>
              <a:rPr lang="pl-PL" dirty="0" err="1"/>
              <a:t>Lodz</a:t>
            </a:r>
            <a:endParaRPr lang="pl-PL" dirty="0"/>
          </a:p>
          <a:p>
            <a:r>
              <a:rPr lang="pl-PL" dirty="0" err="1"/>
              <a:t>Supervisor</a:t>
            </a:r>
            <a:r>
              <a:rPr lang="pl-PL" dirty="0"/>
              <a:t>: prof. Joanna Góra-</a:t>
            </a:r>
            <a:r>
              <a:rPr lang="pl-PL" dirty="0" err="1"/>
              <a:t>Tybor</a:t>
            </a:r>
            <a:r>
              <a:rPr lang="pl-PL" dirty="0"/>
              <a:t>, </a:t>
            </a:r>
            <a:r>
              <a:rPr lang="pl-PL" dirty="0" err="1"/>
              <a:t>department</a:t>
            </a:r>
            <a:r>
              <a:rPr lang="pl-PL" dirty="0"/>
              <a:t> of </a:t>
            </a:r>
            <a:r>
              <a:rPr lang="pl-PL" dirty="0" err="1"/>
              <a:t>Hematology</a:t>
            </a:r>
            <a:endParaRPr lang="pl-PL" dirty="0"/>
          </a:p>
        </p:txBody>
      </p:sp>
    </p:spTree>
    <p:extLst>
      <p:ext uri="{BB962C8B-B14F-4D97-AF65-F5344CB8AC3E}">
        <p14:creationId xmlns:p14="http://schemas.microsoft.com/office/powerpoint/2010/main" val="93036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C2BB4B-1209-9435-B383-9BAA1EBE70BF}"/>
              </a:ext>
            </a:extLst>
          </p:cNvPr>
          <p:cNvSpPr>
            <a:spLocks noGrp="1"/>
          </p:cNvSpPr>
          <p:nvPr>
            <p:ph type="title"/>
          </p:nvPr>
        </p:nvSpPr>
        <p:spPr/>
        <p:txBody>
          <a:bodyPr/>
          <a:lstStyle/>
          <a:p>
            <a:r>
              <a:rPr lang="pl-PL" dirty="0" err="1"/>
              <a:t>Potential</a:t>
            </a:r>
            <a:r>
              <a:rPr lang="pl-PL" dirty="0"/>
              <a:t> </a:t>
            </a:r>
            <a:r>
              <a:rPr lang="pl-PL" dirty="0" err="1"/>
              <a:t>Outcome</a:t>
            </a:r>
            <a:endParaRPr lang="pl-PL" dirty="0"/>
          </a:p>
        </p:txBody>
      </p:sp>
      <p:sp>
        <p:nvSpPr>
          <p:cNvPr id="3" name="Symbol zastępczy zawartości 2">
            <a:extLst>
              <a:ext uri="{FF2B5EF4-FFF2-40B4-BE49-F238E27FC236}">
                <a16:creationId xmlns:a16="http://schemas.microsoft.com/office/drawing/2014/main" id="{8285C655-6FC4-1006-19B6-E6E76C2212AD}"/>
              </a:ext>
            </a:extLst>
          </p:cNvPr>
          <p:cNvSpPr>
            <a:spLocks noGrp="1"/>
          </p:cNvSpPr>
          <p:nvPr>
            <p:ph idx="1"/>
          </p:nvPr>
        </p:nvSpPr>
        <p:spPr/>
        <p:txBody>
          <a:bodyPr>
            <a:normAutofit fontScale="92500" lnSpcReduction="10000"/>
          </a:bodyPr>
          <a:lstStyle/>
          <a:p>
            <a:pPr marL="0" indent="0">
              <a:buNone/>
            </a:pPr>
            <a:r>
              <a:rPr lang="en-US" b="0" i="0" dirty="0">
                <a:solidFill>
                  <a:srgbClr val="000000"/>
                </a:solidFill>
                <a:effectLst/>
                <a:highlight>
                  <a:srgbClr val="FFFFFF"/>
                </a:highlight>
                <a:latin typeface="Arial" panose="020B0604020202020204" pitchFamily="34" charset="0"/>
              </a:rPr>
              <a:t>Gut microbiota in patients with polycythemia vera may be a significant prognostic factor. Polycythemia vera is an incurable disease, </a:t>
            </a:r>
            <a:r>
              <a:rPr lang="pl-PL" b="0" i="0" dirty="0" err="1">
                <a:solidFill>
                  <a:srgbClr val="000000"/>
                </a:solidFill>
                <a:effectLst/>
                <a:highlight>
                  <a:srgbClr val="FFFFFF"/>
                </a:highlight>
                <a:latin typeface="Arial" panose="020B0604020202020204" pitchFamily="34" charset="0"/>
              </a:rPr>
              <a:t>its</a:t>
            </a:r>
            <a:r>
              <a:rPr lang="en-US" b="0" i="0" dirty="0">
                <a:solidFill>
                  <a:srgbClr val="000000"/>
                </a:solidFill>
                <a:effectLst/>
                <a:highlight>
                  <a:srgbClr val="FFFFFF"/>
                </a:highlight>
                <a:latin typeface="Arial" panose="020B0604020202020204" pitchFamily="34" charset="0"/>
              </a:rPr>
              <a:t> treatment is based on reducing the risk of thromboembolic events and attempting to control hematopoietic processes or reducing hematocrit, for example, through phlebotomy. Determining the difference in the pro-inflammatory potential of gut-residing bacteria may help identify risk factors for disease progression, such as secondary myelofibrosis or acute myeloid leukemia. Drugs used in the treatment of polycythemia vera are expensive and not always available, and they also have many side effects. Demonstrating the influence of pro-inflammatory gut </a:t>
            </a:r>
            <a:r>
              <a:rPr lang="en-US" b="0" i="0" dirty="0" err="1">
                <a:solidFill>
                  <a:srgbClr val="000000"/>
                </a:solidFill>
                <a:effectLst/>
                <a:highlight>
                  <a:srgbClr val="FFFFFF"/>
                </a:highlight>
                <a:latin typeface="Arial" panose="020B0604020202020204" pitchFamily="34" charset="0"/>
              </a:rPr>
              <a:t>dysbiosi</a:t>
            </a:r>
            <a:r>
              <a:rPr lang="pl-PL" b="0" i="0" dirty="0">
                <a:solidFill>
                  <a:srgbClr val="000000"/>
                </a:solidFill>
                <a:effectLst/>
                <a:highlight>
                  <a:srgbClr val="FFFFFF"/>
                </a:highlight>
                <a:latin typeface="Arial" panose="020B0604020202020204" pitchFamily="34" charset="0"/>
              </a:rPr>
              <a:t>s </a:t>
            </a:r>
            <a:r>
              <a:rPr lang="pl-PL" b="0" i="0" dirty="0" err="1">
                <a:solidFill>
                  <a:srgbClr val="000000"/>
                </a:solidFill>
                <a:effectLst/>
                <a:highlight>
                  <a:srgbClr val="FFFFFF"/>
                </a:highlight>
                <a:latin typeface="Arial" panose="020B0604020202020204" pitchFamily="34" charset="0"/>
              </a:rPr>
              <a:t>that</a:t>
            </a:r>
            <a:r>
              <a:rPr lang="pl-PL" b="0" i="0" dirty="0">
                <a:solidFill>
                  <a:srgbClr val="000000"/>
                </a:solidFill>
                <a:effectLst/>
                <a:highlight>
                  <a:srgbClr val="FFFFFF"/>
                </a:highlight>
                <a:latin typeface="Arial" panose="020B0604020202020204" pitchFamily="34" charset="0"/>
              </a:rPr>
              <a:t> </a:t>
            </a:r>
            <a:r>
              <a:rPr lang="pl-PL" b="0" i="0" dirty="0" err="1">
                <a:solidFill>
                  <a:srgbClr val="000000"/>
                </a:solidFill>
                <a:effectLst/>
                <a:highlight>
                  <a:srgbClr val="FFFFFF"/>
                </a:highlight>
                <a:latin typeface="Arial" panose="020B0604020202020204" pitchFamily="34" charset="0"/>
              </a:rPr>
              <a:t>could</a:t>
            </a:r>
            <a:r>
              <a:rPr lang="pl-PL" b="0" i="0" dirty="0">
                <a:solidFill>
                  <a:srgbClr val="000000"/>
                </a:solidFill>
                <a:effectLst/>
                <a:highlight>
                  <a:srgbClr val="FFFFFF"/>
                </a:highlight>
                <a:latin typeface="Arial" panose="020B0604020202020204" pitchFamily="34" charset="0"/>
              </a:rPr>
              <a:t> </a:t>
            </a:r>
            <a:r>
              <a:rPr lang="pl-PL" b="0" i="0" dirty="0" err="1">
                <a:solidFill>
                  <a:srgbClr val="000000"/>
                </a:solidFill>
                <a:effectLst/>
                <a:highlight>
                  <a:srgbClr val="FFFFFF"/>
                </a:highlight>
                <a:latin typeface="Arial" panose="020B0604020202020204" pitchFamily="34" charset="0"/>
              </a:rPr>
              <a:t>change</a:t>
            </a:r>
            <a:r>
              <a:rPr lang="pl-PL" b="0" i="0" dirty="0">
                <a:solidFill>
                  <a:srgbClr val="000000"/>
                </a:solidFill>
                <a:effectLst/>
                <a:highlight>
                  <a:srgbClr val="FFFFFF"/>
                </a:highlight>
                <a:latin typeface="Arial" panose="020B0604020202020204" pitchFamily="34" charset="0"/>
              </a:rPr>
              <a:t> the </a:t>
            </a:r>
            <a:r>
              <a:rPr lang="pl-PL" b="0" i="0" dirty="0" err="1">
                <a:solidFill>
                  <a:srgbClr val="000000"/>
                </a:solidFill>
                <a:effectLst/>
                <a:highlight>
                  <a:srgbClr val="FFFFFF"/>
                </a:highlight>
                <a:latin typeface="Arial" panose="020B0604020202020204" pitchFamily="34" charset="0"/>
              </a:rPr>
              <a:t>handling</a:t>
            </a:r>
            <a:r>
              <a:rPr lang="pl-PL" b="0" i="0" dirty="0">
                <a:solidFill>
                  <a:srgbClr val="000000"/>
                </a:solidFill>
                <a:effectLst/>
                <a:highlight>
                  <a:srgbClr val="FFFFFF"/>
                </a:highlight>
                <a:latin typeface="Arial" panose="020B0604020202020204" pitchFamily="34" charset="0"/>
              </a:rPr>
              <a:t> of the </a:t>
            </a:r>
            <a:r>
              <a:rPr lang="pl-PL" b="0" i="0" dirty="0" err="1">
                <a:solidFill>
                  <a:srgbClr val="000000"/>
                </a:solidFill>
                <a:effectLst/>
                <a:highlight>
                  <a:srgbClr val="FFFFFF"/>
                </a:highlight>
                <a:latin typeface="Arial" panose="020B0604020202020204" pitchFamily="34" charset="0"/>
              </a:rPr>
              <a:t>disease</a:t>
            </a:r>
            <a:r>
              <a:rPr lang="pl-PL" dirty="0">
                <a:solidFill>
                  <a:srgbClr val="000000"/>
                </a:solidFill>
                <a:highlight>
                  <a:srgbClr val="FFFFFF"/>
                </a:highlight>
                <a:latin typeface="Arial" panose="020B0604020202020204" pitchFamily="34" charset="0"/>
              </a:rPr>
              <a:t>.</a:t>
            </a:r>
            <a:endParaRPr lang="pl-PL" dirty="0"/>
          </a:p>
        </p:txBody>
      </p:sp>
    </p:spTree>
    <p:extLst>
      <p:ext uri="{BB962C8B-B14F-4D97-AF65-F5344CB8AC3E}">
        <p14:creationId xmlns:p14="http://schemas.microsoft.com/office/powerpoint/2010/main" val="416227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F5F4CBD-6C93-A244-D28D-5B8E4A8FBE5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REPORT ON IMPLEMENTATION OF THE INDIVIDUAL RESEARCH PLAN</a:t>
            </a:r>
            <a:endParaRPr lang="pl-PL" sz="4000" dirty="0">
              <a:latin typeface="Arial" panose="020B0604020202020204" pitchFamily="34" charset="0"/>
              <a:cs typeface="Arial" panose="020B0604020202020204" pitchFamily="34" charset="0"/>
            </a:endParaRPr>
          </a:p>
        </p:txBody>
      </p:sp>
      <p:sp>
        <p:nvSpPr>
          <p:cNvPr id="7" name="Symbol zastępczy tekstu 6">
            <a:extLst>
              <a:ext uri="{FF2B5EF4-FFF2-40B4-BE49-F238E27FC236}">
                <a16:creationId xmlns:a16="http://schemas.microsoft.com/office/drawing/2014/main" id="{C1E1DB35-B140-C1B6-EB8D-0F5DC02D8696}"/>
              </a:ext>
            </a:extLst>
          </p:cNvPr>
          <p:cNvSpPr>
            <a:spLocks noGrp="1"/>
          </p:cNvSpPr>
          <p:nvPr>
            <p:ph type="body" idx="1"/>
          </p:nvPr>
        </p:nvSpPr>
        <p:spPr/>
        <p:txBody>
          <a:bodyPr/>
          <a:lstStyle/>
          <a:p>
            <a:r>
              <a:rPr lang="pl-PL" dirty="0" err="1"/>
              <a:t>Academic</a:t>
            </a:r>
            <a:r>
              <a:rPr lang="pl-PL" dirty="0"/>
              <a:t> </a:t>
            </a:r>
            <a:r>
              <a:rPr lang="pl-PL" dirty="0" err="1"/>
              <a:t>year</a:t>
            </a:r>
            <a:r>
              <a:rPr lang="pl-PL" dirty="0"/>
              <a:t> 2023/2024</a:t>
            </a:r>
          </a:p>
        </p:txBody>
      </p:sp>
    </p:spTree>
    <p:extLst>
      <p:ext uri="{BB962C8B-B14F-4D97-AF65-F5344CB8AC3E}">
        <p14:creationId xmlns:p14="http://schemas.microsoft.com/office/powerpoint/2010/main" val="24513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B701-19A2-042C-B03E-BD052B600D61}"/>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E5FA472B-8636-80E2-50A7-850536C0E0AC}"/>
              </a:ext>
            </a:extLst>
          </p:cNvPr>
          <p:cNvSpPr>
            <a:spLocks noGrp="1"/>
          </p:cNvSpPr>
          <p:nvPr>
            <p:ph idx="1"/>
          </p:nvPr>
        </p:nvSpPr>
        <p:spPr/>
        <p:txBody>
          <a:bodyPr/>
          <a:lstStyle/>
          <a:p>
            <a:pPr algn="l" rtl="0" fontAlgn="base"/>
            <a:r>
              <a:rPr lang="en-US" b="0" i="0" dirty="0">
                <a:solidFill>
                  <a:srgbClr val="000000"/>
                </a:solidFill>
                <a:effectLst/>
                <a:highlight>
                  <a:srgbClr val="FFFFFF"/>
                </a:highlight>
                <a:latin typeface="Calibri" panose="020F0502020204030204" pitchFamily="34" charset="0"/>
              </a:rPr>
              <a:t>The conclusions for the Bioethics Committee and the application for the "</a:t>
            </a:r>
            <a:r>
              <a:rPr lang="en-US" b="0" i="0" dirty="0" err="1">
                <a:solidFill>
                  <a:srgbClr val="000000"/>
                </a:solidFill>
                <a:effectLst/>
                <a:highlight>
                  <a:srgbClr val="FFFFFF"/>
                </a:highlight>
                <a:latin typeface="Calibri" panose="020F0502020204030204" pitchFamily="34" charset="0"/>
              </a:rPr>
              <a:t>Preludium</a:t>
            </a:r>
            <a:r>
              <a:rPr lang="en-US" b="0" i="0" dirty="0">
                <a:solidFill>
                  <a:srgbClr val="000000"/>
                </a:solidFill>
                <a:effectLst/>
                <a:highlight>
                  <a:srgbClr val="FFFFFF"/>
                </a:highlight>
                <a:latin typeface="Calibri" panose="020F0502020204030204" pitchFamily="34" charset="0"/>
              </a:rPr>
              <a:t>" grant are currently being prepared for submission by the end of the academic year.</a:t>
            </a:r>
            <a:endParaRPr lang="pl-PL" b="0" i="0" dirty="0">
              <a:solidFill>
                <a:srgbClr val="000000"/>
              </a:solidFill>
              <a:effectLst/>
              <a:highlight>
                <a:srgbClr val="FFFFFF"/>
              </a:highlight>
              <a:latin typeface="Calibri" panose="020F0502020204030204" pitchFamily="34" charset="0"/>
            </a:endParaRPr>
          </a:p>
          <a:p>
            <a:pPr algn="l" rtl="0" fontAlgn="base"/>
            <a:r>
              <a:rPr lang="en-US" b="0" i="0" dirty="0">
                <a:solidFill>
                  <a:srgbClr val="000000"/>
                </a:solidFill>
                <a:effectLst/>
                <a:highlight>
                  <a:srgbClr val="FFFFFF"/>
                </a:highlight>
                <a:latin typeface="Calibri" panose="020F0502020204030204" pitchFamily="34" charset="0"/>
              </a:rPr>
              <a:t> I regularly conduct classes with students in the Hematology </a:t>
            </a:r>
            <a:r>
              <a:rPr lang="en-US" b="0" i="0" dirty="0" err="1">
                <a:solidFill>
                  <a:srgbClr val="000000"/>
                </a:solidFill>
                <a:effectLst/>
                <a:highlight>
                  <a:srgbClr val="FFFFFF"/>
                </a:highlight>
                <a:latin typeface="Calibri" panose="020F0502020204030204" pitchFamily="34" charset="0"/>
              </a:rPr>
              <a:t>clini</a:t>
            </a:r>
            <a:r>
              <a:rPr lang="pl-PL" b="0" i="0" dirty="0">
                <a:solidFill>
                  <a:srgbClr val="000000"/>
                </a:solidFill>
                <a:effectLst/>
                <a:highlight>
                  <a:srgbClr val="FFFFFF"/>
                </a:highlight>
                <a:latin typeface="Calibri" panose="020F0502020204030204" pitchFamily="34" charset="0"/>
              </a:rPr>
              <a:t>c</a:t>
            </a:r>
            <a:r>
              <a:rPr lang="en-US" b="0" i="0" dirty="0">
                <a:solidFill>
                  <a:srgbClr val="000000"/>
                </a:solidFill>
                <a:effectLst/>
                <a:highlight>
                  <a:srgbClr val="FFFFFF"/>
                </a:highlight>
                <a:latin typeface="Calibri" panose="020F0502020204030204" pitchFamily="34" charset="0"/>
              </a:rPr>
              <a:t>. The classes include seminars and practical sessions at the patient's bedside</a:t>
            </a:r>
            <a:r>
              <a:rPr lang="pl-PL" b="0" i="0" dirty="0">
                <a:solidFill>
                  <a:srgbClr val="000000"/>
                </a:solidFill>
                <a:effectLst/>
                <a:highlight>
                  <a:srgbClr val="FFFFFF"/>
                </a:highlight>
                <a:latin typeface="Calibri" panose="020F0502020204030204" pitchFamily="34" charset="0"/>
              </a:rPr>
              <a:t> </a:t>
            </a:r>
            <a:r>
              <a:rPr lang="pl-PL" b="0" i="0" dirty="0" err="1">
                <a:solidFill>
                  <a:srgbClr val="000000"/>
                </a:solidFill>
                <a:effectLst/>
                <a:highlight>
                  <a:srgbClr val="FFFFFF"/>
                </a:highlight>
                <a:latin typeface="Calibri" panose="020F0502020204030204" pitchFamily="34" charset="0"/>
              </a:rPr>
              <a:t>either</a:t>
            </a:r>
            <a:r>
              <a:rPr lang="pl-PL" b="0" i="0" dirty="0">
                <a:solidFill>
                  <a:srgbClr val="000000"/>
                </a:solidFill>
                <a:effectLst/>
                <a:highlight>
                  <a:srgbClr val="FFFFFF"/>
                </a:highlight>
                <a:latin typeface="Calibri" panose="020F0502020204030204" pitchFamily="34" charset="0"/>
              </a:rPr>
              <a:t> with </a:t>
            </a:r>
            <a:r>
              <a:rPr lang="pl-PL" b="0" i="0" dirty="0" err="1">
                <a:solidFill>
                  <a:srgbClr val="000000"/>
                </a:solidFill>
                <a:effectLst/>
                <a:highlight>
                  <a:srgbClr val="FFFFFF"/>
                </a:highlight>
                <a:latin typeface="Calibri" panose="020F0502020204030204" pitchFamily="34" charset="0"/>
              </a:rPr>
              <a:t>Polish</a:t>
            </a:r>
            <a:r>
              <a:rPr lang="pl-PL" b="0" i="0" dirty="0">
                <a:solidFill>
                  <a:srgbClr val="000000"/>
                </a:solidFill>
                <a:effectLst/>
                <a:highlight>
                  <a:srgbClr val="FFFFFF"/>
                </a:highlight>
                <a:latin typeface="Calibri" panose="020F0502020204030204" pitchFamily="34" charset="0"/>
              </a:rPr>
              <a:t> and English </a:t>
            </a:r>
            <a:r>
              <a:rPr lang="pl-PL" b="0" i="0" dirty="0" err="1">
                <a:solidFill>
                  <a:srgbClr val="000000"/>
                </a:solidFill>
                <a:effectLst/>
                <a:highlight>
                  <a:srgbClr val="FFFFFF"/>
                </a:highlight>
                <a:latin typeface="Calibri" panose="020F0502020204030204" pitchFamily="34" charset="0"/>
              </a:rPr>
              <a:t>speaking</a:t>
            </a:r>
            <a:r>
              <a:rPr lang="pl-PL" b="0" i="0" dirty="0">
                <a:solidFill>
                  <a:srgbClr val="000000"/>
                </a:solidFill>
                <a:effectLst/>
                <a:highlight>
                  <a:srgbClr val="FFFFFF"/>
                </a:highlight>
                <a:latin typeface="Calibri" panose="020F0502020204030204" pitchFamily="34" charset="0"/>
              </a:rPr>
              <a:t> </a:t>
            </a:r>
            <a:r>
              <a:rPr lang="pl-PL" b="0" i="0" dirty="0" err="1">
                <a:solidFill>
                  <a:srgbClr val="000000"/>
                </a:solidFill>
                <a:effectLst/>
                <a:highlight>
                  <a:srgbClr val="FFFFFF"/>
                </a:highlight>
                <a:latin typeface="Calibri" panose="020F0502020204030204" pitchFamily="34" charset="0"/>
              </a:rPr>
              <a:t>students</a:t>
            </a:r>
            <a:r>
              <a:rPr lang="en-US" b="0" i="0" dirty="0">
                <a:solidFill>
                  <a:srgbClr val="000000"/>
                </a:solidFill>
                <a:effectLst/>
                <a:highlight>
                  <a:srgbClr val="FFFFFF"/>
                </a:highlight>
                <a:latin typeface="Calibri" panose="020F0502020204030204" pitchFamily="34" charset="0"/>
              </a:rPr>
              <a:t>. </a:t>
            </a:r>
            <a:r>
              <a:rPr lang="pl-PL" b="0" i="0" dirty="0">
                <a:solidFill>
                  <a:srgbClr val="000000"/>
                </a:solidFill>
                <a:effectLst/>
                <a:highlight>
                  <a:srgbClr val="FFFFFF"/>
                </a:highlight>
                <a:latin typeface="Calibri" panose="020F0502020204030204" pitchFamily="34" charset="0"/>
              </a:rPr>
              <a:t>(30h </a:t>
            </a:r>
            <a:r>
              <a:rPr lang="pl-PL" b="0" i="0" dirty="0" err="1">
                <a:solidFill>
                  <a:srgbClr val="000000"/>
                </a:solidFill>
                <a:effectLst/>
                <a:highlight>
                  <a:srgbClr val="FFFFFF"/>
                </a:highlight>
                <a:latin typeface="Calibri" panose="020F0502020204030204" pitchFamily="34" charset="0"/>
              </a:rPr>
              <a:t>this</a:t>
            </a:r>
            <a:r>
              <a:rPr lang="pl-PL" b="0" i="0" dirty="0">
                <a:solidFill>
                  <a:srgbClr val="000000"/>
                </a:solidFill>
                <a:effectLst/>
                <a:highlight>
                  <a:srgbClr val="FFFFFF"/>
                </a:highlight>
                <a:latin typeface="Calibri" panose="020F0502020204030204" pitchFamily="34" charset="0"/>
              </a:rPr>
              <a:t> </a:t>
            </a:r>
            <a:r>
              <a:rPr lang="pl-PL" b="0" i="0" dirty="0" err="1">
                <a:solidFill>
                  <a:srgbClr val="000000"/>
                </a:solidFill>
                <a:effectLst/>
                <a:highlight>
                  <a:srgbClr val="FFFFFF"/>
                </a:highlight>
                <a:latin typeface="Calibri" panose="020F0502020204030204" pitchFamily="34" charset="0"/>
              </a:rPr>
              <a:t>year</a:t>
            </a:r>
            <a:r>
              <a:rPr lang="pl-PL" b="0" i="0" dirty="0">
                <a:solidFill>
                  <a:srgbClr val="000000"/>
                </a:solidFill>
                <a:effectLst/>
                <a:highlight>
                  <a:srgbClr val="FFFFFF"/>
                </a:highlight>
                <a:latin typeface="Calibri" panose="020F0502020204030204" pitchFamily="34" charset="0"/>
              </a:rPr>
              <a:t>)</a:t>
            </a:r>
          </a:p>
          <a:p>
            <a:pPr algn="l" rtl="0" fontAlgn="base"/>
            <a:r>
              <a:rPr lang="en-US" b="0" i="0" dirty="0">
                <a:solidFill>
                  <a:srgbClr val="000000"/>
                </a:solidFill>
                <a:effectLst/>
                <a:highlight>
                  <a:srgbClr val="FFFFFF"/>
                </a:highlight>
                <a:latin typeface="Calibri" panose="020F0502020204030204" pitchFamily="34" charset="0"/>
              </a:rPr>
              <a:t>Patient recruitment for the study will </a:t>
            </a:r>
            <a:r>
              <a:rPr lang="pl-PL" b="0" i="0" dirty="0" err="1">
                <a:solidFill>
                  <a:srgbClr val="000000"/>
                </a:solidFill>
                <a:effectLst/>
                <a:highlight>
                  <a:srgbClr val="FFFFFF"/>
                </a:highlight>
                <a:latin typeface="Calibri" panose="020F0502020204030204" pitchFamily="34" charset="0"/>
              </a:rPr>
              <a:t>b</a:t>
            </a:r>
            <a:r>
              <a:rPr lang="pl-PL" dirty="0" err="1">
                <a:solidFill>
                  <a:srgbClr val="000000"/>
                </a:solidFill>
                <a:highlight>
                  <a:srgbClr val="FFFFFF"/>
                </a:highlight>
                <a:latin typeface="Calibri" panose="020F0502020204030204" pitchFamily="34" charset="0"/>
              </a:rPr>
              <a:t>egin</a:t>
            </a:r>
            <a:r>
              <a:rPr lang="pl-PL" dirty="0">
                <a:solidFill>
                  <a:srgbClr val="000000"/>
                </a:solidFill>
                <a:highlight>
                  <a:srgbClr val="FFFFFF"/>
                </a:highlight>
                <a:latin typeface="Calibri" panose="020F0502020204030204" pitchFamily="34" charset="0"/>
              </a:rPr>
              <a:t> </a:t>
            </a:r>
            <a:r>
              <a:rPr lang="en-US" b="0" i="0" dirty="0">
                <a:solidFill>
                  <a:srgbClr val="000000"/>
                </a:solidFill>
                <a:effectLst/>
                <a:highlight>
                  <a:srgbClr val="FFFFFF"/>
                </a:highlight>
                <a:latin typeface="Calibri" panose="020F0502020204030204" pitchFamily="34" charset="0"/>
              </a:rPr>
              <a:t>after obtaining approval from the bioethics committee.  </a:t>
            </a:r>
            <a:endParaRPr lang="pl-PL" b="0" i="0" dirty="0">
              <a:solidFill>
                <a:srgbClr val="000000"/>
              </a:solidFill>
              <a:effectLst/>
              <a:highlight>
                <a:srgbClr val="FFFFFF"/>
              </a:highlight>
              <a:latin typeface="Calibri" panose="020F0502020204030204" pitchFamily="34" charset="0"/>
            </a:endParaRPr>
          </a:p>
          <a:p>
            <a:pPr algn="l" rtl="0" fontAlgn="base"/>
            <a:endParaRPr lang="en-US" b="0" i="0" dirty="0">
              <a:solidFill>
                <a:srgbClr val="000000"/>
              </a:solidFill>
              <a:effectLst/>
              <a:highlight>
                <a:srgbClr val="FFFFFF"/>
              </a:highlight>
              <a:latin typeface="Segoe UI" panose="020B0502040204020203" pitchFamily="34" charset="0"/>
            </a:endParaRPr>
          </a:p>
          <a:p>
            <a:endParaRPr lang="pl-PL" dirty="0"/>
          </a:p>
        </p:txBody>
      </p:sp>
    </p:spTree>
    <p:extLst>
      <p:ext uri="{BB962C8B-B14F-4D97-AF65-F5344CB8AC3E}">
        <p14:creationId xmlns:p14="http://schemas.microsoft.com/office/powerpoint/2010/main" val="418761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11EDCF-735C-44B2-3A25-844430F5571C}"/>
              </a:ext>
            </a:extLst>
          </p:cNvPr>
          <p:cNvSpPr>
            <a:spLocks noGrp="1"/>
          </p:cNvSpPr>
          <p:nvPr>
            <p:ph type="title"/>
          </p:nvPr>
        </p:nvSpPr>
        <p:spPr/>
        <p:txBody>
          <a:bodyPr/>
          <a:lstStyle/>
          <a:p>
            <a:r>
              <a:rPr lang="pl-PL"/>
              <a:t>Hematological Congresses</a:t>
            </a:r>
            <a:endParaRPr lang="pl-PL" dirty="0"/>
          </a:p>
        </p:txBody>
      </p:sp>
      <p:sp>
        <p:nvSpPr>
          <p:cNvPr id="4" name="Symbol zastępczy zawartości 3">
            <a:extLst>
              <a:ext uri="{FF2B5EF4-FFF2-40B4-BE49-F238E27FC236}">
                <a16:creationId xmlns:a16="http://schemas.microsoft.com/office/drawing/2014/main" id="{7F275D01-1F69-724D-6E01-8B9C15C9C47D}"/>
              </a:ext>
            </a:extLst>
          </p:cNvPr>
          <p:cNvSpPr>
            <a:spLocks noGrp="1"/>
          </p:cNvSpPr>
          <p:nvPr>
            <p:ph sz="half" idx="1"/>
          </p:nvPr>
        </p:nvSpPr>
        <p:spPr>
          <a:xfrm>
            <a:off x="838200" y="1825625"/>
            <a:ext cx="6685722" cy="4351338"/>
          </a:xfrm>
        </p:spPr>
        <p:txBody>
          <a:bodyPr>
            <a:normAutofit fontScale="92500"/>
          </a:bodyPr>
          <a:lstStyle/>
          <a:p>
            <a:r>
              <a:rPr lang="pl-PL" sz="2400" b="0" i="1" dirty="0">
                <a:solidFill>
                  <a:srgbClr val="000000"/>
                </a:solidFill>
                <a:effectLst/>
                <a:highlight>
                  <a:srgbClr val="FFFFFF"/>
                </a:highlight>
                <a:latin typeface="Arial" panose="020B0604020202020204" pitchFamily="34" charset="0"/>
                <a:cs typeface="Arial" panose="020B0604020202020204" pitchFamily="34" charset="0"/>
              </a:rPr>
              <a:t>XXXI zjazd Polskiego Towarzystwa Hematologów i Transfuzjologów  Katowice (14-16.09.2023)</a:t>
            </a:r>
          </a:p>
          <a:p>
            <a:r>
              <a:rPr lang="pl-PL" sz="2400" b="0" i="1" dirty="0">
                <a:solidFill>
                  <a:srgbClr val="000000"/>
                </a:solidFill>
                <a:effectLst/>
                <a:highlight>
                  <a:srgbClr val="FFFFFF"/>
                </a:highlight>
                <a:latin typeface="Arial" panose="020B0604020202020204" pitchFamily="34" charset="0"/>
                <a:cs typeface="Arial" panose="020B0604020202020204" pitchFamily="34" charset="0"/>
              </a:rPr>
              <a:t>Wyzwania w Hematologii  Kraków (3-4.11.2023)</a:t>
            </a:r>
          </a:p>
          <a:p>
            <a:r>
              <a:rPr lang="pl-PL" sz="2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XIIIth</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Hematology</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Experts</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Forum 15-16.03.2024 Warszawa</a:t>
            </a:r>
          </a:p>
          <a:p>
            <a:r>
              <a:rPr lang="pl-PL" sz="2400" b="0" i="1" dirty="0">
                <a:solidFill>
                  <a:srgbClr val="000000"/>
                </a:solidFill>
                <a:effectLst/>
                <a:highlight>
                  <a:srgbClr val="FFFFFF"/>
                </a:highlight>
                <a:latin typeface="Arial" panose="020B0604020202020204" pitchFamily="34" charset="0"/>
                <a:cs typeface="Arial" panose="020B0604020202020204" pitchFamily="34" charset="0"/>
              </a:rPr>
              <a:t>Nowotwory Układu Krwiotwórczego  Łódź19-20.04.2024 </a:t>
            </a:r>
          </a:p>
          <a:p>
            <a:r>
              <a:rPr lang="pl-PL" sz="2400" b="0" i="1" dirty="0">
                <a:solidFill>
                  <a:srgbClr val="000000"/>
                </a:solidFill>
                <a:effectLst/>
                <a:highlight>
                  <a:srgbClr val="FFFFFF"/>
                </a:highlight>
                <a:latin typeface="Arial" panose="020B0604020202020204" pitchFamily="34" charset="0"/>
                <a:cs typeface="Arial" panose="020B0604020202020204" pitchFamily="34" charset="0"/>
              </a:rPr>
              <a:t>V międzynarodowa konferencja Hematologia Kliniczna i Doświadczalna w Lublinie 10-12.05.2024.</a:t>
            </a:r>
            <a:r>
              <a:rPr lang="pl-PL" sz="2400" b="0" i="0" dirty="0">
                <a:solidFill>
                  <a:srgbClr val="000000"/>
                </a:solidFill>
                <a:effectLst/>
                <a:highlight>
                  <a:srgbClr val="FFFFFF"/>
                </a:highlight>
                <a:latin typeface="Arial" panose="020B0604020202020204" pitchFamily="34" charset="0"/>
                <a:cs typeface="Arial" panose="020B0604020202020204" pitchFamily="34" charset="0"/>
              </a:rPr>
              <a:t> </a:t>
            </a:r>
            <a:endParaRPr lang="pl-PL" sz="2400" dirty="0">
              <a:solidFill>
                <a:srgbClr val="000000"/>
              </a:solidFill>
              <a:highlight>
                <a:srgbClr val="FFFFFF"/>
              </a:highlight>
              <a:latin typeface="Arial" panose="020B0604020202020204" pitchFamily="34" charset="0"/>
              <a:cs typeface="Arial" panose="020B0604020202020204" pitchFamily="34" charset="0"/>
            </a:endParaRPr>
          </a:p>
          <a:p>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Policythemia</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Vera</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2400" b="0" i="1" dirty="0" err="1">
                <a:solidFill>
                  <a:srgbClr val="000000"/>
                </a:solidFill>
                <a:effectLst/>
                <a:highlight>
                  <a:srgbClr val="FFFFFF"/>
                </a:highlight>
                <a:latin typeface="Arial" panose="020B0604020202020204" pitchFamily="34" charset="0"/>
                <a:cs typeface="Arial" panose="020B0604020202020204" pitchFamily="34" charset="0"/>
              </a:rPr>
              <a:t>Preceptorship</a:t>
            </a:r>
            <a:r>
              <a:rPr lang="pl-PL" sz="2400" b="0" i="1" dirty="0">
                <a:solidFill>
                  <a:srgbClr val="000000"/>
                </a:solidFill>
                <a:effectLst/>
                <a:highlight>
                  <a:srgbClr val="FFFFFF"/>
                </a:highlight>
                <a:latin typeface="Arial" panose="020B0604020202020204" pitchFamily="34" charset="0"/>
                <a:cs typeface="Arial" panose="020B0604020202020204" pitchFamily="34" charset="0"/>
              </a:rPr>
              <a:t> London 11-12.04.2024</a:t>
            </a:r>
          </a:p>
          <a:p>
            <a:endParaRPr lang="pl-PL" sz="1800" b="0" i="0" dirty="0">
              <a:solidFill>
                <a:srgbClr val="000000"/>
              </a:solidFill>
              <a:effectLst/>
              <a:highlight>
                <a:srgbClr val="FFFFFF"/>
              </a:highlight>
              <a:latin typeface="Calibri" panose="020F0502020204030204" pitchFamily="34" charset="0"/>
            </a:endParaRPr>
          </a:p>
        </p:txBody>
      </p:sp>
      <p:pic>
        <p:nvPicPr>
          <p:cNvPr id="11" name="Symbol zastępczy zawartości 10">
            <a:extLst>
              <a:ext uri="{FF2B5EF4-FFF2-40B4-BE49-F238E27FC236}">
                <a16:creationId xmlns:a16="http://schemas.microsoft.com/office/drawing/2014/main" id="{915204D9-2457-559A-1C76-47ACA6C9BDB2}"/>
              </a:ext>
            </a:extLst>
          </p:cNvPr>
          <p:cNvPicPr>
            <a:picLocks noGrp="1" noChangeAspect="1"/>
          </p:cNvPicPr>
          <p:nvPr>
            <p:ph sz="half" idx="2"/>
          </p:nvPr>
        </p:nvPicPr>
        <p:blipFill>
          <a:blip r:embed="rId2"/>
          <a:stretch>
            <a:fillRect/>
          </a:stretch>
        </p:blipFill>
        <p:spPr>
          <a:xfrm>
            <a:off x="8505667" y="1167398"/>
            <a:ext cx="2945453" cy="5246589"/>
          </a:xfrm>
        </p:spPr>
      </p:pic>
    </p:spTree>
    <p:extLst>
      <p:ext uri="{BB962C8B-B14F-4D97-AF65-F5344CB8AC3E}">
        <p14:creationId xmlns:p14="http://schemas.microsoft.com/office/powerpoint/2010/main" val="54615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CE00FE-C3E0-B306-DC47-D4732297B5D4}"/>
              </a:ext>
            </a:extLst>
          </p:cNvPr>
          <p:cNvSpPr>
            <a:spLocks noGrp="1"/>
          </p:cNvSpPr>
          <p:nvPr>
            <p:ph type="title"/>
          </p:nvPr>
        </p:nvSpPr>
        <p:spPr/>
        <p:txBody>
          <a:bodyPr/>
          <a:lstStyle/>
          <a:p>
            <a:r>
              <a:rPr lang="pl-PL" sz="4400" b="0" i="1" dirty="0" err="1">
                <a:solidFill>
                  <a:srgbClr val="000000"/>
                </a:solidFill>
                <a:effectLst/>
                <a:highlight>
                  <a:srgbClr val="FFFFFF"/>
                </a:highlight>
                <a:latin typeface="Arial" panose="020B0604020202020204" pitchFamily="34" charset="0"/>
                <a:cs typeface="Arial" panose="020B0604020202020204" pitchFamily="34" charset="0"/>
              </a:rPr>
              <a:t>Policythemia</a:t>
            </a:r>
            <a:r>
              <a:rPr lang="pl-PL" sz="4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4400" b="0" i="1" dirty="0" err="1">
                <a:solidFill>
                  <a:srgbClr val="000000"/>
                </a:solidFill>
                <a:effectLst/>
                <a:highlight>
                  <a:srgbClr val="FFFFFF"/>
                </a:highlight>
                <a:latin typeface="Arial" panose="020B0604020202020204" pitchFamily="34" charset="0"/>
                <a:cs typeface="Arial" panose="020B0604020202020204" pitchFamily="34" charset="0"/>
              </a:rPr>
              <a:t>Vera</a:t>
            </a:r>
            <a:r>
              <a:rPr lang="pl-PL" sz="4400" b="0" i="1" dirty="0">
                <a:solidFill>
                  <a:srgbClr val="000000"/>
                </a:solidFill>
                <a:effectLst/>
                <a:highlight>
                  <a:srgbClr val="FFFFFF"/>
                </a:highlight>
                <a:latin typeface="Arial" panose="020B0604020202020204" pitchFamily="34" charset="0"/>
                <a:cs typeface="Arial" panose="020B0604020202020204" pitchFamily="34" charset="0"/>
              </a:rPr>
              <a:t> </a:t>
            </a:r>
            <a:r>
              <a:rPr lang="pl-PL" sz="4400" b="0" i="1" dirty="0" err="1">
                <a:solidFill>
                  <a:srgbClr val="000000"/>
                </a:solidFill>
                <a:effectLst/>
                <a:highlight>
                  <a:srgbClr val="FFFFFF"/>
                </a:highlight>
                <a:latin typeface="Arial" panose="020B0604020202020204" pitchFamily="34" charset="0"/>
                <a:cs typeface="Arial" panose="020B0604020202020204" pitchFamily="34" charset="0"/>
              </a:rPr>
              <a:t>Preceptorship</a:t>
            </a:r>
            <a:endParaRPr lang="pl-PL" dirty="0">
              <a:latin typeface="Arial" panose="020B0604020202020204" pitchFamily="34" charset="0"/>
              <a:cs typeface="Arial" panose="020B0604020202020204" pitchFamily="34" charset="0"/>
            </a:endParaRPr>
          </a:p>
        </p:txBody>
      </p:sp>
      <p:pic>
        <p:nvPicPr>
          <p:cNvPr id="10" name="Symbol zastępczy zawartości 9">
            <a:extLst>
              <a:ext uri="{FF2B5EF4-FFF2-40B4-BE49-F238E27FC236}">
                <a16:creationId xmlns:a16="http://schemas.microsoft.com/office/drawing/2014/main" id="{F80277F8-1681-8605-C4F4-FD9292530DF5}"/>
              </a:ext>
            </a:extLst>
          </p:cNvPr>
          <p:cNvPicPr>
            <a:picLocks noGrp="1" noChangeAspect="1"/>
          </p:cNvPicPr>
          <p:nvPr>
            <p:ph sz="half" idx="1"/>
          </p:nvPr>
        </p:nvPicPr>
        <p:blipFill>
          <a:blip r:embed="rId2"/>
          <a:stretch>
            <a:fillRect/>
          </a:stretch>
        </p:blipFill>
        <p:spPr>
          <a:xfrm>
            <a:off x="1288998" y="1825625"/>
            <a:ext cx="4280004" cy="4351338"/>
          </a:xfrm>
        </p:spPr>
      </p:pic>
      <p:pic>
        <p:nvPicPr>
          <p:cNvPr id="8" name="Symbol zastępczy zawartości 7">
            <a:extLst>
              <a:ext uri="{FF2B5EF4-FFF2-40B4-BE49-F238E27FC236}">
                <a16:creationId xmlns:a16="http://schemas.microsoft.com/office/drawing/2014/main" id="{3CFDB563-479C-25D5-3FE5-CC02EE6754FF}"/>
              </a:ext>
            </a:extLst>
          </p:cNvPr>
          <p:cNvPicPr>
            <a:picLocks noGrp="1" noChangeAspect="1"/>
          </p:cNvPicPr>
          <p:nvPr>
            <p:ph sz="half" idx="2"/>
          </p:nvPr>
        </p:nvPicPr>
        <p:blipFill>
          <a:blip r:embed="rId3"/>
          <a:stretch>
            <a:fillRect/>
          </a:stretch>
        </p:blipFill>
        <p:spPr>
          <a:xfrm>
            <a:off x="6172200" y="2686674"/>
            <a:ext cx="5181600" cy="2629239"/>
          </a:xfrm>
          <a:prstGeom prst="rect">
            <a:avLst/>
          </a:prstGeom>
        </p:spPr>
      </p:pic>
    </p:spTree>
    <p:extLst>
      <p:ext uri="{BB962C8B-B14F-4D97-AF65-F5344CB8AC3E}">
        <p14:creationId xmlns:p14="http://schemas.microsoft.com/office/powerpoint/2010/main" val="322366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FE88A5-B286-65AF-4D78-22EEE64AACA4}"/>
              </a:ext>
            </a:extLst>
          </p:cNvPr>
          <p:cNvSpPr>
            <a:spLocks noGrp="1"/>
          </p:cNvSpPr>
          <p:nvPr>
            <p:ph type="title"/>
          </p:nvPr>
        </p:nvSpPr>
        <p:spPr/>
        <p:txBody>
          <a:bodyPr/>
          <a:lstStyle/>
          <a:p>
            <a:r>
              <a:rPr lang="pl-PL" dirty="0"/>
              <a:t>Publications</a:t>
            </a:r>
          </a:p>
        </p:txBody>
      </p:sp>
      <p:sp>
        <p:nvSpPr>
          <p:cNvPr id="10" name="Symbol zastępczy zawartości 9">
            <a:extLst>
              <a:ext uri="{FF2B5EF4-FFF2-40B4-BE49-F238E27FC236}">
                <a16:creationId xmlns:a16="http://schemas.microsoft.com/office/drawing/2014/main" id="{A7AFDF47-7798-DD45-9E4E-227C6380A22C}"/>
              </a:ext>
            </a:extLst>
          </p:cNvPr>
          <p:cNvSpPr>
            <a:spLocks noGrp="1"/>
          </p:cNvSpPr>
          <p:nvPr>
            <p:ph idx="1"/>
          </p:nvPr>
        </p:nvSpPr>
        <p:spPr/>
        <p:txBody>
          <a:bodyPr>
            <a:normAutofit/>
          </a:bodyPr>
          <a:lstStyle/>
          <a:p>
            <a:r>
              <a:rPr lang="en-US" sz="1800" b="0" i="0" dirty="0" err="1">
                <a:solidFill>
                  <a:srgbClr val="000000"/>
                </a:solidFill>
                <a:effectLst/>
                <a:highlight>
                  <a:srgbClr val="FFFFFF"/>
                </a:highlight>
                <a:latin typeface="Arial" panose="020B0604020202020204" pitchFamily="34" charset="0"/>
                <a:cs typeface="Arial" panose="020B0604020202020204" pitchFamily="34" charset="0"/>
              </a:rPr>
              <a:t>Bogaczyk</a:t>
            </a:r>
            <a:r>
              <a:rPr lang="en-US" sz="1800" b="0" i="0" dirty="0">
                <a:solidFill>
                  <a:srgbClr val="000000"/>
                </a:solidFill>
                <a:effectLst/>
                <a:highlight>
                  <a:srgbClr val="FFFFFF"/>
                </a:highlight>
                <a:latin typeface="Arial" panose="020B0604020202020204" pitchFamily="34" charset="0"/>
                <a:cs typeface="Arial" panose="020B0604020202020204" pitchFamily="34" charset="0"/>
              </a:rPr>
              <a:t> A, </a:t>
            </a:r>
            <a:r>
              <a:rPr lang="en-US" sz="1800" b="0" i="0" dirty="0" err="1">
                <a:solidFill>
                  <a:srgbClr val="000000"/>
                </a:solidFill>
                <a:effectLst/>
                <a:highlight>
                  <a:srgbClr val="FFFFFF"/>
                </a:highlight>
                <a:latin typeface="Arial" panose="020B0604020202020204" pitchFamily="34" charset="0"/>
                <a:cs typeface="Arial" panose="020B0604020202020204" pitchFamily="34" charset="0"/>
              </a:rPr>
              <a:t>Potocka</a:t>
            </a:r>
            <a:r>
              <a:rPr lang="en-US" sz="1800" b="0" i="0" dirty="0">
                <a:solidFill>
                  <a:srgbClr val="000000"/>
                </a:solidFill>
                <a:effectLst/>
                <a:highlight>
                  <a:srgbClr val="FFFFFF"/>
                </a:highlight>
                <a:latin typeface="Arial" panose="020B0604020202020204" pitchFamily="34" charset="0"/>
                <a:cs typeface="Arial" panose="020B0604020202020204" pitchFamily="34" charset="0"/>
              </a:rPr>
              <a:t> N, </a:t>
            </a:r>
            <a:r>
              <a:rPr lang="en-US" sz="1800" b="0" i="0" dirty="0" err="1">
                <a:solidFill>
                  <a:srgbClr val="000000"/>
                </a:solidFill>
                <a:effectLst/>
                <a:highlight>
                  <a:srgbClr val="FFFFFF"/>
                </a:highlight>
                <a:latin typeface="Arial" panose="020B0604020202020204" pitchFamily="34" charset="0"/>
                <a:cs typeface="Arial" panose="020B0604020202020204" pitchFamily="34" charset="0"/>
              </a:rPr>
              <a:t>Paszek</a:t>
            </a:r>
            <a:r>
              <a:rPr lang="en-US" sz="1800" b="0" i="0" dirty="0">
                <a:solidFill>
                  <a:srgbClr val="000000"/>
                </a:solidFill>
                <a:effectLst/>
                <a:highlight>
                  <a:srgbClr val="FFFFFF"/>
                </a:highlight>
                <a:latin typeface="Arial" panose="020B0604020202020204" pitchFamily="34" charset="0"/>
                <a:cs typeface="Arial" panose="020B0604020202020204" pitchFamily="34" charset="0"/>
              </a:rPr>
              <a:t> S, et al. Absolute Quantification of Selected microRNAs Expression in Endometrial Cancer by Digital PCR. Int J Mol Sci. 2024;25(6):3286. Published 2024 Mar 14. doi:10.3390/ijms25063286</a:t>
            </a:r>
            <a:r>
              <a:rPr lang="pl-PL" sz="1800" b="0" i="0" dirty="0">
                <a:solidFill>
                  <a:srgbClr val="000000"/>
                </a:solidFill>
                <a:effectLst/>
                <a:highlight>
                  <a:srgbClr val="FFFFFF"/>
                </a:highlight>
                <a:latin typeface="Arial" panose="020B0604020202020204" pitchFamily="34" charset="0"/>
                <a:cs typeface="Arial" panose="020B0604020202020204" pitchFamily="34" charset="0"/>
              </a:rPr>
              <a:t> - IF 5.6 MEIN 140</a:t>
            </a:r>
          </a:p>
          <a:p>
            <a:r>
              <a:rPr lang="pl-PL" sz="1800" dirty="0">
                <a:latin typeface="Arial" panose="020B0604020202020204" pitchFamily="34" charset="0"/>
                <a:cs typeface="Arial" panose="020B0604020202020204" pitchFamily="34" charset="0"/>
              </a:rPr>
              <a:t>Morawiec R, Matuszewska-Brycht O, </a:t>
            </a:r>
            <a:r>
              <a:rPr lang="pl-PL" sz="1800" dirty="0" err="1">
                <a:latin typeface="Arial" panose="020B0604020202020204" pitchFamily="34" charset="0"/>
                <a:cs typeface="Arial" panose="020B0604020202020204" pitchFamily="34" charset="0"/>
              </a:rPr>
              <a:t>Maeser</a:t>
            </a:r>
            <a:r>
              <a:rPr lang="pl-PL" sz="1800" dirty="0">
                <a:latin typeface="Arial" panose="020B0604020202020204" pitchFamily="34" charset="0"/>
                <a:cs typeface="Arial" panose="020B0604020202020204" pitchFamily="34" charset="0"/>
              </a:rPr>
              <a:t> P, Kośny M, </a:t>
            </a:r>
            <a:r>
              <a:rPr lang="pl-PL" sz="1800" dirty="0" err="1">
                <a:latin typeface="Arial" panose="020B0604020202020204" pitchFamily="34" charset="0"/>
                <a:cs typeface="Arial" panose="020B0604020202020204" pitchFamily="34" charset="0"/>
              </a:rPr>
              <a:t>Krejca</a:t>
            </a:r>
            <a:r>
              <a:rPr lang="pl-PL" sz="1800" dirty="0">
                <a:latin typeface="Arial" panose="020B0604020202020204" pitchFamily="34" charset="0"/>
                <a:cs typeface="Arial" panose="020B0604020202020204" pitchFamily="34" charset="0"/>
              </a:rPr>
              <a:t> M, Drożdż J. </a:t>
            </a:r>
            <a:r>
              <a:rPr lang="pl-PL" sz="1800" dirty="0" err="1">
                <a:latin typeface="Arial" panose="020B0604020202020204" pitchFamily="34" charset="0"/>
                <a:cs typeface="Arial" panose="020B0604020202020204" pitchFamily="34" charset="0"/>
              </a:rPr>
              <a:t>Decreasing</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numbers</a:t>
            </a:r>
            <a:r>
              <a:rPr lang="pl-PL" sz="1800" dirty="0">
                <a:latin typeface="Arial" panose="020B0604020202020204" pitchFamily="34" charset="0"/>
                <a:cs typeface="Arial" panose="020B0604020202020204" pitchFamily="34" charset="0"/>
              </a:rPr>
              <a:t> of </a:t>
            </a:r>
            <a:r>
              <a:rPr lang="pl-PL" sz="1800" dirty="0" err="1">
                <a:latin typeface="Arial" panose="020B0604020202020204" pitchFamily="34" charset="0"/>
                <a:cs typeface="Arial" panose="020B0604020202020204" pitchFamily="34" charset="0"/>
              </a:rPr>
              <a:t>valve-related</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infective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endocarditis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cases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An</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urgent</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call</a:t>
            </a:r>
            <a:r>
              <a:rPr lang="pl-PL" sz="1800" dirty="0">
                <a:latin typeface="Arial" panose="020B0604020202020204" pitchFamily="34" charset="0"/>
                <a:cs typeface="Arial" panose="020B0604020202020204" pitchFamily="34" charset="0"/>
              </a:rPr>
              <a:t> to </a:t>
            </a:r>
            <a:r>
              <a:rPr lang="pl-PL" sz="1800" dirty="0" err="1">
                <a:latin typeface="Arial" panose="020B0604020202020204" pitchFamily="34" charset="0"/>
                <a:cs typeface="Arial" panose="020B0604020202020204" pitchFamily="34" charset="0"/>
              </a:rPr>
              <a:t>action</a:t>
            </a:r>
            <a:r>
              <a:rPr lang="pl-PL" sz="1800" dirty="0">
                <a:latin typeface="Arial" panose="020B0604020202020204" pitchFamily="34" charset="0"/>
                <a:cs typeface="Arial" panose="020B0604020202020204" pitchFamily="34" charset="0"/>
              </a:rPr>
              <a:t> to </a:t>
            </a:r>
            <a:r>
              <a:rPr lang="pl-PL" sz="1800" dirty="0" err="1">
                <a:latin typeface="Arial" panose="020B0604020202020204" pitchFamily="34" charset="0"/>
                <a:cs typeface="Arial" panose="020B0604020202020204" pitchFamily="34" charset="0"/>
              </a:rPr>
              <a:t>improve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diagnostic</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pathways</a:t>
            </a:r>
            <a:r>
              <a:rPr lang="pl-PL" sz="1800" dirty="0">
                <a:latin typeface="Arial" panose="020B0604020202020204" pitchFamily="34" charset="0"/>
                <a:cs typeface="Arial" panose="020B0604020202020204" pitchFamily="34" charset="0"/>
              </a:rPr>
              <a:t>: A </a:t>
            </a:r>
            <a:r>
              <a:rPr lang="pl-PL" sz="1800" dirty="0" err="1">
                <a:latin typeface="Arial" panose="020B0604020202020204" pitchFamily="34" charset="0"/>
                <a:cs typeface="Arial" panose="020B0604020202020204" pitchFamily="34" charset="0"/>
              </a:rPr>
              <a:t>retrospective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tertiary</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center</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perspective</a:t>
            </a:r>
            <a:r>
              <a:rPr lang="pl-PL" sz="1800" dirty="0">
                <a:latin typeface="Arial" panose="020B0604020202020204" pitchFamily="34" charset="0"/>
                <a:cs typeface="Arial" panose="020B0604020202020204" pitchFamily="34" charset="0"/>
              </a:rPr>
              <a:t> (2015-2022). Kardiol Pol. 2024;82(1):79-81. doi:10.33963/v.kp.96587 - IF 3.7 MEIN 100</a:t>
            </a:r>
          </a:p>
          <a:p>
            <a:r>
              <a:rPr lang="pl-PL" sz="1800" dirty="0">
                <a:latin typeface="Arial" panose="020B0604020202020204" pitchFamily="34" charset="0"/>
                <a:cs typeface="Arial" panose="020B0604020202020204" pitchFamily="34" charset="0"/>
              </a:rPr>
              <a:t>Morawiec R, Matuszewska-Brycht O, </a:t>
            </a:r>
            <a:r>
              <a:rPr lang="pl-PL" sz="1800" dirty="0" err="1">
                <a:latin typeface="Arial" panose="020B0604020202020204" pitchFamily="34" charset="0"/>
                <a:cs typeface="Arial" panose="020B0604020202020204" pitchFamily="34" charset="0"/>
              </a:rPr>
              <a:t>Maeser</a:t>
            </a:r>
            <a:r>
              <a:rPr lang="pl-PL" sz="1800" dirty="0">
                <a:latin typeface="Arial" panose="020B0604020202020204" pitchFamily="34" charset="0"/>
                <a:cs typeface="Arial" panose="020B0604020202020204" pitchFamily="34" charset="0"/>
              </a:rPr>
              <a:t> P, Kośny M, </a:t>
            </a:r>
            <a:r>
              <a:rPr lang="pl-PL" sz="1800" dirty="0" err="1">
                <a:latin typeface="Arial" panose="020B0604020202020204" pitchFamily="34" charset="0"/>
                <a:cs typeface="Arial" panose="020B0604020202020204" pitchFamily="34" charset="0"/>
              </a:rPr>
              <a:t>Krejca</a:t>
            </a:r>
            <a:r>
              <a:rPr lang="pl-PL" sz="1800" dirty="0">
                <a:latin typeface="Arial" panose="020B0604020202020204" pitchFamily="34" charset="0"/>
                <a:cs typeface="Arial" panose="020B0604020202020204" pitchFamily="34" charset="0"/>
              </a:rPr>
              <a:t> M, Drożdż J. </a:t>
            </a:r>
            <a:r>
              <a:rPr lang="pl-PL" sz="1800" dirty="0" err="1">
                <a:latin typeface="Arial" panose="020B0604020202020204" pitchFamily="34" charset="0"/>
                <a:cs typeface="Arial" panose="020B0604020202020204" pitchFamily="34" charset="0"/>
              </a:rPr>
              <a:t>Are</a:t>
            </a:r>
            <a:r>
              <a:rPr lang="pl-PL" sz="1800" dirty="0">
                <a:latin typeface="Arial" panose="020B0604020202020204" pitchFamily="34" charset="0"/>
                <a:cs typeface="Arial" panose="020B0604020202020204" pitchFamily="34" charset="0"/>
              </a:rPr>
              <a:t> in-</a:t>
            </a:r>
            <a:r>
              <a:rPr lang="pl-PL" sz="1800" dirty="0" err="1">
                <a:latin typeface="Arial" panose="020B0604020202020204" pitchFamily="34" charset="0"/>
                <a:cs typeface="Arial" panose="020B0604020202020204" pitchFamily="34" charset="0"/>
              </a:rPr>
              <a:t>hospital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mortality</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predictors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based</a:t>
            </a:r>
            <a:r>
              <a:rPr lang="pl-PL" sz="1800" dirty="0">
                <a:latin typeface="Arial" panose="020B0604020202020204" pitchFamily="34" charset="0"/>
                <a:cs typeface="Arial" panose="020B0604020202020204" pitchFamily="34" charset="0"/>
              </a:rPr>
              <a:t> on </a:t>
            </a:r>
            <a:r>
              <a:rPr lang="pl-PL" sz="1800" dirty="0" err="1">
                <a:latin typeface="Arial" panose="020B0604020202020204" pitchFamily="34" charset="0"/>
                <a:cs typeface="Arial" panose="020B0604020202020204" pitchFamily="34" charset="0"/>
              </a:rPr>
              <a:t>complete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blood</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count</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useful</a:t>
            </a:r>
            <a:r>
              <a:rPr lang="pl-PL" sz="1800" dirty="0">
                <a:latin typeface="Arial" panose="020B0604020202020204" pitchFamily="34" charset="0"/>
                <a:cs typeface="Arial" panose="020B0604020202020204" pitchFamily="34" charset="0"/>
              </a:rPr>
              <a:t> in </a:t>
            </a:r>
            <a:r>
              <a:rPr lang="pl-PL" sz="1800" dirty="0" err="1">
                <a:latin typeface="Arial" panose="020B0604020202020204" pitchFamily="34" charset="0"/>
                <a:cs typeface="Arial" panose="020B0604020202020204" pitchFamily="34" charset="0"/>
              </a:rPr>
              <a:t>patients</a:t>
            </a:r>
            <a:r>
              <a:rPr lang="pl-PL" sz="1800" dirty="0">
                <a:latin typeface="Arial" panose="020B0604020202020204" pitchFamily="34" charset="0"/>
                <a:cs typeface="Arial" panose="020B0604020202020204" pitchFamily="34" charset="0"/>
              </a:rPr>
              <a:t> with </a:t>
            </a:r>
            <a:r>
              <a:rPr lang="pl-PL" sz="1800" dirty="0" err="1">
                <a:latin typeface="Arial" panose="020B0604020202020204" pitchFamily="34" charset="0"/>
                <a:cs typeface="Arial" panose="020B0604020202020204" pitchFamily="34" charset="0"/>
              </a:rPr>
              <a:t>infective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endocarditis</a:t>
            </a:r>
            <a:r>
              <a:rPr lang="pl-PL" sz="1800" dirty="0">
                <a:latin typeface="Arial" panose="020B0604020202020204" pitchFamily="34" charset="0"/>
                <a:cs typeface="Arial" panose="020B0604020202020204" pitchFamily="34" charset="0"/>
              </a:rPr>
              <a:t>? A </a:t>
            </a:r>
            <a:r>
              <a:rPr lang="pl-PL" sz="1800" dirty="0" err="1">
                <a:latin typeface="Arial" panose="020B0604020202020204" pitchFamily="34" charset="0"/>
                <a:cs typeface="Arial" panose="020B0604020202020204" pitchFamily="34" charset="0"/>
              </a:rPr>
              <a:t>retrospective</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tertiary</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center</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perspective</a:t>
            </a:r>
            <a:r>
              <a:rPr lang="pl-PL" sz="1800" dirty="0">
                <a:latin typeface="Arial" panose="020B0604020202020204" pitchFamily="34" charset="0"/>
                <a:cs typeface="Arial" panose="020B0604020202020204" pitchFamily="34" charset="0"/>
              </a:rPr>
              <a:t> (2015-2022). Pol </a:t>
            </a:r>
            <a:r>
              <a:rPr lang="pl-PL" sz="1800" dirty="0" err="1">
                <a:latin typeface="Arial" panose="020B0604020202020204" pitchFamily="34" charset="0"/>
                <a:cs typeface="Arial" panose="020B0604020202020204" pitchFamily="34" charset="0"/>
              </a:rPr>
              <a:t>Arch</a:t>
            </a:r>
            <a:r>
              <a:rPr lang="pl-PL" sz="1800" dirty="0">
                <a:latin typeface="Arial" panose="020B0604020202020204" pitchFamily="34" charset="0"/>
                <a:cs typeface="Arial" panose="020B0604020202020204" pitchFamily="34" charset="0"/>
              </a:rPr>
              <a:t> Intern Med. 2023;133(12):16617. doi:10.20452/pamw.16617 - IF 4.8 MEIN 200</a:t>
            </a:r>
          </a:p>
          <a:p>
            <a:endParaRPr lang="pl-PL" sz="1800" dirty="0">
              <a:latin typeface="Arial" panose="020B0604020202020204" pitchFamily="34" charset="0"/>
              <a:cs typeface="Arial" panose="020B0604020202020204" pitchFamily="34" charset="0"/>
            </a:endParaRPr>
          </a:p>
          <a:p>
            <a:pPr marL="0" indent="0">
              <a:buNone/>
            </a:pPr>
            <a:r>
              <a:rPr lang="pl-PL" sz="1800" dirty="0">
                <a:latin typeface="Arial" panose="020B0604020202020204" pitchFamily="34" charset="0"/>
                <a:cs typeface="Arial" panose="020B0604020202020204" pitchFamily="34" charset="0"/>
              </a:rPr>
              <a:t>Total IF 14.11</a:t>
            </a:r>
          </a:p>
          <a:p>
            <a:pPr marL="0" indent="0">
              <a:buNone/>
            </a:pPr>
            <a:r>
              <a:rPr lang="pl-PL" sz="1800" dirty="0">
                <a:latin typeface="Arial" panose="020B0604020202020204" pitchFamily="34" charset="0"/>
                <a:cs typeface="Arial" panose="020B0604020202020204" pitchFamily="34" charset="0"/>
              </a:rPr>
              <a:t>Total MEIN 440</a:t>
            </a:r>
          </a:p>
          <a:p>
            <a:endParaRPr lang="pl-P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93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1B07EB0-CDD6-4479-6712-CD8EAC5FFEAA}"/>
              </a:ext>
            </a:extLst>
          </p:cNvPr>
          <p:cNvSpPr>
            <a:spLocks noGrp="1"/>
          </p:cNvSpPr>
          <p:nvPr>
            <p:ph type="title"/>
          </p:nvPr>
        </p:nvSpPr>
        <p:spPr/>
        <p:txBody>
          <a:bodyPr/>
          <a:lstStyle/>
          <a:p>
            <a:r>
              <a:rPr lang="pl-PL" dirty="0"/>
              <a:t>Co-</a:t>
            </a:r>
            <a:r>
              <a:rPr lang="pl-PL" dirty="0" err="1"/>
              <a:t>authorship</a:t>
            </a:r>
            <a:endParaRPr lang="pl-PL" dirty="0"/>
          </a:p>
        </p:txBody>
      </p:sp>
      <p:sp>
        <p:nvSpPr>
          <p:cNvPr id="5" name="Symbol zastępczy zawartości 4">
            <a:extLst>
              <a:ext uri="{FF2B5EF4-FFF2-40B4-BE49-F238E27FC236}">
                <a16:creationId xmlns:a16="http://schemas.microsoft.com/office/drawing/2014/main" id="{377070C0-F90F-FA9E-DAB1-4FCE7EB64AE6}"/>
              </a:ext>
            </a:extLst>
          </p:cNvPr>
          <p:cNvSpPr>
            <a:spLocks noGrp="1"/>
          </p:cNvSpPr>
          <p:nvPr>
            <p:ph sz="half" idx="1"/>
          </p:nvPr>
        </p:nvSpPr>
        <p:spPr/>
        <p:txBody>
          <a:bodyPr vert="horz" lIns="91440" tIns="45720" rIns="91440" bIns="45720" rtlCol="0" anchor="t">
            <a:normAutofit/>
          </a:bodyPr>
          <a:lstStyle/>
          <a:p>
            <a:pPr marL="0" indent="0">
              <a:buNone/>
            </a:pPr>
            <a:r>
              <a:rPr lang="pl-PL" b="0" i="0" dirty="0">
                <a:solidFill>
                  <a:srgbClr val="000000"/>
                </a:solidFill>
                <a:effectLst/>
                <a:highlight>
                  <a:srgbClr val="FFFFFF"/>
                </a:highlight>
                <a:latin typeface="Calibri"/>
                <a:ea typeface="Calibri"/>
                <a:cs typeface="Calibri"/>
              </a:rPr>
              <a:t>I </a:t>
            </a:r>
            <a:r>
              <a:rPr lang="pl-PL" b="0" i="0" dirty="0" err="1">
                <a:solidFill>
                  <a:srgbClr val="000000"/>
                </a:solidFill>
                <a:effectLst/>
                <a:highlight>
                  <a:srgbClr val="FFFFFF"/>
                </a:highlight>
                <a:latin typeface="Calibri"/>
                <a:ea typeface="Calibri"/>
                <a:cs typeface="Calibri"/>
              </a:rPr>
              <a:t>collaborated</a:t>
            </a:r>
            <a:r>
              <a:rPr lang="pl-PL" b="0" i="0" dirty="0">
                <a:solidFill>
                  <a:srgbClr val="000000"/>
                </a:solidFill>
                <a:effectLst/>
                <a:highlight>
                  <a:srgbClr val="FFFFFF"/>
                </a:highlight>
                <a:latin typeface="Calibri"/>
                <a:ea typeface="Calibri"/>
                <a:cs typeface="Calibri"/>
              </a:rPr>
              <a:t> with Prof. Joanna Góra-</a:t>
            </a:r>
            <a:r>
              <a:rPr lang="pl-PL" b="0" i="0" dirty="0" err="1">
                <a:solidFill>
                  <a:srgbClr val="000000"/>
                </a:solidFill>
                <a:effectLst/>
                <a:highlight>
                  <a:srgbClr val="FFFFFF"/>
                </a:highlight>
                <a:latin typeface="Calibri"/>
                <a:ea typeface="Calibri"/>
                <a:cs typeface="Calibri"/>
              </a:rPr>
              <a:t>Tybor</a:t>
            </a:r>
            <a:r>
              <a:rPr lang="pl-PL" b="0" i="0" dirty="0">
                <a:solidFill>
                  <a:srgbClr val="000000"/>
                </a:solidFill>
                <a:effectLst/>
                <a:highlight>
                  <a:srgbClr val="FFFFFF"/>
                </a:highlight>
                <a:latin typeface="Calibri"/>
                <a:ea typeface="Calibri"/>
                <a:cs typeface="Calibri"/>
              </a:rPr>
              <a:t> in </a:t>
            </a:r>
            <a:r>
              <a:rPr lang="pl-PL" b="0" i="0" dirty="0" err="1">
                <a:solidFill>
                  <a:srgbClr val="000000"/>
                </a:solidFill>
                <a:effectLst/>
                <a:highlight>
                  <a:srgbClr val="FFFFFF"/>
                </a:highlight>
                <a:latin typeface="Calibri"/>
                <a:ea typeface="Calibri"/>
                <a:cs typeface="Calibri"/>
              </a:rPr>
              <a:t>preparing</a:t>
            </a:r>
            <a:r>
              <a:rPr lang="pl-PL" b="0" i="0" dirty="0">
                <a:solidFill>
                  <a:srgbClr val="000000"/>
                </a:solidFill>
                <a:effectLst/>
                <a:highlight>
                  <a:srgbClr val="FFFFFF"/>
                </a:highlight>
                <a:latin typeface="Calibri"/>
                <a:ea typeface="Calibri"/>
                <a:cs typeface="Calibri"/>
              </a:rPr>
              <a:t> </a:t>
            </a:r>
            <a:r>
              <a:rPr lang="pl-PL" b="0" i="0" dirty="0" err="1">
                <a:solidFill>
                  <a:srgbClr val="000000"/>
                </a:solidFill>
                <a:effectLst/>
                <a:highlight>
                  <a:srgbClr val="FFFFFF"/>
                </a:highlight>
                <a:latin typeface="Calibri"/>
                <a:ea typeface="Calibri"/>
                <a:cs typeface="Calibri"/>
              </a:rPr>
              <a:t>chapters</a:t>
            </a:r>
            <a:r>
              <a:rPr lang="pl-PL" b="0" i="0" dirty="0">
                <a:solidFill>
                  <a:srgbClr val="000000"/>
                </a:solidFill>
                <a:effectLst/>
                <a:highlight>
                  <a:srgbClr val="FFFFFF"/>
                </a:highlight>
                <a:latin typeface="Calibri"/>
                <a:ea typeface="Calibri"/>
                <a:cs typeface="Calibri"/>
              </a:rPr>
              <a:t> on BCR-ABL </a:t>
            </a:r>
            <a:r>
              <a:rPr lang="pl-PL" b="0" i="0" dirty="0" err="1">
                <a:solidFill>
                  <a:srgbClr val="000000"/>
                </a:solidFill>
                <a:effectLst/>
                <a:highlight>
                  <a:srgbClr val="FFFFFF"/>
                </a:highlight>
                <a:latin typeface="Calibri"/>
                <a:ea typeface="Calibri"/>
                <a:cs typeface="Calibri"/>
              </a:rPr>
              <a:t>negative</a:t>
            </a:r>
            <a:r>
              <a:rPr lang="pl-PL" b="0" i="0" dirty="0">
                <a:solidFill>
                  <a:srgbClr val="000000"/>
                </a:solidFill>
                <a:effectLst/>
                <a:highlight>
                  <a:srgbClr val="FFFFFF"/>
                </a:highlight>
                <a:latin typeface="Calibri"/>
                <a:ea typeface="Calibri"/>
                <a:cs typeface="Calibri"/>
              </a:rPr>
              <a:t> </a:t>
            </a:r>
            <a:r>
              <a:rPr lang="pl-PL" b="0" i="0" dirty="0" err="1">
                <a:solidFill>
                  <a:srgbClr val="000000"/>
                </a:solidFill>
                <a:effectLst/>
                <a:highlight>
                  <a:srgbClr val="FFFFFF"/>
                </a:highlight>
                <a:latin typeface="Calibri"/>
                <a:ea typeface="Calibri"/>
                <a:cs typeface="Calibri"/>
              </a:rPr>
              <a:t>myeloproliferative</a:t>
            </a:r>
            <a:r>
              <a:rPr lang="pl-PL" b="0" i="0" dirty="0">
                <a:solidFill>
                  <a:srgbClr val="000000"/>
                </a:solidFill>
                <a:effectLst/>
                <a:highlight>
                  <a:srgbClr val="FFFFFF"/>
                </a:highlight>
                <a:latin typeface="Calibri"/>
                <a:ea typeface="Calibri"/>
                <a:cs typeface="Calibri"/>
              </a:rPr>
              <a:t> </a:t>
            </a:r>
            <a:r>
              <a:rPr lang="pl-PL" b="0" i="0" dirty="0" err="1">
                <a:solidFill>
                  <a:srgbClr val="000000"/>
                </a:solidFill>
                <a:effectLst/>
                <a:highlight>
                  <a:srgbClr val="FFFFFF"/>
                </a:highlight>
                <a:latin typeface="Calibri"/>
                <a:ea typeface="Calibri"/>
                <a:cs typeface="Calibri"/>
              </a:rPr>
              <a:t>neoplasms</a:t>
            </a:r>
            <a:r>
              <a:rPr lang="pl-PL" b="0" i="0" dirty="0">
                <a:solidFill>
                  <a:srgbClr val="000000"/>
                </a:solidFill>
                <a:effectLst/>
                <a:highlight>
                  <a:srgbClr val="FFFFFF"/>
                </a:highlight>
                <a:latin typeface="Calibri"/>
                <a:ea typeface="Calibri"/>
                <a:cs typeface="Calibri"/>
              </a:rPr>
              <a:t> in the </a:t>
            </a:r>
            <a:r>
              <a:rPr lang="pl-PL" b="0" i="0" dirty="0" err="1">
                <a:solidFill>
                  <a:srgbClr val="000000"/>
                </a:solidFill>
                <a:effectLst/>
                <a:highlight>
                  <a:srgbClr val="FFFFFF"/>
                </a:highlight>
                <a:latin typeface="Calibri"/>
                <a:ea typeface="Calibri"/>
                <a:cs typeface="Calibri"/>
              </a:rPr>
              <a:t>latest</a:t>
            </a:r>
            <a:r>
              <a:rPr lang="pl-PL" b="0" i="0" dirty="0">
                <a:solidFill>
                  <a:srgbClr val="000000"/>
                </a:solidFill>
                <a:effectLst/>
                <a:highlight>
                  <a:srgbClr val="FFFFFF"/>
                </a:highlight>
                <a:latin typeface="Calibri"/>
                <a:ea typeface="Calibri"/>
                <a:cs typeface="Calibri"/>
              </a:rPr>
              <a:t> </a:t>
            </a:r>
            <a:r>
              <a:rPr lang="pl-PL" b="0" i="0" dirty="0" err="1">
                <a:solidFill>
                  <a:srgbClr val="000000"/>
                </a:solidFill>
                <a:effectLst/>
                <a:highlight>
                  <a:srgbClr val="FFFFFF"/>
                </a:highlight>
                <a:latin typeface="Calibri"/>
                <a:ea typeface="Calibri"/>
                <a:cs typeface="Calibri"/>
              </a:rPr>
              <a:t>edition</a:t>
            </a:r>
            <a:r>
              <a:rPr lang="pl-PL" b="0" i="0" dirty="0">
                <a:solidFill>
                  <a:srgbClr val="000000"/>
                </a:solidFill>
                <a:effectLst/>
                <a:highlight>
                  <a:srgbClr val="FFFFFF"/>
                </a:highlight>
                <a:latin typeface="Calibri"/>
                <a:ea typeface="Calibri"/>
                <a:cs typeface="Calibri"/>
              </a:rPr>
              <a:t> of </a:t>
            </a:r>
            <a:r>
              <a:rPr lang="pl-PL" b="0" i="0" dirty="0" err="1">
                <a:solidFill>
                  <a:srgbClr val="000000"/>
                </a:solidFill>
                <a:effectLst/>
                <a:highlight>
                  <a:srgbClr val="FFFFFF"/>
                </a:highlight>
                <a:latin typeface="Calibri"/>
                <a:ea typeface="Calibri"/>
                <a:cs typeface="Calibri"/>
              </a:rPr>
              <a:t>Hematology</a:t>
            </a:r>
            <a:r>
              <a:rPr lang="pl-PL" b="0" i="0" dirty="0">
                <a:solidFill>
                  <a:srgbClr val="000000"/>
                </a:solidFill>
                <a:effectLst/>
                <a:highlight>
                  <a:srgbClr val="FFFFFF"/>
                </a:highlight>
                <a:latin typeface="Calibri"/>
                <a:ea typeface="Calibri"/>
                <a:cs typeface="Calibri"/>
              </a:rPr>
              <a:t> from the "Wielka Interna" </a:t>
            </a:r>
            <a:r>
              <a:rPr lang="pl-PL" b="0" i="0" dirty="0" err="1">
                <a:solidFill>
                  <a:srgbClr val="000000"/>
                </a:solidFill>
                <a:effectLst/>
                <a:highlight>
                  <a:srgbClr val="FFFFFF"/>
                </a:highlight>
                <a:latin typeface="Calibri"/>
                <a:ea typeface="Calibri"/>
                <a:cs typeface="Calibri"/>
              </a:rPr>
              <a:t>textbook</a:t>
            </a:r>
            <a:r>
              <a:rPr lang="pl-PL" b="0" i="0" dirty="0">
                <a:solidFill>
                  <a:srgbClr val="000000"/>
                </a:solidFill>
                <a:effectLst/>
                <a:highlight>
                  <a:srgbClr val="FFFFFF"/>
                </a:highlight>
                <a:latin typeface="Calibri"/>
                <a:ea typeface="Calibri"/>
                <a:cs typeface="Calibri"/>
              </a:rPr>
              <a:t> </a:t>
            </a:r>
            <a:r>
              <a:rPr lang="pl-PL" b="0" i="0" dirty="0" err="1">
                <a:solidFill>
                  <a:srgbClr val="000000"/>
                </a:solidFill>
                <a:effectLst/>
                <a:highlight>
                  <a:srgbClr val="FFFFFF"/>
                </a:highlight>
                <a:latin typeface="Calibri"/>
                <a:ea typeface="Calibri"/>
                <a:cs typeface="Calibri"/>
              </a:rPr>
              <a:t>series</a:t>
            </a:r>
            <a:r>
              <a:rPr lang="pl-PL" dirty="0">
                <a:solidFill>
                  <a:srgbClr val="000000"/>
                </a:solidFill>
                <a:highlight>
                  <a:srgbClr val="FFFFFF"/>
                </a:highlight>
                <a:latin typeface="Calibri"/>
                <a:ea typeface="Calibri"/>
                <a:cs typeface="Calibri"/>
              </a:rPr>
              <a:t> (not </a:t>
            </a:r>
            <a:r>
              <a:rPr lang="pl-PL" dirty="0" err="1">
                <a:solidFill>
                  <a:srgbClr val="000000"/>
                </a:solidFill>
                <a:highlight>
                  <a:srgbClr val="FFFFFF"/>
                </a:highlight>
                <a:latin typeface="Calibri"/>
                <a:ea typeface="Calibri"/>
                <a:cs typeface="Calibri"/>
              </a:rPr>
              <a:t>published</a:t>
            </a:r>
            <a:r>
              <a:rPr lang="pl-PL" dirty="0">
                <a:solidFill>
                  <a:srgbClr val="000000"/>
                </a:solidFill>
                <a:highlight>
                  <a:srgbClr val="FFFFFF"/>
                </a:highlight>
                <a:latin typeface="Calibri"/>
                <a:ea typeface="Calibri"/>
                <a:cs typeface="Calibri"/>
              </a:rPr>
              <a:t> </a:t>
            </a:r>
            <a:r>
              <a:rPr lang="pl-PL" dirty="0" err="1">
                <a:solidFill>
                  <a:srgbClr val="000000"/>
                </a:solidFill>
                <a:highlight>
                  <a:srgbClr val="FFFFFF"/>
                </a:highlight>
                <a:latin typeface="Calibri"/>
                <a:ea typeface="Calibri"/>
                <a:cs typeface="Calibri"/>
              </a:rPr>
              <a:t>yet</a:t>
            </a:r>
            <a:r>
              <a:rPr lang="pl-PL" dirty="0">
                <a:solidFill>
                  <a:srgbClr val="000000"/>
                </a:solidFill>
                <a:highlight>
                  <a:srgbClr val="FFFFFF"/>
                </a:highlight>
                <a:latin typeface="Calibri"/>
                <a:ea typeface="Calibri"/>
                <a:cs typeface="Calibri"/>
              </a:rPr>
              <a:t>).</a:t>
            </a:r>
            <a:endParaRPr lang="pl-PL" dirty="0">
              <a:highlight>
                <a:srgbClr val="FFFFFF"/>
              </a:highlight>
              <a:latin typeface="Calibri"/>
              <a:ea typeface="Calibri"/>
              <a:cs typeface="Calibri"/>
            </a:endParaRPr>
          </a:p>
        </p:txBody>
      </p:sp>
      <p:pic>
        <p:nvPicPr>
          <p:cNvPr id="2050" name="Picture 2" descr="Wielka interna. Hematologia Opracowanie zbiorowe">
            <a:extLst>
              <a:ext uri="{FF2B5EF4-FFF2-40B4-BE49-F238E27FC236}">
                <a16:creationId xmlns:a16="http://schemas.microsoft.com/office/drawing/2014/main" id="{7C2C6F89-678B-DB60-A67C-ED7ACB1A90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2120" y="1825625"/>
            <a:ext cx="31417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4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CA0144-346E-697F-C1E2-99B2E064695B}"/>
              </a:ext>
            </a:extLst>
          </p:cNvPr>
          <p:cNvSpPr>
            <a:spLocks noGrp="1"/>
          </p:cNvSpPr>
          <p:nvPr>
            <p:ph type="title"/>
          </p:nvPr>
        </p:nvSpPr>
        <p:spPr/>
        <p:txBody>
          <a:bodyPr/>
          <a:lstStyle/>
          <a:p>
            <a:r>
              <a:rPr lang="pl-PL" dirty="0" err="1"/>
              <a:t>Clinical</a:t>
            </a:r>
            <a:r>
              <a:rPr lang="pl-PL" dirty="0"/>
              <a:t> </a:t>
            </a:r>
            <a:r>
              <a:rPr lang="pl-PL" dirty="0" err="1"/>
              <a:t>Trials</a:t>
            </a:r>
            <a:endParaRPr lang="pl-PL" dirty="0"/>
          </a:p>
        </p:txBody>
      </p:sp>
      <p:sp>
        <p:nvSpPr>
          <p:cNvPr id="3" name="Symbol zastępczy zawartości 2">
            <a:extLst>
              <a:ext uri="{FF2B5EF4-FFF2-40B4-BE49-F238E27FC236}">
                <a16:creationId xmlns:a16="http://schemas.microsoft.com/office/drawing/2014/main" id="{4EE22E4A-6E21-091A-7F65-AE9AFADF162F}"/>
              </a:ext>
            </a:extLst>
          </p:cNvPr>
          <p:cNvSpPr>
            <a:spLocks noGrp="1"/>
          </p:cNvSpPr>
          <p:nvPr>
            <p:ph sz="half" idx="1"/>
          </p:nvPr>
        </p:nvSpPr>
        <p:spPr>
          <a:xfrm>
            <a:off x="838199" y="1825625"/>
            <a:ext cx="6188765" cy="4351338"/>
          </a:xfrm>
        </p:spPr>
        <p:txBody>
          <a:bodyPr>
            <a:normAutofit/>
          </a:bodyPr>
          <a:lstStyle/>
          <a:p>
            <a:pPr marL="0" indent="0">
              <a:buNone/>
            </a:pPr>
            <a:r>
              <a:rPr lang="en-US" sz="2400" b="0" i="0" dirty="0">
                <a:solidFill>
                  <a:srgbClr val="000000"/>
                </a:solidFill>
                <a:effectLst/>
                <a:highlight>
                  <a:srgbClr val="FFFFFF"/>
                </a:highlight>
                <a:latin typeface="Calibri" panose="020F0502020204030204" pitchFamily="34" charset="0"/>
              </a:rPr>
              <a:t>Since April 2024, I have had the opportunity to be a co-investigator in the ABM study conducted by Prof. Krzysztof </a:t>
            </a:r>
            <a:r>
              <a:rPr lang="en-US" sz="2400" b="0" i="0" dirty="0" err="1">
                <a:solidFill>
                  <a:srgbClr val="000000"/>
                </a:solidFill>
                <a:effectLst/>
                <a:highlight>
                  <a:srgbClr val="FFFFFF"/>
                </a:highlight>
                <a:latin typeface="Calibri" panose="020F0502020204030204" pitchFamily="34" charset="0"/>
              </a:rPr>
              <a:t>Jamroziak</a:t>
            </a:r>
            <a:r>
              <a:rPr lang="en-US" sz="2400" b="0" i="0" dirty="0">
                <a:solidFill>
                  <a:srgbClr val="000000"/>
                </a:solidFill>
                <a:effectLst/>
                <a:highlight>
                  <a:srgbClr val="FFFFFF"/>
                </a:highlight>
                <a:latin typeface="Calibri" panose="020F0502020204030204" pitchFamily="34" charset="0"/>
              </a:rPr>
              <a:t> from the Warsaw Medical University titled "Multicenter Phase 2 Clinical Study Evaluating the Safety and Efficacy of the </a:t>
            </a:r>
            <a:r>
              <a:rPr lang="en-US" sz="2400" b="0" i="0" dirty="0" err="1">
                <a:solidFill>
                  <a:srgbClr val="000000"/>
                </a:solidFill>
                <a:effectLst/>
                <a:highlight>
                  <a:srgbClr val="FFFFFF"/>
                </a:highlight>
                <a:latin typeface="Calibri" panose="020F0502020204030204" pitchFamily="34" charset="0"/>
              </a:rPr>
              <a:t>Sargramostim</a:t>
            </a:r>
            <a:r>
              <a:rPr lang="en-US" sz="2400" b="0" i="0" dirty="0">
                <a:solidFill>
                  <a:srgbClr val="000000"/>
                </a:solidFill>
                <a:effectLst/>
                <a:highlight>
                  <a:srgbClr val="FFFFFF"/>
                </a:highlight>
                <a:latin typeface="Calibri" panose="020F0502020204030204" pitchFamily="34" charset="0"/>
              </a:rPr>
              <a:t> Combination with the D-</a:t>
            </a:r>
            <a:r>
              <a:rPr lang="en-US" sz="2400" b="0" i="0" dirty="0" err="1">
                <a:solidFill>
                  <a:srgbClr val="000000"/>
                </a:solidFill>
                <a:effectLst/>
                <a:highlight>
                  <a:srgbClr val="FFFFFF"/>
                </a:highlight>
                <a:latin typeface="Calibri" panose="020F0502020204030204" pitchFamily="34" charset="0"/>
              </a:rPr>
              <a:t>VCd</a:t>
            </a:r>
            <a:r>
              <a:rPr lang="en-US" sz="2400" b="0" i="0" dirty="0">
                <a:solidFill>
                  <a:srgbClr val="000000"/>
                </a:solidFill>
                <a:effectLst/>
                <a:highlight>
                  <a:srgbClr val="FFFFFF"/>
                </a:highlight>
                <a:latin typeface="Calibri" panose="020F0502020204030204" pitchFamily="34" charset="0"/>
              </a:rPr>
              <a:t> Scheme (Daratumumab, Bortezomib, Cyclophosphamide, Dexamethasone) in Untreated Patients with Light Chain Amyloidosis (STARLIGHT Study)." </a:t>
            </a:r>
            <a:endParaRPr lang="pl-PL" sz="3600" dirty="0"/>
          </a:p>
        </p:txBody>
      </p:sp>
      <p:pic>
        <p:nvPicPr>
          <p:cNvPr id="3074" name="Picture 2" descr="Podsumowanie roku ABM – wsparcie dla badań akademickich ...">
            <a:extLst>
              <a:ext uri="{FF2B5EF4-FFF2-40B4-BE49-F238E27FC236}">
                <a16:creationId xmlns:a16="http://schemas.microsoft.com/office/drawing/2014/main" id="{99D5C528-C5C8-380D-8E98-F2878C4B49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6620" y="1867694"/>
            <a:ext cx="390144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82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EB7DBD2-F86A-893B-7400-F342E24FBEFB}"/>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Population</a:t>
            </a:r>
          </a:p>
        </p:txBody>
      </p:sp>
      <p:sp>
        <p:nvSpPr>
          <p:cNvPr id="3" name="Symbol zastępczy zawartości 2">
            <a:extLst>
              <a:ext uri="{FF2B5EF4-FFF2-40B4-BE49-F238E27FC236}">
                <a16:creationId xmlns:a16="http://schemas.microsoft.com/office/drawing/2014/main" id="{8E960F01-47B4-3474-438D-2C2593928E24}"/>
              </a:ext>
            </a:extLst>
          </p:cNvPr>
          <p:cNvSpPr>
            <a:spLocks noGrp="1"/>
          </p:cNvSpPr>
          <p:nvPr>
            <p:ph sz="half" idx="1"/>
          </p:nvPr>
        </p:nvSpPr>
        <p:spPr>
          <a:xfrm>
            <a:off x="836680" y="2405067"/>
            <a:ext cx="6002110" cy="3729034"/>
          </a:xfrm>
        </p:spPr>
        <p:txBody>
          <a:bodyPr vert="horz" lIns="91440" tIns="45720" rIns="91440" bIns="45720" rtlCol="0">
            <a:normAutofit/>
          </a:bodyPr>
          <a:lstStyle/>
          <a:p>
            <a:pPr marL="0" indent="0" fontAlgn="base">
              <a:buNone/>
            </a:pPr>
            <a:r>
              <a:rPr lang="en-US" sz="1400" b="0" i="0" dirty="0">
                <a:effectLst/>
                <a:highlight>
                  <a:srgbClr val="FFFFFF"/>
                </a:highlight>
              </a:rPr>
              <a:t>BCR-ABL negative myeloproliferative neoplasms (MPN) are a group of diseases characterized by clonal proliferation of hematopoietic cells from the myeloid lineage. The most common BCR-ABL negative MPN, with an annual incidence of approximately 2.5 per 100,000 individuals and a median age of onset of 60 years, is polycythemia vera (PV). The primary feature of PV is the uncontrolled production of red blood cells, resulting in increased red blood cell mass and excessive blood viscosity. The key pathogenetic mechanism of PV is the dysregulation of the JAK-STAT signaling pathway. The JAK2 kinase (Janus kinase) plays an important role in regulating the proliferation and differentiation of precursor cells in various cell lineages as an intracellular signal transducer derived from hematopoietic stimulatory factors, including erythropoietin (</a:t>
            </a:r>
            <a:r>
              <a:rPr lang="en-US" sz="1400" b="0" i="0" dirty="0" err="1">
                <a:effectLst/>
                <a:highlight>
                  <a:srgbClr val="FFFFFF"/>
                </a:highlight>
              </a:rPr>
              <a:t>Epo</a:t>
            </a:r>
            <a:r>
              <a:rPr lang="en-US" sz="1400" b="0" i="0" dirty="0">
                <a:effectLst/>
                <a:highlight>
                  <a:srgbClr val="FFFFFF"/>
                </a:highlight>
              </a:rPr>
              <a:t>), granulocyte growth factor, thrombopoietin, and other cytokines. Increased synthesis of pro-inflammatory cytokines sustains the state of chronic inflammation characteristic of MPN. Mutations in the JAK2 kinase lead to its constitutive activation.</a:t>
            </a:r>
            <a:br>
              <a:rPr lang="en-US" sz="1400" b="0" i="0" dirty="0">
                <a:effectLst/>
                <a:highlight>
                  <a:srgbClr val="FFFFFF"/>
                </a:highlight>
              </a:rPr>
            </a:br>
            <a:endParaRPr lang="en-US" sz="1400" b="0" i="0" dirty="0">
              <a:effectLst/>
              <a:highlight>
                <a:srgbClr val="FFFFFF"/>
              </a:highlight>
            </a:endParaRPr>
          </a:p>
        </p:txBody>
      </p:sp>
      <p:pic>
        <p:nvPicPr>
          <p:cNvPr id="1026" name="Picture 2" descr="Janusstarożytny Rzymski Bóg Opublikowane W 1878 Roku - Stockowe grafiki  wektorowe i więcej obrazów Janus - iStock">
            <a:extLst>
              <a:ext uri="{FF2B5EF4-FFF2-40B4-BE49-F238E27FC236}">
                <a16:creationId xmlns:a16="http://schemas.microsoft.com/office/drawing/2014/main" id="{B57303DF-9CF6-CAA0-3B29-423DD9BBEF9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608" r="1159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7BF3968-8ABD-7497-0704-C9DC0A317C1A}"/>
              </a:ext>
            </a:extLst>
          </p:cNvPr>
          <p:cNvSpPr>
            <a:spLocks noGrp="1"/>
          </p:cNvSpPr>
          <p:nvPr>
            <p:ph type="title"/>
          </p:nvPr>
        </p:nvSpPr>
        <p:spPr>
          <a:xfrm>
            <a:off x="876693" y="741391"/>
            <a:ext cx="4597747" cy="1616203"/>
          </a:xfrm>
        </p:spPr>
        <p:txBody>
          <a:bodyPr vert="horz" lIns="91440" tIns="45720" rIns="91440" bIns="45720" rtlCol="0" anchor="b">
            <a:normAutofit/>
          </a:bodyPr>
          <a:lstStyle/>
          <a:p>
            <a:r>
              <a:rPr lang="en-US" sz="3200" kern="1200">
                <a:solidFill>
                  <a:schemeClr val="tx1"/>
                </a:solidFill>
                <a:latin typeface="+mj-lt"/>
                <a:ea typeface="+mj-ea"/>
                <a:cs typeface="+mj-cs"/>
              </a:rPr>
              <a:t>Polycythemia Vera </a:t>
            </a:r>
          </a:p>
        </p:txBody>
      </p:sp>
      <p:sp>
        <p:nvSpPr>
          <p:cNvPr id="6" name="Symbol zastępczy zawartości 5">
            <a:extLst>
              <a:ext uri="{FF2B5EF4-FFF2-40B4-BE49-F238E27FC236}">
                <a16:creationId xmlns:a16="http://schemas.microsoft.com/office/drawing/2014/main" id="{A9B875C2-F32B-7DF4-F675-759DEB93ECD2}"/>
              </a:ext>
            </a:extLst>
          </p:cNvPr>
          <p:cNvSpPr>
            <a:spLocks noGrp="1"/>
          </p:cNvSpPr>
          <p:nvPr>
            <p:ph sz="half" idx="1"/>
          </p:nvPr>
        </p:nvSpPr>
        <p:spPr>
          <a:xfrm>
            <a:off x="876693" y="2533476"/>
            <a:ext cx="4597746" cy="3447832"/>
          </a:xfrm>
        </p:spPr>
        <p:txBody>
          <a:bodyPr vert="horz" lIns="91440" tIns="45720" rIns="91440" bIns="45720" rtlCol="0" anchor="t">
            <a:normAutofit/>
          </a:bodyPr>
          <a:lstStyle/>
          <a:p>
            <a:r>
              <a:rPr lang="en-US" sz="1700"/>
              <a:t>Increased risk of thromboembolic events (main cause of death)</a:t>
            </a:r>
          </a:p>
          <a:p>
            <a:r>
              <a:rPr lang="en-US" sz="1700"/>
              <a:t>Bleeding</a:t>
            </a:r>
          </a:p>
          <a:p>
            <a:r>
              <a:rPr lang="en-US" sz="1700"/>
              <a:t>Fatigue</a:t>
            </a:r>
          </a:p>
          <a:p>
            <a:r>
              <a:rPr lang="en-US" sz="1700"/>
              <a:t>Itching, especially after exposure to hot water</a:t>
            </a:r>
          </a:p>
          <a:p>
            <a:r>
              <a:rPr lang="en-US" sz="1700"/>
              <a:t>Erythromelalgia</a:t>
            </a:r>
          </a:p>
          <a:p>
            <a:r>
              <a:rPr lang="en-US" sz="1700"/>
              <a:t>Splenomegaly </a:t>
            </a:r>
          </a:p>
          <a:p>
            <a:r>
              <a:rPr lang="en-US" sz="1700"/>
              <a:t>Possible transformation to Acute myeloid leukemia or myelofibrosis</a:t>
            </a:r>
          </a:p>
          <a:p>
            <a:endParaRPr lang="en-US" sz="1700"/>
          </a:p>
        </p:txBody>
      </p:sp>
      <p:pic>
        <p:nvPicPr>
          <p:cNvPr id="2052" name="Picture 4" descr="Quality of life of patients suffering from primary myelofibrosis is  important parameter in assessment of treatment efficacy | Sacha |  Hematology in Clinical Practice">
            <a:extLst>
              <a:ext uri="{FF2B5EF4-FFF2-40B4-BE49-F238E27FC236}">
                <a16:creationId xmlns:a16="http://schemas.microsoft.com/office/drawing/2014/main" id="{890120DD-3D20-EEBA-0DE1-CEDE0A3AB74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25346" y="1186898"/>
            <a:ext cx="3660372" cy="5048790"/>
          </a:xfrm>
          <a:prstGeom prst="rect">
            <a:avLst/>
          </a:prstGeom>
          <a:noFill/>
          <a:extLst>
            <a:ext uri="{909E8E84-426E-40DD-AFC4-6F175D3DCCD1}">
              <a14:hiddenFill xmlns:a14="http://schemas.microsoft.com/office/drawing/2010/main">
                <a:solidFill>
                  <a:srgbClr val="FFFFFF"/>
                </a:solidFill>
              </a14:hiddenFill>
            </a:ext>
          </a:extLst>
        </p:spPr>
      </p:pic>
      <p:grpSp>
        <p:nvGrpSpPr>
          <p:cNvPr id="2070" name="Group 206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78" name="Rectangle 207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96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CC150B-4235-66C5-3D8B-DC74AAAB9F55}"/>
              </a:ext>
            </a:extLst>
          </p:cNvPr>
          <p:cNvSpPr>
            <a:spLocks noGrp="1"/>
          </p:cNvSpPr>
          <p:nvPr>
            <p:ph type="title"/>
          </p:nvPr>
        </p:nvSpPr>
        <p:spPr>
          <a:xfrm>
            <a:off x="876693" y="741391"/>
            <a:ext cx="3455821" cy="1616203"/>
          </a:xfrm>
        </p:spPr>
        <p:txBody>
          <a:bodyPr anchor="b">
            <a:normAutofit/>
          </a:bodyPr>
          <a:lstStyle/>
          <a:p>
            <a:r>
              <a:rPr lang="pl-PL" sz="3200"/>
              <a:t>Treatment options in PV in Poland</a:t>
            </a:r>
          </a:p>
        </p:txBody>
      </p:sp>
      <p:grpSp>
        <p:nvGrpSpPr>
          <p:cNvPr id="33" name="Group 3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7" name="Rectangle 3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Symbol zastępczy zawartości 2">
            <a:extLst>
              <a:ext uri="{FF2B5EF4-FFF2-40B4-BE49-F238E27FC236}">
                <a16:creationId xmlns:a16="http://schemas.microsoft.com/office/drawing/2014/main" id="{B7F51B4F-05AC-1D1C-8A52-81A000E2E20F}"/>
              </a:ext>
            </a:extLst>
          </p:cNvPr>
          <p:cNvGraphicFramePr>
            <a:graphicFrameLocks noGrp="1"/>
          </p:cNvGraphicFramePr>
          <p:nvPr>
            <p:ph idx="1"/>
            <p:extLst>
              <p:ext uri="{D42A27DB-BD31-4B8C-83A1-F6EECF244321}">
                <p14:modId xmlns:p14="http://schemas.microsoft.com/office/powerpoint/2010/main" val="172367963"/>
              </p:ext>
            </p:extLst>
          </p:nvPr>
        </p:nvGraphicFramePr>
        <p:xfrm>
          <a:off x="876693" y="2533476"/>
          <a:ext cx="3455821" cy="344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az 5">
            <a:extLst>
              <a:ext uri="{FF2B5EF4-FFF2-40B4-BE49-F238E27FC236}">
                <a16:creationId xmlns:a16="http://schemas.microsoft.com/office/drawing/2014/main" id="{CCB0CC3C-211B-84E8-D29D-82A03E62A9B4}"/>
              </a:ext>
            </a:extLst>
          </p:cNvPr>
          <p:cNvPicPr>
            <a:picLocks noChangeAspect="1"/>
          </p:cNvPicPr>
          <p:nvPr/>
        </p:nvPicPr>
        <p:blipFill>
          <a:blip r:embed="rId7"/>
          <a:stretch>
            <a:fillRect/>
          </a:stretch>
        </p:blipFill>
        <p:spPr>
          <a:xfrm>
            <a:off x="4742437" y="1549492"/>
            <a:ext cx="6916277" cy="4324524"/>
          </a:xfrm>
          <a:prstGeom prst="rect">
            <a:avLst/>
          </a:prstGeom>
        </p:spPr>
      </p:pic>
    </p:spTree>
    <p:extLst>
      <p:ext uri="{BB962C8B-B14F-4D97-AF65-F5344CB8AC3E}">
        <p14:creationId xmlns:p14="http://schemas.microsoft.com/office/powerpoint/2010/main" val="18624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37BCFF-966F-BE32-92A2-69A1E9CDAA24}"/>
              </a:ext>
            </a:extLst>
          </p:cNvPr>
          <p:cNvSpPr>
            <a:spLocks noGrp="1"/>
          </p:cNvSpPr>
          <p:nvPr>
            <p:ph type="title"/>
          </p:nvPr>
        </p:nvSpPr>
        <p:spPr>
          <a:xfrm>
            <a:off x="6823878" y="741391"/>
            <a:ext cx="4491821" cy="1616203"/>
          </a:xfrm>
        </p:spPr>
        <p:txBody>
          <a:bodyPr anchor="b">
            <a:normAutofit/>
          </a:bodyPr>
          <a:lstStyle/>
          <a:p>
            <a:r>
              <a:rPr lang="pl-PL" sz="3200" dirty="0" err="1"/>
              <a:t>Why</a:t>
            </a:r>
            <a:r>
              <a:rPr lang="pl-PL" sz="3200" dirty="0"/>
              <a:t> </a:t>
            </a:r>
            <a:r>
              <a:rPr lang="pl-PL" sz="3200" dirty="0" err="1"/>
              <a:t>Microbiota</a:t>
            </a:r>
            <a:endParaRPr lang="pl-PL" sz="3200" dirty="0"/>
          </a:p>
        </p:txBody>
      </p:sp>
      <p:pic>
        <p:nvPicPr>
          <p:cNvPr id="16" name="Picture 4" descr="Researcher examining growth in a petrie dish">
            <a:extLst>
              <a:ext uri="{FF2B5EF4-FFF2-40B4-BE49-F238E27FC236}">
                <a16:creationId xmlns:a16="http://schemas.microsoft.com/office/drawing/2014/main" id="{C39AF35D-F16E-DFCB-C4F8-89757772EB93}"/>
              </a:ext>
            </a:extLst>
          </p:cNvPr>
          <p:cNvPicPr>
            <a:picLocks noChangeAspect="1"/>
          </p:cNvPicPr>
          <p:nvPr/>
        </p:nvPicPr>
        <p:blipFill rotWithShape="1">
          <a:blip r:embed="rId2"/>
          <a:srcRect l="20083" r="20583" b="-1"/>
          <a:stretch/>
        </p:blipFill>
        <p:spPr>
          <a:xfrm>
            <a:off x="20" y="10"/>
            <a:ext cx="6095980" cy="6857990"/>
          </a:xfrm>
          <a:prstGeom prst="rect">
            <a:avLst/>
          </a:prstGeom>
        </p:spPr>
      </p:pic>
      <p:grpSp>
        <p:nvGrpSpPr>
          <p:cNvPr id="22" name="Group 2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3" name="Rectangle 2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12630DFC-3194-C415-10FE-BB0570ED768D}"/>
              </a:ext>
            </a:extLst>
          </p:cNvPr>
          <p:cNvSpPr>
            <a:spLocks noGrp="1"/>
          </p:cNvSpPr>
          <p:nvPr>
            <p:ph idx="1"/>
          </p:nvPr>
        </p:nvSpPr>
        <p:spPr>
          <a:xfrm>
            <a:off x="6543675" y="2357595"/>
            <a:ext cx="5143499" cy="3759014"/>
          </a:xfrm>
        </p:spPr>
        <p:txBody>
          <a:bodyPr anchor="t">
            <a:normAutofit lnSpcReduction="10000"/>
          </a:bodyPr>
          <a:lstStyle/>
          <a:p>
            <a:pPr marL="0" indent="0">
              <a:buNone/>
            </a:pPr>
            <a:r>
              <a:rPr lang="en-US" sz="1400" dirty="0"/>
              <a:t>Chronic inflammation is considered to be a factor that may promote the development of cancer because the inflammatory state promotes the development, proliferation, and survival of cancer cells.  </a:t>
            </a:r>
          </a:p>
          <a:p>
            <a:pPr marL="0" indent="0">
              <a:buNone/>
            </a:pPr>
            <a:r>
              <a:rPr lang="en-US" sz="1400" dirty="0"/>
              <a:t>Reports published in recent years indicate a potential influence of dysbiosis in the gut microbiota on the stimulation of inflammatory and neoplastic processes. Few studies on changes in gut microbiota in patients with MPN suggest possible differences in the composition of bacterial flora compared to healthy populations. So far, differences in gut microbiota composition have been described in several diseases of autoimmune origin or closely related to the presence of inflammation, such as systemic lupus erythematosus, diabetes, obesity or atherosclerosis. Studies conducted on mice populations have demonstrated a direct influence of specific bacteria in the gastrointestinal tract on the quantity of hematopoietic and precursor cells. Differences in gut-residing bacteria may involve, for example, the production of certain bacterial strains such as short-chain fatty acids, which are attributed with immunomodulatory function. </a:t>
            </a:r>
            <a:endParaRPr lang="pl-PL" sz="1400" dirty="0"/>
          </a:p>
        </p:txBody>
      </p:sp>
    </p:spTree>
    <p:extLst>
      <p:ext uri="{BB962C8B-B14F-4D97-AF65-F5344CB8AC3E}">
        <p14:creationId xmlns:p14="http://schemas.microsoft.com/office/powerpoint/2010/main" val="329819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95519C-7365-9BBA-7CB5-AD0CEE547CA7}"/>
              </a:ext>
            </a:extLst>
          </p:cNvPr>
          <p:cNvSpPr>
            <a:spLocks noGrp="1"/>
          </p:cNvSpPr>
          <p:nvPr>
            <p:ph type="title"/>
          </p:nvPr>
        </p:nvSpPr>
        <p:spPr>
          <a:xfrm>
            <a:off x="838200" y="681037"/>
            <a:ext cx="10515600" cy="1325563"/>
          </a:xfrm>
        </p:spPr>
        <p:txBody>
          <a:bodyPr/>
          <a:lstStyle/>
          <a:p>
            <a:r>
              <a:rPr lang="pl-PL" dirty="0" err="1"/>
              <a:t>Study</a:t>
            </a:r>
            <a:r>
              <a:rPr lang="pl-PL" dirty="0"/>
              <a:t> </a:t>
            </a:r>
            <a:r>
              <a:rPr lang="pl-PL" dirty="0" err="1"/>
              <a:t>Group</a:t>
            </a:r>
            <a:endParaRPr lang="pl-PL" dirty="0"/>
          </a:p>
        </p:txBody>
      </p:sp>
      <p:sp>
        <p:nvSpPr>
          <p:cNvPr id="3" name="Symbol zastępczy zawartości 2">
            <a:extLst>
              <a:ext uri="{FF2B5EF4-FFF2-40B4-BE49-F238E27FC236}">
                <a16:creationId xmlns:a16="http://schemas.microsoft.com/office/drawing/2014/main" id="{9B12E307-2D22-466F-C110-EFB63A364A84}"/>
              </a:ext>
            </a:extLst>
          </p:cNvPr>
          <p:cNvSpPr>
            <a:spLocks noGrp="1"/>
          </p:cNvSpPr>
          <p:nvPr>
            <p:ph idx="1"/>
          </p:nvPr>
        </p:nvSpPr>
        <p:spPr/>
        <p:txBody>
          <a:bodyPr>
            <a:normAutofit fontScale="62500" lnSpcReduction="20000"/>
          </a:bodyPr>
          <a:lstStyle/>
          <a:p>
            <a:pPr marL="0" indent="0" algn="l" rtl="0" fontAlgn="base">
              <a:buNone/>
            </a:pPr>
            <a:r>
              <a:rPr lang="en-US" sz="2800" b="0" i="0" dirty="0">
                <a:solidFill>
                  <a:srgbClr val="000000"/>
                </a:solidFill>
                <a:effectLst/>
                <a:highlight>
                  <a:srgbClr val="FFFFFF"/>
                </a:highlight>
                <a:latin typeface="Arial" panose="020B0604020202020204" pitchFamily="34" charset="0"/>
              </a:rPr>
              <a:t>Study group will consist of patients diagnosed with </a:t>
            </a:r>
            <a:r>
              <a:rPr lang="pl-PL" sz="2800" b="0" i="0" dirty="0" err="1">
                <a:solidFill>
                  <a:srgbClr val="000000"/>
                </a:solidFill>
                <a:effectLst/>
                <a:highlight>
                  <a:srgbClr val="FFFFFF"/>
                </a:highlight>
                <a:latin typeface="Arial" panose="020B0604020202020204" pitchFamily="34" charset="0"/>
              </a:rPr>
              <a:t>Policythemia</a:t>
            </a:r>
            <a:r>
              <a:rPr lang="pl-PL" sz="2800" b="0" i="0" dirty="0">
                <a:solidFill>
                  <a:srgbClr val="000000"/>
                </a:solidFill>
                <a:effectLst/>
                <a:highlight>
                  <a:srgbClr val="FFFFFF"/>
                </a:highlight>
                <a:latin typeface="Arial" panose="020B0604020202020204" pitchFamily="34" charset="0"/>
              </a:rPr>
              <a:t> </a:t>
            </a:r>
            <a:r>
              <a:rPr lang="pl-PL" sz="2800" b="0" i="0" dirty="0" err="1">
                <a:solidFill>
                  <a:srgbClr val="000000"/>
                </a:solidFill>
                <a:effectLst/>
                <a:highlight>
                  <a:srgbClr val="FFFFFF"/>
                </a:highlight>
                <a:latin typeface="Arial" panose="020B0604020202020204" pitchFamily="34" charset="0"/>
              </a:rPr>
              <a:t>Vera</a:t>
            </a:r>
            <a:r>
              <a:rPr lang="pl-PL" sz="2800" b="0" i="0" dirty="0">
                <a:solidFill>
                  <a:srgbClr val="000000"/>
                </a:solidFill>
                <a:effectLst/>
                <a:highlight>
                  <a:srgbClr val="FFFFFF"/>
                </a:highlight>
                <a:latin typeface="Arial" panose="020B0604020202020204" pitchFamily="34" charset="0"/>
              </a:rPr>
              <a:t> (</a:t>
            </a:r>
            <a:r>
              <a:rPr lang="en-US" sz="2800" b="0" i="0" dirty="0">
                <a:solidFill>
                  <a:srgbClr val="000000"/>
                </a:solidFill>
                <a:effectLst/>
                <a:highlight>
                  <a:srgbClr val="FFFFFF"/>
                </a:highlight>
                <a:latin typeface="Arial" panose="020B0604020202020204" pitchFamily="34" charset="0"/>
              </a:rPr>
              <a:t>PV</a:t>
            </a:r>
            <a:r>
              <a:rPr lang="pl-PL" sz="2800" b="0" i="0" dirty="0">
                <a:solidFill>
                  <a:srgbClr val="000000"/>
                </a:solidFill>
                <a:effectLst/>
                <a:highlight>
                  <a:srgbClr val="FFFFFF"/>
                </a:highlight>
                <a:latin typeface="Arial" panose="020B0604020202020204" pitchFamily="34" charset="0"/>
              </a:rPr>
              <a:t>)</a:t>
            </a:r>
            <a:r>
              <a:rPr lang="en-US" sz="2800" b="0" i="0" dirty="0">
                <a:solidFill>
                  <a:srgbClr val="000000"/>
                </a:solidFill>
                <a:effectLst/>
                <a:highlight>
                  <a:srgbClr val="FFFFFF"/>
                </a:highlight>
                <a:latin typeface="Arial" panose="020B0604020202020204" pitchFamily="34" charset="0"/>
              </a:rPr>
              <a:t> before starting treatment - 30 individuals, patients treated with HU, IFN-α, </a:t>
            </a:r>
            <a:r>
              <a:rPr lang="en-US" sz="2800" b="0" i="0" dirty="0" err="1">
                <a:solidFill>
                  <a:srgbClr val="000000"/>
                </a:solidFill>
                <a:effectLst/>
                <a:highlight>
                  <a:srgbClr val="FFFFFF"/>
                </a:highlight>
                <a:latin typeface="Arial" panose="020B0604020202020204" pitchFamily="34" charset="0"/>
              </a:rPr>
              <a:t>ruxolitinib</a:t>
            </a:r>
            <a:r>
              <a:rPr lang="en-US" sz="2800" b="0" i="0" dirty="0">
                <a:solidFill>
                  <a:srgbClr val="000000"/>
                </a:solidFill>
                <a:effectLst/>
                <a:highlight>
                  <a:srgbClr val="FFFFFF"/>
                </a:highlight>
                <a:latin typeface="Arial" panose="020B0604020202020204" pitchFamily="34" charset="0"/>
              </a:rPr>
              <a:t> for at least one year - 20 patients each. </a:t>
            </a:r>
            <a:r>
              <a:rPr lang="en-US" sz="2800" b="0" i="0" dirty="0">
                <a:solidFill>
                  <a:srgbClr val="000000"/>
                </a:solidFill>
                <a:effectLst/>
                <a:highlight>
                  <a:srgbClr val="FFFFFF"/>
                </a:highlight>
                <a:latin typeface="WordVisiCarriageReturn_MSFontService"/>
              </a:rPr>
              <a:t> </a:t>
            </a:r>
            <a:br>
              <a:rPr lang="en-US" sz="2800" b="0" i="0" dirty="0">
                <a:solidFill>
                  <a:srgbClr val="000000"/>
                </a:solidFill>
                <a:effectLst/>
                <a:highlight>
                  <a:srgbClr val="FFFFFF"/>
                </a:highlight>
                <a:latin typeface="WordVisiCarriageReturn_MSFontService"/>
              </a:rPr>
            </a:br>
            <a:br>
              <a:rPr lang="pl-PL" sz="2800" b="0" i="0" dirty="0">
                <a:solidFill>
                  <a:srgbClr val="000000"/>
                </a:solidFill>
                <a:effectLst/>
                <a:highlight>
                  <a:srgbClr val="FFFFFF"/>
                </a:highlight>
                <a:latin typeface="WordVisiCarriageReturn_MSFontService"/>
              </a:rPr>
            </a:br>
            <a:r>
              <a:rPr lang="en-US" sz="2800" b="0" i="0" dirty="0">
                <a:solidFill>
                  <a:srgbClr val="000000"/>
                </a:solidFill>
                <a:effectLst/>
                <a:highlight>
                  <a:srgbClr val="FFFFFF"/>
                </a:highlight>
                <a:latin typeface="Arial" panose="020B0604020202020204" pitchFamily="34" charset="0"/>
              </a:rPr>
              <a:t>Additional criteria: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ability to provide written informed consent to participate in the study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aged at least 18 years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not taking antibiotics for at least one month prior to inclusion in the study (preferably over 3 months)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no history of gastrointestinal diseases (cancer, non-specific inflammatory bowel diseases, stomach/intestinal resections, liver diseases such as viral hepatitis). </a:t>
            </a:r>
            <a:r>
              <a:rPr lang="en-US" sz="2800" b="0" i="0" dirty="0">
                <a:solidFill>
                  <a:srgbClr val="000000"/>
                </a:solidFill>
                <a:effectLst/>
                <a:highlight>
                  <a:srgbClr val="FFFFFF"/>
                </a:highlight>
                <a:latin typeface="WordVisiCarriageReturn_MSFontService"/>
              </a:rPr>
              <a:t> </a:t>
            </a:r>
            <a:br>
              <a:rPr lang="en-US" sz="2800" b="0" i="0" dirty="0">
                <a:solidFill>
                  <a:srgbClr val="000000"/>
                </a:solidFill>
                <a:effectLst/>
                <a:highlight>
                  <a:srgbClr val="FFFFFF"/>
                </a:highlight>
                <a:latin typeface="WordVisiCarriageReturn_MSFontService"/>
              </a:rPr>
            </a:br>
            <a:r>
              <a:rPr lang="en-US" sz="2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marL="0" indent="0" algn="l" rtl="0" fontAlgn="base">
              <a:buNone/>
            </a:pPr>
            <a:r>
              <a:rPr lang="en-US" sz="2800" b="0" i="0" dirty="0">
                <a:solidFill>
                  <a:srgbClr val="000000"/>
                </a:solidFill>
                <a:effectLst/>
                <a:highlight>
                  <a:srgbClr val="FFFFFF"/>
                </a:highlight>
                <a:latin typeface="Arial" panose="020B0604020202020204" pitchFamily="34" charset="0"/>
              </a:rPr>
              <a:t>Samples will be collected from all individuals included in the study: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stool - a fecal sample intended for NGS analysis of gut microbiota using shotgun sequencing  </a:t>
            </a:r>
            <a:endParaRPr lang="en-US" b="0" i="0" dirty="0">
              <a:solidFill>
                <a:srgbClr val="000000"/>
              </a:solidFill>
              <a:effectLst/>
              <a:highlight>
                <a:srgbClr val="FFFFFF"/>
              </a:highlight>
              <a:latin typeface="Segoe UI" panose="020B0502040204020203" pitchFamily="34" charset="0"/>
            </a:endParaRPr>
          </a:p>
          <a:p>
            <a:pPr algn="l" rtl="0" fontAlgn="base"/>
            <a:r>
              <a:rPr lang="en-US" sz="2800" b="0" i="0" dirty="0">
                <a:solidFill>
                  <a:srgbClr val="000000"/>
                </a:solidFill>
                <a:effectLst/>
                <a:highlight>
                  <a:srgbClr val="FFFFFF"/>
                </a:highlight>
                <a:latin typeface="Arial" panose="020B0604020202020204" pitchFamily="34" charset="0"/>
              </a:rPr>
              <a:t>blood - for transcriptomic studies</a:t>
            </a:r>
            <a:r>
              <a:rPr lang="pl-PL" sz="2800" b="0" i="0" dirty="0">
                <a:solidFill>
                  <a:srgbClr val="000000"/>
                </a:solidFill>
                <a:effectLst/>
                <a:highlight>
                  <a:srgbClr val="FFFFFF"/>
                </a:highlight>
                <a:latin typeface="Arial" panose="020B0604020202020204" pitchFamily="34" charset="0"/>
              </a:rPr>
              <a:t> and JAK2V617 VAF (</a:t>
            </a:r>
            <a:r>
              <a:rPr lang="pl-PL" sz="2800" b="0" i="0" dirty="0" err="1">
                <a:solidFill>
                  <a:srgbClr val="000000"/>
                </a:solidFill>
                <a:effectLst/>
                <a:highlight>
                  <a:srgbClr val="FFFFFF"/>
                </a:highlight>
                <a:latin typeface="Arial" panose="020B0604020202020204" pitchFamily="34" charset="0"/>
              </a:rPr>
              <a:t>variant</a:t>
            </a:r>
            <a:r>
              <a:rPr lang="pl-PL" sz="2800" b="0" i="0" dirty="0">
                <a:solidFill>
                  <a:srgbClr val="000000"/>
                </a:solidFill>
                <a:effectLst/>
                <a:highlight>
                  <a:srgbClr val="FFFFFF"/>
                </a:highlight>
                <a:latin typeface="Arial" panose="020B0604020202020204" pitchFamily="34" charset="0"/>
              </a:rPr>
              <a:t> allele </a:t>
            </a:r>
            <a:r>
              <a:rPr lang="pl-PL" sz="2800" b="0" i="0" dirty="0" err="1">
                <a:solidFill>
                  <a:srgbClr val="000000"/>
                </a:solidFill>
                <a:effectLst/>
                <a:highlight>
                  <a:srgbClr val="FFFFFF"/>
                </a:highlight>
                <a:latin typeface="Arial" panose="020B0604020202020204" pitchFamily="34" charset="0"/>
              </a:rPr>
              <a:t>frequency</a:t>
            </a:r>
            <a:r>
              <a:rPr lang="pl-PL" sz="2800" b="0" i="0" dirty="0">
                <a:solidFill>
                  <a:srgbClr val="000000"/>
                </a:solidFill>
                <a:effectLst/>
                <a:highlight>
                  <a:srgbClr val="FFFFFF"/>
                </a:highlight>
                <a:latin typeface="Arial" panose="020B0604020202020204" pitchFamily="34" charset="0"/>
              </a:rPr>
              <a:t>) </a:t>
            </a:r>
            <a:r>
              <a:rPr lang="pl-PL" sz="2800" b="0" i="0" dirty="0" err="1">
                <a:solidFill>
                  <a:srgbClr val="000000"/>
                </a:solidFill>
                <a:effectLst/>
                <a:highlight>
                  <a:srgbClr val="FFFFFF"/>
                </a:highlight>
                <a:latin typeface="Arial" panose="020B0604020202020204" pitchFamily="34" charset="0"/>
              </a:rPr>
              <a:t>assesment</a:t>
            </a:r>
            <a:endParaRPr lang="pl-PL" dirty="0"/>
          </a:p>
        </p:txBody>
      </p:sp>
    </p:spTree>
    <p:extLst>
      <p:ext uri="{BB962C8B-B14F-4D97-AF65-F5344CB8AC3E}">
        <p14:creationId xmlns:p14="http://schemas.microsoft.com/office/powerpoint/2010/main" val="217368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8DD09C-F955-91B4-EDB2-B05CBF2C7BF9}"/>
              </a:ext>
            </a:extLst>
          </p:cNvPr>
          <p:cNvSpPr>
            <a:spLocks noGrp="1"/>
          </p:cNvSpPr>
          <p:nvPr>
            <p:ph type="title"/>
          </p:nvPr>
        </p:nvSpPr>
        <p:spPr/>
        <p:txBody>
          <a:bodyPr/>
          <a:lstStyle/>
          <a:p>
            <a:r>
              <a:rPr lang="pl-PL" dirty="0"/>
              <a:t>Control </a:t>
            </a:r>
            <a:r>
              <a:rPr lang="pl-PL" dirty="0" err="1"/>
              <a:t>Group</a:t>
            </a:r>
            <a:endParaRPr lang="pl-PL" dirty="0"/>
          </a:p>
        </p:txBody>
      </p:sp>
      <p:sp>
        <p:nvSpPr>
          <p:cNvPr id="3" name="Symbol zastępczy zawartości 2">
            <a:extLst>
              <a:ext uri="{FF2B5EF4-FFF2-40B4-BE49-F238E27FC236}">
                <a16:creationId xmlns:a16="http://schemas.microsoft.com/office/drawing/2014/main" id="{D70AFDFB-ADE5-3AB2-0CF3-783ECD83202C}"/>
              </a:ext>
            </a:extLst>
          </p:cNvPr>
          <p:cNvSpPr>
            <a:spLocks noGrp="1"/>
          </p:cNvSpPr>
          <p:nvPr>
            <p:ph idx="1"/>
          </p:nvPr>
        </p:nvSpPr>
        <p:spPr/>
        <p:txBody>
          <a:bodyPr/>
          <a:lstStyle/>
          <a:p>
            <a:pPr marL="0" indent="0">
              <a:buNone/>
            </a:pPr>
            <a:r>
              <a:rPr lang="pl-PL" dirty="0"/>
              <a:t>The </a:t>
            </a:r>
            <a:r>
              <a:rPr lang="pl-PL" dirty="0" err="1"/>
              <a:t>control</a:t>
            </a:r>
            <a:r>
              <a:rPr lang="pl-PL" dirty="0"/>
              <a:t> </a:t>
            </a:r>
            <a:r>
              <a:rPr lang="pl-PL" dirty="0" err="1"/>
              <a:t>group</a:t>
            </a:r>
            <a:r>
              <a:rPr lang="pl-PL" dirty="0"/>
              <a:t> </a:t>
            </a:r>
            <a:r>
              <a:rPr lang="pl-PL" dirty="0" err="1"/>
              <a:t>will</a:t>
            </a:r>
            <a:r>
              <a:rPr lang="pl-PL" dirty="0"/>
              <a:t> </a:t>
            </a:r>
            <a:r>
              <a:rPr lang="pl-PL" dirty="0" err="1"/>
              <a:t>consist</a:t>
            </a:r>
            <a:r>
              <a:rPr lang="pl-PL" dirty="0"/>
              <a:t> of 30 </a:t>
            </a:r>
            <a:r>
              <a:rPr lang="pl-PL" dirty="0" err="1"/>
              <a:t>healthy</a:t>
            </a:r>
            <a:r>
              <a:rPr lang="pl-PL" dirty="0"/>
              <a:t> </a:t>
            </a:r>
            <a:r>
              <a:rPr lang="pl-PL" dirty="0" err="1"/>
              <a:t>individuals</a:t>
            </a:r>
            <a:r>
              <a:rPr lang="pl-PL" dirty="0"/>
              <a:t> </a:t>
            </a:r>
            <a:r>
              <a:rPr lang="pl-PL" dirty="0" err="1"/>
              <a:t>matched</a:t>
            </a:r>
            <a:r>
              <a:rPr lang="pl-PL" dirty="0"/>
              <a:t> for </a:t>
            </a:r>
            <a:r>
              <a:rPr lang="pl-PL" dirty="0" err="1"/>
              <a:t>age</a:t>
            </a:r>
            <a:r>
              <a:rPr lang="pl-PL" dirty="0"/>
              <a:t> </a:t>
            </a:r>
            <a:r>
              <a:rPr lang="pl-PL" dirty="0" err="1"/>
              <a:t>structure</a:t>
            </a:r>
            <a:r>
              <a:rPr lang="pl-PL" dirty="0"/>
              <a:t> to the </a:t>
            </a:r>
            <a:r>
              <a:rPr lang="pl-PL" dirty="0" err="1"/>
              <a:t>study</a:t>
            </a:r>
            <a:r>
              <a:rPr lang="pl-PL" dirty="0"/>
              <a:t> </a:t>
            </a:r>
            <a:r>
              <a:rPr lang="pl-PL" dirty="0" err="1"/>
              <a:t>group</a:t>
            </a:r>
            <a:r>
              <a:rPr lang="pl-PL" dirty="0"/>
              <a:t> </a:t>
            </a:r>
            <a:r>
              <a:rPr lang="pl-PL" dirty="0" err="1"/>
              <a:t>selected</a:t>
            </a:r>
            <a:r>
              <a:rPr lang="pl-PL" dirty="0"/>
              <a:t> </a:t>
            </a:r>
            <a:r>
              <a:rPr lang="pl-PL" dirty="0" err="1"/>
              <a:t>based</a:t>
            </a:r>
            <a:r>
              <a:rPr lang="pl-PL" dirty="0"/>
              <a:t> on a </a:t>
            </a:r>
            <a:r>
              <a:rPr lang="pl-PL" dirty="0" err="1"/>
              <a:t>health</a:t>
            </a:r>
            <a:r>
              <a:rPr lang="pl-PL" dirty="0"/>
              <a:t> </a:t>
            </a:r>
            <a:r>
              <a:rPr lang="pl-PL" dirty="0" err="1"/>
              <a:t>questionaire</a:t>
            </a:r>
            <a:r>
              <a:rPr lang="pl-PL" dirty="0"/>
              <a:t>. </a:t>
            </a:r>
            <a:r>
              <a:rPr lang="pl-PL" dirty="0" err="1"/>
              <a:t>Primarily</a:t>
            </a:r>
            <a:r>
              <a:rPr lang="pl-PL" dirty="0"/>
              <a:t> </a:t>
            </a:r>
            <a:r>
              <a:rPr lang="pl-PL" dirty="0" err="1"/>
              <a:t>without</a:t>
            </a:r>
            <a:r>
              <a:rPr lang="pl-PL" dirty="0"/>
              <a:t> </a:t>
            </a:r>
            <a:r>
              <a:rPr lang="pl-PL" dirty="0" err="1"/>
              <a:t>any</a:t>
            </a:r>
            <a:r>
              <a:rPr lang="pl-PL" dirty="0"/>
              <a:t> </a:t>
            </a:r>
            <a:r>
              <a:rPr lang="pl-PL" dirty="0" err="1"/>
              <a:t>inflammatory</a:t>
            </a:r>
            <a:r>
              <a:rPr lang="pl-PL" dirty="0"/>
              <a:t>, </a:t>
            </a:r>
            <a:r>
              <a:rPr lang="pl-PL" dirty="0" err="1"/>
              <a:t>autoimmune</a:t>
            </a:r>
            <a:r>
              <a:rPr lang="pl-PL" dirty="0"/>
              <a:t>, </a:t>
            </a:r>
            <a:r>
              <a:rPr lang="pl-PL" dirty="0" err="1"/>
              <a:t>infectious</a:t>
            </a:r>
            <a:r>
              <a:rPr lang="pl-PL" dirty="0"/>
              <a:t> </a:t>
            </a:r>
            <a:r>
              <a:rPr lang="pl-PL" dirty="0" err="1"/>
              <a:t>diseases</a:t>
            </a:r>
            <a:r>
              <a:rPr lang="pl-PL" dirty="0"/>
              <a:t>, not </a:t>
            </a:r>
            <a:r>
              <a:rPr lang="pl-PL" dirty="0" err="1"/>
              <a:t>taking</a:t>
            </a:r>
            <a:r>
              <a:rPr lang="pl-PL" dirty="0"/>
              <a:t> </a:t>
            </a:r>
            <a:r>
              <a:rPr lang="pl-PL" dirty="0" err="1"/>
              <a:t>medications</a:t>
            </a:r>
            <a:r>
              <a:rPr lang="pl-PL" dirty="0"/>
              <a:t> </a:t>
            </a:r>
            <a:r>
              <a:rPr lang="pl-PL" dirty="0" err="1"/>
              <a:t>regularly</a:t>
            </a:r>
            <a:r>
              <a:rPr lang="pl-PL" dirty="0"/>
              <a:t> and not </a:t>
            </a:r>
            <a:r>
              <a:rPr lang="pl-PL" dirty="0" err="1"/>
              <a:t>taking</a:t>
            </a:r>
            <a:r>
              <a:rPr lang="pl-PL" dirty="0"/>
              <a:t> </a:t>
            </a:r>
            <a:r>
              <a:rPr lang="pl-PL" dirty="0" err="1"/>
              <a:t>antibiotics</a:t>
            </a:r>
            <a:r>
              <a:rPr lang="pl-PL" dirty="0"/>
              <a:t> for </a:t>
            </a:r>
            <a:r>
              <a:rPr lang="pl-PL" dirty="0" err="1"/>
              <a:t>at</a:t>
            </a:r>
            <a:r>
              <a:rPr lang="pl-PL" dirty="0"/>
              <a:t> </a:t>
            </a:r>
            <a:r>
              <a:rPr lang="pl-PL" dirty="0" err="1"/>
              <a:t>least</a:t>
            </a:r>
            <a:r>
              <a:rPr lang="pl-PL" dirty="0"/>
              <a:t> 3 </a:t>
            </a:r>
            <a:r>
              <a:rPr lang="pl-PL" dirty="0" err="1"/>
              <a:t>months</a:t>
            </a:r>
            <a:r>
              <a:rPr lang="pl-PL" dirty="0"/>
              <a:t> </a:t>
            </a:r>
            <a:r>
              <a:rPr lang="pl-PL" dirty="0" err="1"/>
              <a:t>prior</a:t>
            </a:r>
            <a:r>
              <a:rPr lang="pl-PL" dirty="0"/>
              <a:t> to </a:t>
            </a:r>
            <a:r>
              <a:rPr lang="pl-PL" dirty="0" err="1"/>
              <a:t>inclusion</a:t>
            </a:r>
            <a:r>
              <a:rPr lang="pl-PL" dirty="0"/>
              <a:t> in the </a:t>
            </a:r>
            <a:r>
              <a:rPr lang="pl-PL" dirty="0" err="1"/>
              <a:t>study</a:t>
            </a:r>
            <a:r>
              <a:rPr lang="pl-PL" dirty="0"/>
              <a:t>.</a:t>
            </a:r>
          </a:p>
        </p:txBody>
      </p:sp>
    </p:spTree>
    <p:extLst>
      <p:ext uri="{BB962C8B-B14F-4D97-AF65-F5344CB8AC3E}">
        <p14:creationId xmlns:p14="http://schemas.microsoft.com/office/powerpoint/2010/main" val="405183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B94DA5-CABD-6486-1B83-9914768118ED}"/>
              </a:ext>
            </a:extLst>
          </p:cNvPr>
          <p:cNvSpPr>
            <a:spLocks noGrp="1"/>
          </p:cNvSpPr>
          <p:nvPr>
            <p:ph type="title"/>
          </p:nvPr>
        </p:nvSpPr>
        <p:spPr/>
        <p:txBody>
          <a:bodyPr/>
          <a:lstStyle/>
          <a:p>
            <a:r>
              <a:rPr lang="pl-PL" dirty="0" err="1"/>
              <a:t>Methods</a:t>
            </a:r>
            <a:endParaRPr lang="pl-PL" dirty="0"/>
          </a:p>
        </p:txBody>
      </p:sp>
      <p:sp>
        <p:nvSpPr>
          <p:cNvPr id="3" name="Symbol zastępczy zawartości 2">
            <a:extLst>
              <a:ext uri="{FF2B5EF4-FFF2-40B4-BE49-F238E27FC236}">
                <a16:creationId xmlns:a16="http://schemas.microsoft.com/office/drawing/2014/main" id="{0E6F6415-6863-C684-E25C-918D441BA76B}"/>
              </a:ext>
            </a:extLst>
          </p:cNvPr>
          <p:cNvSpPr>
            <a:spLocks noGrp="1"/>
          </p:cNvSpPr>
          <p:nvPr>
            <p:ph idx="1"/>
          </p:nvPr>
        </p:nvSpPr>
        <p:spPr/>
        <p:txBody>
          <a:bodyPr>
            <a:normAutofit fontScale="85000" lnSpcReduction="20000"/>
          </a:bodyPr>
          <a:lstStyle/>
          <a:p>
            <a:pPr marL="0" indent="0">
              <a:buNone/>
            </a:pPr>
            <a:r>
              <a:rPr lang="en-US" dirty="0"/>
              <a:t>The collected material will be treated as a "fingerprint" or "snapshot" because the microbiota and immunological transcriptome profiles will be determined in both groups based on individual samples. Stool and blood will be collected simultaneously and subjected to next-generation sequencing. The obtained metagenomic data will undergo statistical and bioinformatic analysis focusing on verifying the hypothesis of a more pro-inflammatory and </a:t>
            </a:r>
            <a:r>
              <a:rPr lang="en-US" dirty="0" err="1"/>
              <a:t>dysbiotic</a:t>
            </a:r>
            <a:r>
              <a:rPr lang="en-US" dirty="0"/>
              <a:t> phenotype of gut microbiota in patients with myeloproliferative neoplasms compared to healthy individuals, and in relation to different treatment methods. A stool sample for microbiota composition analysis will be subjected to shotgun sequencing NGS using Illumina technology in a standard scheme. The results will be sequence reads of the metagenome, allowing taxonomic composition, metabolic pathway profile, </a:t>
            </a:r>
            <a:r>
              <a:rPr lang="en-US" dirty="0" err="1"/>
              <a:t>resistome</a:t>
            </a:r>
            <a:r>
              <a:rPr lang="en-US" dirty="0"/>
              <a:t>, and functional potential of gut microbiota to be obtained.   </a:t>
            </a:r>
          </a:p>
          <a:p>
            <a:pPr marL="0" indent="0">
              <a:buNone/>
            </a:pPr>
            <a:r>
              <a:rPr lang="en-US" dirty="0"/>
              <a:t>From the blood sample, quantitative determination of the JAK2V617F allele frequency will be performed, followed by correlation with the gut microbiome.</a:t>
            </a:r>
            <a:endParaRPr lang="pl-PL" dirty="0"/>
          </a:p>
        </p:txBody>
      </p:sp>
    </p:spTree>
    <p:extLst>
      <p:ext uri="{BB962C8B-B14F-4D97-AF65-F5344CB8AC3E}">
        <p14:creationId xmlns:p14="http://schemas.microsoft.com/office/powerpoint/2010/main" val="185397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0CDDC-A320-6614-3DA3-9059E3FF694C}"/>
              </a:ext>
            </a:extLst>
          </p:cNvPr>
          <p:cNvSpPr>
            <a:spLocks noGrp="1"/>
          </p:cNvSpPr>
          <p:nvPr>
            <p:ph type="title"/>
          </p:nvPr>
        </p:nvSpPr>
        <p:spPr>
          <a:xfrm>
            <a:off x="876693" y="741391"/>
            <a:ext cx="4597747" cy="1616203"/>
          </a:xfrm>
        </p:spPr>
        <p:txBody>
          <a:bodyPr anchor="b">
            <a:normAutofit/>
          </a:bodyPr>
          <a:lstStyle/>
          <a:p>
            <a:r>
              <a:rPr lang="pl-PL" sz="3200"/>
              <a:t>Results</a:t>
            </a:r>
          </a:p>
        </p:txBody>
      </p:sp>
      <p:sp>
        <p:nvSpPr>
          <p:cNvPr id="3" name="Symbol zastępczy zawartości 2">
            <a:extLst>
              <a:ext uri="{FF2B5EF4-FFF2-40B4-BE49-F238E27FC236}">
                <a16:creationId xmlns:a16="http://schemas.microsoft.com/office/drawing/2014/main" id="{FB472695-4C98-CCF8-2883-FF793ED59AB7}"/>
              </a:ext>
            </a:extLst>
          </p:cNvPr>
          <p:cNvSpPr>
            <a:spLocks noGrp="1"/>
          </p:cNvSpPr>
          <p:nvPr>
            <p:ph idx="1"/>
          </p:nvPr>
        </p:nvSpPr>
        <p:spPr>
          <a:xfrm>
            <a:off x="876693" y="2533476"/>
            <a:ext cx="4597746" cy="3447832"/>
          </a:xfrm>
        </p:spPr>
        <p:txBody>
          <a:bodyPr anchor="t">
            <a:normAutofit/>
          </a:bodyPr>
          <a:lstStyle/>
          <a:p>
            <a:pPr marL="0" indent="0" rtl="0" fontAlgn="base">
              <a:buNone/>
            </a:pPr>
            <a:r>
              <a:rPr lang="en-US" sz="1700" b="0" i="0" dirty="0">
                <a:effectLst/>
                <a:highlight>
                  <a:srgbClr val="FFFFFF"/>
                </a:highlight>
                <a:latin typeface="Arial" panose="020B0604020202020204" pitchFamily="34" charset="0"/>
              </a:rPr>
              <a:t>The results will be sequence reads of the metagenome, allowing taxonomic composition, metabolic pathway profile, </a:t>
            </a:r>
            <a:r>
              <a:rPr lang="en-US" sz="1700" b="0" i="0" dirty="0" err="1">
                <a:effectLst/>
                <a:highlight>
                  <a:srgbClr val="FFFFFF"/>
                </a:highlight>
                <a:latin typeface="Arial" panose="020B0604020202020204" pitchFamily="34" charset="0"/>
              </a:rPr>
              <a:t>resistome</a:t>
            </a:r>
            <a:r>
              <a:rPr lang="en-US" sz="1700" b="0" i="0" dirty="0">
                <a:effectLst/>
                <a:highlight>
                  <a:srgbClr val="FFFFFF"/>
                </a:highlight>
                <a:latin typeface="Arial" panose="020B0604020202020204" pitchFamily="34" charset="0"/>
              </a:rPr>
              <a:t>, and functional potential of gut microbiota to be obtained. </a:t>
            </a:r>
            <a:r>
              <a:rPr lang="pl-PL" sz="1700" b="0" i="0" dirty="0" err="1">
                <a:effectLst/>
                <a:highlight>
                  <a:srgbClr val="FFFFFF"/>
                </a:highlight>
                <a:latin typeface="Arial" panose="020B0604020202020204" pitchFamily="34" charset="0"/>
              </a:rPr>
              <a:t>Differences</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between</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study</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groups</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will</a:t>
            </a:r>
            <a:r>
              <a:rPr lang="pl-PL" sz="1700" b="0" i="0" dirty="0">
                <a:effectLst/>
                <a:highlight>
                  <a:srgbClr val="FFFFFF"/>
                </a:highlight>
                <a:latin typeface="Arial" panose="020B0604020202020204" pitchFamily="34" charset="0"/>
              </a:rPr>
              <a:t> be </a:t>
            </a:r>
            <a:r>
              <a:rPr lang="pl-PL" sz="1700" b="0" i="0" dirty="0" err="1">
                <a:effectLst/>
                <a:highlight>
                  <a:srgbClr val="FFFFFF"/>
                </a:highlight>
                <a:latin typeface="Arial" panose="020B0604020202020204" pitchFamily="34" charset="0"/>
              </a:rPr>
              <a:t>assessed</a:t>
            </a:r>
            <a:r>
              <a:rPr lang="pl-PL" sz="1700" b="0" i="0" dirty="0">
                <a:effectLst/>
                <a:highlight>
                  <a:srgbClr val="FFFFFF"/>
                </a:highlight>
                <a:latin typeface="Arial" panose="020B0604020202020204" pitchFamily="34" charset="0"/>
              </a:rPr>
              <a:t>.</a:t>
            </a:r>
            <a:br>
              <a:rPr lang="pl-PL" sz="1700" b="0" i="0" dirty="0">
                <a:effectLst/>
                <a:highlight>
                  <a:srgbClr val="FFFFFF"/>
                </a:highlight>
                <a:latin typeface="Arial" panose="020B0604020202020204" pitchFamily="34" charset="0"/>
              </a:rPr>
            </a:br>
            <a:r>
              <a:rPr lang="en-US" sz="1700" b="0" i="0" dirty="0">
                <a:effectLst/>
                <a:highlight>
                  <a:srgbClr val="FFFFFF"/>
                </a:highlight>
                <a:latin typeface="Arial" panose="020B0604020202020204" pitchFamily="34" charset="0"/>
              </a:rPr>
              <a:t>From the blood sample, </a:t>
            </a:r>
            <a:r>
              <a:rPr lang="pl-PL" sz="1700" b="0" i="0" dirty="0">
                <a:effectLst/>
                <a:highlight>
                  <a:srgbClr val="FFFFFF"/>
                </a:highlight>
                <a:latin typeface="Arial" panose="020B0604020202020204" pitchFamily="34" charset="0"/>
              </a:rPr>
              <a:t>the </a:t>
            </a:r>
            <a:r>
              <a:rPr lang="pl-PL" sz="1700" b="0" i="0" dirty="0" err="1">
                <a:effectLst/>
                <a:highlight>
                  <a:srgbClr val="FFFFFF"/>
                </a:highlight>
                <a:latin typeface="Arial" panose="020B0604020202020204" pitchFamily="34" charset="0"/>
              </a:rPr>
              <a:t>results</a:t>
            </a:r>
            <a:r>
              <a:rPr lang="pl-PL" sz="1700" b="0" i="0" dirty="0">
                <a:effectLst/>
                <a:highlight>
                  <a:srgbClr val="FFFFFF"/>
                </a:highlight>
                <a:latin typeface="Arial" panose="020B0604020202020204" pitchFamily="34" charset="0"/>
              </a:rPr>
              <a:t> of </a:t>
            </a:r>
            <a:r>
              <a:rPr lang="en-US" sz="1700" b="0" i="0" dirty="0">
                <a:effectLst/>
                <a:highlight>
                  <a:srgbClr val="FFFFFF"/>
                </a:highlight>
                <a:latin typeface="Arial" panose="020B0604020202020204" pitchFamily="34" charset="0"/>
              </a:rPr>
              <a:t>quantitative determination of the JAK2V617F allele frequency will be performed, followed by correlation with the gut microbiome.</a:t>
            </a:r>
            <a:br>
              <a:rPr lang="pl-PL" sz="1700" dirty="0">
                <a:highlight>
                  <a:srgbClr val="FFFFFF"/>
                </a:highlight>
                <a:latin typeface="Arial" panose="020B0604020202020204" pitchFamily="34" charset="0"/>
              </a:rPr>
            </a:br>
            <a:r>
              <a:rPr lang="pl-PL" sz="1700" b="0" i="0" dirty="0" err="1">
                <a:effectLst/>
                <a:highlight>
                  <a:srgbClr val="FFFFFF"/>
                </a:highlight>
                <a:latin typeface="Arial" panose="020B0604020202020204" pitchFamily="34" charset="0"/>
              </a:rPr>
              <a:t>Correlation</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between</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gut</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microbiome</a:t>
            </a:r>
            <a:r>
              <a:rPr lang="pl-PL" sz="1700" b="0" i="0" dirty="0">
                <a:effectLst/>
                <a:highlight>
                  <a:srgbClr val="FFFFFF"/>
                </a:highlight>
                <a:latin typeface="Arial" panose="020B0604020202020204" pitchFamily="34" charset="0"/>
              </a:rPr>
              <a:t> and serum </a:t>
            </a:r>
            <a:r>
              <a:rPr lang="pl-PL" sz="1700" b="0" i="0" dirty="0" err="1">
                <a:effectLst/>
                <a:highlight>
                  <a:srgbClr val="FFFFFF"/>
                </a:highlight>
                <a:latin typeface="Arial" panose="020B0604020202020204" pitchFamily="34" charset="0"/>
              </a:rPr>
              <a:t>levels</a:t>
            </a:r>
            <a:r>
              <a:rPr lang="pl-PL" sz="1700" b="0" i="0" dirty="0">
                <a:effectLst/>
                <a:highlight>
                  <a:srgbClr val="FFFFFF"/>
                </a:highlight>
                <a:latin typeface="Arial" panose="020B0604020202020204" pitchFamily="34" charset="0"/>
              </a:rPr>
              <a:t> of pro-</a:t>
            </a:r>
            <a:r>
              <a:rPr lang="pl-PL" sz="1700" b="0" i="0" dirty="0" err="1">
                <a:effectLst/>
                <a:highlight>
                  <a:srgbClr val="FFFFFF"/>
                </a:highlight>
                <a:latin typeface="Arial" panose="020B0604020202020204" pitchFamily="34" charset="0"/>
              </a:rPr>
              <a:t>inflammatory</a:t>
            </a:r>
            <a:r>
              <a:rPr lang="pl-PL" sz="1700" b="0" i="0" dirty="0">
                <a:effectLst/>
                <a:highlight>
                  <a:srgbClr val="FFFFFF"/>
                </a:highlight>
                <a:latin typeface="Arial" panose="020B0604020202020204" pitchFamily="34" charset="0"/>
              </a:rPr>
              <a:t> </a:t>
            </a:r>
            <a:r>
              <a:rPr lang="pl-PL" sz="1700" b="0" i="0" dirty="0" err="1">
                <a:effectLst/>
                <a:highlight>
                  <a:srgbClr val="FFFFFF"/>
                </a:highlight>
                <a:latin typeface="Arial" panose="020B0604020202020204" pitchFamily="34" charset="0"/>
              </a:rPr>
              <a:t>cytokines</a:t>
            </a:r>
            <a:r>
              <a:rPr lang="pl-PL" sz="1700" b="0" i="0" dirty="0">
                <a:effectLst/>
                <a:highlight>
                  <a:srgbClr val="FFFFFF"/>
                </a:highlight>
                <a:latin typeface="Arial" panose="020B0604020202020204" pitchFamily="34" charset="0"/>
              </a:rPr>
              <a:t>.</a:t>
            </a:r>
          </a:p>
          <a:p>
            <a:pPr marL="0" indent="0" rtl="0" fontAlgn="base">
              <a:buNone/>
            </a:pPr>
            <a:endParaRPr lang="pl-PL" sz="1700" dirty="0">
              <a:highlight>
                <a:srgbClr val="FFFFFF"/>
              </a:highlight>
              <a:latin typeface="Arial" panose="020B0604020202020204" pitchFamily="34" charset="0"/>
            </a:endParaRPr>
          </a:p>
          <a:p>
            <a:pPr marL="0" indent="0" rtl="0" fontAlgn="base">
              <a:buNone/>
            </a:pPr>
            <a:endParaRPr lang="en-US" sz="1700" b="0" i="0" dirty="0">
              <a:effectLst/>
              <a:highlight>
                <a:srgbClr val="FFFFFF"/>
              </a:highlight>
              <a:latin typeface="Segoe UI" panose="020B0502040204020203" pitchFamily="34" charset="0"/>
            </a:endParaRPr>
          </a:p>
          <a:p>
            <a:endParaRPr lang="pl-PL" sz="1700" dirty="0"/>
          </a:p>
        </p:txBody>
      </p:sp>
      <p:pic>
        <p:nvPicPr>
          <p:cNvPr id="3074" name="Picture 2" descr="figure 1">
            <a:extLst>
              <a:ext uri="{FF2B5EF4-FFF2-40B4-BE49-F238E27FC236}">
                <a16:creationId xmlns:a16="http://schemas.microsoft.com/office/drawing/2014/main" id="{F28E2796-EF17-B230-1FA1-D7A93B6295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03345" y="1582977"/>
            <a:ext cx="5711718" cy="3883968"/>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0" name="Rectangle 307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ole tekstowe 3">
            <a:extLst>
              <a:ext uri="{FF2B5EF4-FFF2-40B4-BE49-F238E27FC236}">
                <a16:creationId xmlns:a16="http://schemas.microsoft.com/office/drawing/2014/main" id="{5302A39E-2F24-779B-F586-B55D49D3A812}"/>
              </a:ext>
            </a:extLst>
          </p:cNvPr>
          <p:cNvSpPr txBox="1"/>
          <p:nvPr/>
        </p:nvSpPr>
        <p:spPr>
          <a:xfrm>
            <a:off x="5703345" y="5768502"/>
            <a:ext cx="5711718" cy="646331"/>
          </a:xfrm>
          <a:prstGeom prst="rect">
            <a:avLst/>
          </a:prstGeom>
          <a:noFill/>
        </p:spPr>
        <p:txBody>
          <a:bodyPr wrap="square" rtlCol="0">
            <a:spAutoFit/>
          </a:bodyPr>
          <a:lstStyle/>
          <a:p>
            <a:r>
              <a:rPr lang="en-US" sz="1200" b="0" i="0" dirty="0">
                <a:solidFill>
                  <a:srgbClr val="222222"/>
                </a:solidFill>
                <a:effectLst/>
                <a:highlight>
                  <a:srgbClr val="FFFFFF"/>
                </a:highlight>
                <a:latin typeface="-apple-system"/>
              </a:rPr>
              <a:t>The Human Microbiome Project Consortium. Structure, function and diversity of the healthy human microbiome. </a:t>
            </a:r>
            <a:r>
              <a:rPr lang="en-US" sz="1200" b="0" i="1" dirty="0">
                <a:solidFill>
                  <a:srgbClr val="222222"/>
                </a:solidFill>
                <a:effectLst/>
                <a:highlight>
                  <a:srgbClr val="FFFFFF"/>
                </a:highlight>
                <a:latin typeface="-apple-system"/>
              </a:rPr>
              <a:t>Nature</a:t>
            </a:r>
            <a:r>
              <a:rPr lang="en-US" sz="1200" b="0" i="0" dirty="0">
                <a:solidFill>
                  <a:srgbClr val="222222"/>
                </a:solidFill>
                <a:effectLst/>
                <a:highlight>
                  <a:srgbClr val="FFFFFF"/>
                </a:highlight>
                <a:latin typeface="-apple-system"/>
              </a:rPr>
              <a:t> </a:t>
            </a:r>
            <a:r>
              <a:rPr lang="en-US" sz="1200" b="1" i="0" dirty="0">
                <a:solidFill>
                  <a:srgbClr val="222222"/>
                </a:solidFill>
                <a:effectLst/>
                <a:highlight>
                  <a:srgbClr val="FFFFFF"/>
                </a:highlight>
                <a:latin typeface="-apple-system"/>
              </a:rPr>
              <a:t>486</a:t>
            </a:r>
            <a:r>
              <a:rPr lang="en-US" sz="1200" b="0" i="0" dirty="0">
                <a:solidFill>
                  <a:srgbClr val="222222"/>
                </a:solidFill>
                <a:effectLst/>
                <a:highlight>
                  <a:srgbClr val="FFFFFF"/>
                </a:highlight>
                <a:latin typeface="-apple-system"/>
              </a:rPr>
              <a:t>, 207–214 (2012). https://doi.org/10.1038/nature11234</a:t>
            </a:r>
            <a:endParaRPr lang="pl-PL" sz="1200" dirty="0"/>
          </a:p>
        </p:txBody>
      </p:sp>
    </p:spTree>
    <p:extLst>
      <p:ext uri="{BB962C8B-B14F-4D97-AF65-F5344CB8AC3E}">
        <p14:creationId xmlns:p14="http://schemas.microsoft.com/office/powerpoint/2010/main" val="48977258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1073</TotalTime>
  <Words>1488</Words>
  <Application>Microsoft Office PowerPoint</Application>
  <PresentationFormat>Panoramiczny</PresentationFormat>
  <Paragraphs>68</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-apple-system</vt:lpstr>
      <vt:lpstr>Aptos</vt:lpstr>
      <vt:lpstr>Aptos Display</vt:lpstr>
      <vt:lpstr>Arial</vt:lpstr>
      <vt:lpstr>Calibri</vt:lpstr>
      <vt:lpstr>Segoe UI</vt:lpstr>
      <vt:lpstr>WordVisiCarriageReturn_MSFontService</vt:lpstr>
      <vt:lpstr>Motyw pakietu Office</vt:lpstr>
      <vt:lpstr>Gut Microbiota in policythemia vera patients </vt:lpstr>
      <vt:lpstr>Population</vt:lpstr>
      <vt:lpstr>Polycythemia Vera </vt:lpstr>
      <vt:lpstr>Treatment options in PV in Poland</vt:lpstr>
      <vt:lpstr>Why Microbiota</vt:lpstr>
      <vt:lpstr>Study Group</vt:lpstr>
      <vt:lpstr>Control Group</vt:lpstr>
      <vt:lpstr>Methods</vt:lpstr>
      <vt:lpstr>Results</vt:lpstr>
      <vt:lpstr>Potential Outcome</vt:lpstr>
      <vt:lpstr>REPORT ON IMPLEMENTATION OF THE INDIVIDUAL RESEARCH PLAN</vt:lpstr>
      <vt:lpstr>Prezentacja programu PowerPoint</vt:lpstr>
      <vt:lpstr>Hematological Congresses</vt:lpstr>
      <vt:lpstr>Policythemia Vera Preceptorship</vt:lpstr>
      <vt:lpstr>Publications</vt:lpstr>
      <vt:lpstr>Co-authorship</vt:lpstr>
      <vt:lpstr>Clinical Trials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 Microbiota in policythemia vera patients</dc:title>
  <dc:creator>Michał Kośny</dc:creator>
  <cp:lastModifiedBy>Aleksandra Czekalska</cp:lastModifiedBy>
  <cp:revision>11</cp:revision>
  <dcterms:created xsi:type="dcterms:W3CDTF">2024-04-29T23:17:51Z</dcterms:created>
  <dcterms:modified xsi:type="dcterms:W3CDTF">2024-05-06T07:52:45Z</dcterms:modified>
</cp:coreProperties>
</file>