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9" r:id="rId2"/>
    <p:sldId id="278" r:id="rId3"/>
    <p:sldId id="285" r:id="rId4"/>
    <p:sldId id="258" r:id="rId5"/>
    <p:sldId id="279" r:id="rId6"/>
    <p:sldId id="311" r:id="rId7"/>
    <p:sldId id="314" r:id="rId8"/>
    <p:sldId id="315" r:id="rId9"/>
    <p:sldId id="316" r:id="rId10"/>
    <p:sldId id="322" r:id="rId11"/>
    <p:sldId id="324" r:id="rId12"/>
    <p:sldId id="318" r:id="rId13"/>
    <p:sldId id="325" r:id="rId14"/>
    <p:sldId id="321" r:id="rId15"/>
    <p:sldId id="323" r:id="rId16"/>
    <p:sldId id="327" r:id="rId17"/>
    <p:sldId id="328" r:id="rId18"/>
    <p:sldId id="276" r:id="rId19"/>
    <p:sldId id="326" r:id="rId20"/>
    <p:sldId id="277" r:id="rId21"/>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ata Gabryelska" initials="AG" lastIdx="7" clrIdx="0">
    <p:extLst>
      <p:ext uri="{19B8F6BF-5375-455C-9EA6-DF929625EA0E}">
        <p15:presenceInfo xmlns:p15="http://schemas.microsoft.com/office/powerpoint/2012/main" userId="248bf09bfc733c3a" providerId="Windows Live"/>
      </p:ext>
    </p:extLst>
  </p:cmAuthor>
  <p:cmAuthor id="2" name="Filip Franciszek" initials="FF" lastIdx="3" clrIdx="1">
    <p:extLst>
      <p:ext uri="{19B8F6BF-5375-455C-9EA6-DF929625EA0E}">
        <p15:presenceInfo xmlns:p15="http://schemas.microsoft.com/office/powerpoint/2012/main" userId="1a8b4462b3010c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BEDF3"/>
    <a:srgbClr val="60676B"/>
    <a:srgbClr val="667F93"/>
    <a:srgbClr val="0C66AB"/>
    <a:srgbClr val="E275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Styl z motywem 2 — Ak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Styl z motywem 2 — Ak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7097" autoAdjust="0"/>
  </p:normalViewPr>
  <p:slideViewPr>
    <p:cSldViewPr>
      <p:cViewPr varScale="1">
        <p:scale>
          <a:sx n="109" d="100"/>
          <a:sy n="109" d="100"/>
        </p:scale>
        <p:origin x="16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E942BC-7829-4904-AAE2-79D2629E904D}" type="datetimeFigureOut">
              <a:rPr lang="pl-PL" smtClean="0"/>
              <a:pPr/>
              <a:t>29.04.2024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8A8426-614F-4E4D-9ED0-148CC7DC4E47}" type="slidenum">
              <a:rPr lang="pl-PL" smtClean="0"/>
              <a:pPr/>
              <a:t>‹#›</a:t>
            </a:fld>
            <a:endParaRPr lang="pl-PL"/>
          </a:p>
        </p:txBody>
      </p:sp>
    </p:spTree>
    <p:extLst>
      <p:ext uri="{BB962C8B-B14F-4D97-AF65-F5344CB8AC3E}">
        <p14:creationId xmlns:p14="http://schemas.microsoft.com/office/powerpoint/2010/main" val="114396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My </a:t>
            </a:r>
            <a:r>
              <a:rPr lang="pl-PL" dirty="0" err="1"/>
              <a:t>name</a:t>
            </a:r>
            <a:r>
              <a:rPr lang="pl-PL" dirty="0"/>
              <a:t> </a:t>
            </a:r>
            <a:r>
              <a:rPr lang="pl-PL" dirty="0" err="1"/>
              <a:t>is</a:t>
            </a:r>
            <a:r>
              <a:rPr lang="pl-PL" dirty="0"/>
              <a:t>… 5th </a:t>
            </a:r>
            <a:r>
              <a:rPr lang="pl-PL" dirty="0" err="1"/>
              <a:t>year</a:t>
            </a:r>
            <a:r>
              <a:rPr lang="pl-PL" dirty="0"/>
              <a:t> </a:t>
            </a:r>
            <a:r>
              <a:rPr lang="pl-PL" dirty="0" err="1"/>
              <a:t>medical</a:t>
            </a:r>
            <a:r>
              <a:rPr lang="pl-PL" dirty="0"/>
              <a:t> </a:t>
            </a:r>
            <a:r>
              <a:rPr lang="pl-PL" dirty="0" err="1"/>
              <a:t>studen</a:t>
            </a:r>
            <a:r>
              <a:rPr lang="pl-PL" dirty="0"/>
              <a:t>, I </a:t>
            </a:r>
            <a:r>
              <a:rPr lang="pl-PL" dirty="0" err="1"/>
              <a:t>would</a:t>
            </a:r>
            <a:r>
              <a:rPr lang="pl-PL" dirty="0"/>
              <a:t> </a:t>
            </a:r>
            <a:r>
              <a:rPr lang="pl-PL" dirty="0" err="1"/>
              <a:t>like</a:t>
            </a:r>
            <a:r>
              <a:rPr lang="pl-PL" dirty="0"/>
              <a:t> to </a:t>
            </a:r>
            <a:r>
              <a:rPr lang="pl-PL" dirty="0" err="1"/>
              <a:t>present</a:t>
            </a:r>
            <a:r>
              <a:rPr lang="pl-PL" dirty="0"/>
              <a:t> the </a:t>
            </a:r>
            <a:r>
              <a:rPr lang="pl-PL" dirty="0" err="1"/>
              <a:t>work</a:t>
            </a:r>
            <a:r>
              <a:rPr lang="pl-PL" dirty="0"/>
              <a:t> </a:t>
            </a:r>
            <a:r>
              <a:rPr lang="pl-PL" dirty="0" err="1"/>
              <a:t>entitled</a:t>
            </a:r>
            <a:r>
              <a:rPr lang="pl-PL" dirty="0"/>
              <a:t> ….</a:t>
            </a:r>
          </a:p>
        </p:txBody>
      </p:sp>
      <p:sp>
        <p:nvSpPr>
          <p:cNvPr id="4" name="Symbol zastępczy numeru slajdu 3"/>
          <p:cNvSpPr>
            <a:spLocks noGrp="1"/>
          </p:cNvSpPr>
          <p:nvPr>
            <p:ph type="sldNum" sz="quarter" idx="5"/>
          </p:nvPr>
        </p:nvSpPr>
        <p:spPr/>
        <p:txBody>
          <a:bodyPr/>
          <a:lstStyle/>
          <a:p>
            <a:fld id="{698A8426-614F-4E4D-9ED0-148CC7DC4E47}" type="slidenum">
              <a:rPr lang="pl-PL" smtClean="0"/>
              <a:pPr/>
              <a:t>1</a:t>
            </a:fld>
            <a:endParaRPr lang="pl-PL"/>
          </a:p>
        </p:txBody>
      </p:sp>
    </p:spTree>
    <p:extLst>
      <p:ext uri="{BB962C8B-B14F-4D97-AF65-F5344CB8AC3E}">
        <p14:creationId xmlns:p14="http://schemas.microsoft.com/office/powerpoint/2010/main" val="3299199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OSA </a:t>
            </a:r>
            <a:r>
              <a:rPr lang="pl-PL" dirty="0" err="1"/>
              <a:t>is</a:t>
            </a:r>
            <a:r>
              <a:rPr lang="pl-PL" dirty="0"/>
              <a:t> a </a:t>
            </a:r>
            <a:r>
              <a:rPr lang="pl-PL" dirty="0" err="1"/>
              <a:t>sleep</a:t>
            </a:r>
            <a:r>
              <a:rPr lang="pl-PL" dirty="0"/>
              <a:t> </a:t>
            </a:r>
            <a:r>
              <a:rPr lang="pl-PL" dirty="0" err="1"/>
              <a:t>disorder</a:t>
            </a:r>
            <a:r>
              <a:rPr lang="pl-PL" dirty="0"/>
              <a:t> </a:t>
            </a:r>
            <a:r>
              <a:rPr lang="pl-PL" dirty="0" err="1"/>
              <a:t>characterized</a:t>
            </a:r>
            <a:r>
              <a:rPr lang="pl-PL" dirty="0"/>
              <a:t> by </a:t>
            </a:r>
            <a:r>
              <a:rPr lang="pl-PL" dirty="0" err="1"/>
              <a:t>eposiodes</a:t>
            </a:r>
            <a:r>
              <a:rPr lang="pl-PL" dirty="0"/>
              <a:t> of </a:t>
            </a:r>
            <a:r>
              <a:rPr lang="pl-PL" dirty="0" err="1"/>
              <a:t>apnea</a:t>
            </a:r>
            <a:r>
              <a:rPr lang="pl-PL" dirty="0"/>
              <a:t> </a:t>
            </a:r>
            <a:r>
              <a:rPr lang="pl-PL" dirty="0" err="1"/>
              <a:t>or</a:t>
            </a:r>
            <a:r>
              <a:rPr lang="pl-PL" dirty="0"/>
              <a:t> </a:t>
            </a:r>
            <a:r>
              <a:rPr lang="pl-PL" dirty="0" err="1"/>
              <a:t>hypopnea</a:t>
            </a:r>
            <a:r>
              <a:rPr lang="pl-PL" dirty="0"/>
              <a:t> </a:t>
            </a:r>
            <a:r>
              <a:rPr lang="pl-PL" dirty="0" err="1"/>
              <a:t>during</a:t>
            </a:r>
            <a:r>
              <a:rPr lang="pl-PL" dirty="0"/>
              <a:t> </a:t>
            </a:r>
            <a:r>
              <a:rPr lang="pl-PL" dirty="0" err="1"/>
              <a:t>sleep</a:t>
            </a:r>
            <a:r>
              <a:rPr lang="pl-PL" dirty="0"/>
              <a:t> </a:t>
            </a:r>
            <a:r>
              <a:rPr lang="pl-PL" dirty="0" err="1"/>
              <a:t>due</a:t>
            </a:r>
            <a:r>
              <a:rPr lang="pl-PL" dirty="0"/>
              <a:t> to </a:t>
            </a:r>
            <a:r>
              <a:rPr lang="pl-PL" dirty="0" err="1"/>
              <a:t>compelete</a:t>
            </a:r>
            <a:r>
              <a:rPr lang="pl-PL" dirty="0"/>
              <a:t> </a:t>
            </a:r>
            <a:r>
              <a:rPr lang="pl-PL" dirty="0" err="1"/>
              <a:t>or</a:t>
            </a:r>
            <a:r>
              <a:rPr lang="pl-PL" dirty="0"/>
              <a:t> </a:t>
            </a:r>
            <a:r>
              <a:rPr lang="pl-PL" dirty="0" err="1"/>
              <a:t>partial</a:t>
            </a:r>
            <a:r>
              <a:rPr lang="pl-PL" dirty="0"/>
              <a:t> </a:t>
            </a:r>
            <a:r>
              <a:rPr lang="pl-PL" dirty="0" err="1"/>
              <a:t>upper</a:t>
            </a:r>
            <a:r>
              <a:rPr lang="pl-PL" dirty="0"/>
              <a:t> Airways </a:t>
            </a:r>
            <a:r>
              <a:rPr lang="pl-PL" dirty="0" err="1"/>
              <a:t>obstruction</a:t>
            </a:r>
            <a:r>
              <a:rPr lang="pl-PL" dirty="0"/>
              <a:t>. </a:t>
            </a:r>
            <a:r>
              <a:rPr lang="pl-PL" dirty="0" err="1"/>
              <a:t>Is</a:t>
            </a:r>
            <a:r>
              <a:rPr lang="pl-PL" dirty="0"/>
              <a:t> </a:t>
            </a:r>
            <a:r>
              <a:rPr lang="pl-PL" dirty="0" err="1"/>
              <a:t>associated</a:t>
            </a:r>
            <a:r>
              <a:rPr lang="pl-PL" dirty="0"/>
              <a:t> with </a:t>
            </a:r>
            <a:r>
              <a:rPr lang="pl-PL" dirty="0" err="1"/>
              <a:t>conditions</a:t>
            </a:r>
            <a:r>
              <a:rPr lang="pl-PL" dirty="0"/>
              <a:t> </a:t>
            </a:r>
            <a:r>
              <a:rPr lang="pl-PL" dirty="0" err="1"/>
              <a:t>like</a:t>
            </a:r>
            <a:r>
              <a:rPr lang="pl-PL" dirty="0"/>
              <a:t> …. OSA </a:t>
            </a:r>
            <a:r>
              <a:rPr lang="pl-PL" dirty="0" err="1"/>
              <a:t>is</a:t>
            </a:r>
            <a:r>
              <a:rPr lang="pl-PL" dirty="0"/>
              <a:t> </a:t>
            </a:r>
            <a:r>
              <a:rPr lang="pl-PL" dirty="0" err="1"/>
              <a:t>relatively</a:t>
            </a:r>
            <a:r>
              <a:rPr lang="pl-PL" dirty="0"/>
              <a:t> </a:t>
            </a:r>
            <a:r>
              <a:rPr lang="pl-PL" dirty="0" err="1"/>
              <a:t>prevalent</a:t>
            </a:r>
            <a:r>
              <a:rPr lang="pl-PL" dirty="0"/>
              <a:t> </a:t>
            </a:r>
            <a:r>
              <a:rPr lang="pl-PL" dirty="0" err="1"/>
              <a:t>disorder</a:t>
            </a:r>
            <a:r>
              <a:rPr lang="pl-PL" dirty="0"/>
              <a:t> </a:t>
            </a:r>
            <a:r>
              <a:rPr lang="pl-PL" dirty="0" err="1"/>
              <a:t>affecting</a:t>
            </a:r>
            <a:r>
              <a:rPr lang="pl-PL" dirty="0"/>
              <a:t> </a:t>
            </a:r>
            <a:r>
              <a:rPr lang="pl-PL" dirty="0" err="1"/>
              <a:t>around</a:t>
            </a:r>
            <a:r>
              <a:rPr lang="pl-PL" dirty="0"/>
              <a:t> 49,7% of men and 23,4 of </a:t>
            </a:r>
            <a:r>
              <a:rPr lang="pl-PL" dirty="0" err="1"/>
              <a:t>women</a:t>
            </a:r>
            <a:r>
              <a:rPr lang="pl-PL" dirty="0"/>
              <a:t> in </a:t>
            </a:r>
            <a:r>
              <a:rPr lang="pl-PL" dirty="0" err="1"/>
              <a:t>its</a:t>
            </a:r>
            <a:r>
              <a:rPr lang="pl-PL" dirty="0"/>
              <a:t> </a:t>
            </a:r>
            <a:r>
              <a:rPr lang="pl-PL" dirty="0" err="1"/>
              <a:t>moderate</a:t>
            </a:r>
            <a:r>
              <a:rPr lang="pl-PL" dirty="0"/>
              <a:t> </a:t>
            </a:r>
            <a:r>
              <a:rPr lang="pl-PL" dirty="0" err="1"/>
              <a:t>or</a:t>
            </a:r>
            <a:r>
              <a:rPr lang="pl-PL" dirty="0"/>
              <a:t> </a:t>
            </a:r>
            <a:r>
              <a:rPr lang="pl-PL" dirty="0" err="1"/>
              <a:t>severe</a:t>
            </a:r>
            <a:r>
              <a:rPr lang="pl-PL" dirty="0"/>
              <a:t> form. We </a:t>
            </a:r>
            <a:r>
              <a:rPr lang="pl-PL" dirty="0" err="1"/>
              <a:t>are</a:t>
            </a:r>
            <a:r>
              <a:rPr lang="pl-PL" dirty="0"/>
              <a:t> </a:t>
            </a:r>
            <a:r>
              <a:rPr lang="pl-PL" dirty="0" err="1"/>
              <a:t>speaking</a:t>
            </a:r>
            <a:r>
              <a:rPr lang="pl-PL" dirty="0"/>
              <a:t> </a:t>
            </a:r>
            <a:r>
              <a:rPr lang="pl-PL" dirty="0" err="1"/>
              <a:t>about</a:t>
            </a:r>
            <a:r>
              <a:rPr lang="pl-PL" dirty="0"/>
              <a:t> </a:t>
            </a:r>
            <a:r>
              <a:rPr lang="pl-PL" dirty="0" err="1"/>
              <a:t>severe</a:t>
            </a:r>
            <a:r>
              <a:rPr lang="pl-PL" dirty="0"/>
              <a:t> </a:t>
            </a:r>
            <a:r>
              <a:rPr lang="pl-PL" dirty="0" err="1"/>
              <a:t>or</a:t>
            </a:r>
            <a:r>
              <a:rPr lang="pl-PL" dirty="0"/>
              <a:t> </a:t>
            </a:r>
            <a:r>
              <a:rPr lang="pl-PL" dirty="0" err="1"/>
              <a:t>moderete</a:t>
            </a:r>
            <a:r>
              <a:rPr lang="pl-PL" dirty="0"/>
              <a:t> form </a:t>
            </a:r>
            <a:r>
              <a:rPr lang="pl-PL" dirty="0" err="1"/>
              <a:t>when</a:t>
            </a:r>
            <a:r>
              <a:rPr lang="pl-PL" dirty="0"/>
              <a:t> the AHI &gt; 15, </a:t>
            </a:r>
            <a:r>
              <a:rPr lang="pl-PL" dirty="0" err="1"/>
              <a:t>what</a:t>
            </a:r>
            <a:r>
              <a:rPr lang="pl-PL" dirty="0"/>
              <a:t> </a:t>
            </a:r>
            <a:r>
              <a:rPr lang="pl-PL" dirty="0" err="1"/>
              <a:t>means</a:t>
            </a:r>
            <a:r>
              <a:rPr lang="pl-PL" dirty="0"/>
              <a:t> </a:t>
            </a:r>
            <a:r>
              <a:rPr lang="pl-PL" dirty="0" err="1"/>
              <a:t>that</a:t>
            </a:r>
            <a:r>
              <a:rPr lang="pl-PL" dirty="0"/>
              <a:t> </a:t>
            </a:r>
            <a:r>
              <a:rPr lang="pl-PL" dirty="0" err="1"/>
              <a:t>there</a:t>
            </a:r>
            <a:r>
              <a:rPr lang="pl-PL" dirty="0"/>
              <a:t> </a:t>
            </a:r>
            <a:r>
              <a:rPr lang="pl-PL" dirty="0" err="1"/>
              <a:t>are</a:t>
            </a:r>
            <a:r>
              <a:rPr lang="pl-PL" dirty="0"/>
              <a:t> </a:t>
            </a:r>
            <a:r>
              <a:rPr lang="pl-PL" dirty="0" err="1"/>
              <a:t>more</a:t>
            </a:r>
            <a:r>
              <a:rPr lang="pl-PL" dirty="0"/>
              <a:t> </a:t>
            </a:r>
            <a:r>
              <a:rPr lang="pl-PL" dirty="0" err="1"/>
              <a:t>than</a:t>
            </a:r>
            <a:r>
              <a:rPr lang="pl-PL" dirty="0"/>
              <a:t> 15 event of AH for one hor of </a:t>
            </a:r>
            <a:r>
              <a:rPr lang="pl-PL" dirty="0" err="1"/>
              <a:t>sleep</a:t>
            </a:r>
            <a:r>
              <a:rPr lang="pl-PL" dirty="0"/>
              <a:t>. </a:t>
            </a:r>
          </a:p>
        </p:txBody>
      </p:sp>
      <p:sp>
        <p:nvSpPr>
          <p:cNvPr id="4" name="Symbol zastępczy numeru slajdu 3"/>
          <p:cNvSpPr>
            <a:spLocks noGrp="1"/>
          </p:cNvSpPr>
          <p:nvPr>
            <p:ph type="sldNum" sz="quarter" idx="10"/>
          </p:nvPr>
        </p:nvSpPr>
        <p:spPr/>
        <p:txBody>
          <a:bodyPr/>
          <a:lstStyle/>
          <a:p>
            <a:fld id="{698A8426-614F-4E4D-9ED0-148CC7DC4E47}" type="slidenum">
              <a:rPr lang="pl-PL" smtClean="0"/>
              <a:pPr/>
              <a:t>2</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OSA </a:t>
            </a:r>
            <a:r>
              <a:rPr lang="pl-PL" dirty="0" err="1"/>
              <a:t>is</a:t>
            </a:r>
            <a:r>
              <a:rPr lang="pl-PL" dirty="0"/>
              <a:t> </a:t>
            </a:r>
            <a:r>
              <a:rPr lang="pl-PL" dirty="0" err="1"/>
              <a:t>characterized</a:t>
            </a:r>
            <a:r>
              <a:rPr lang="pl-PL" dirty="0"/>
              <a:t> by </a:t>
            </a:r>
            <a:r>
              <a:rPr lang="pl-PL" dirty="0" err="1"/>
              <a:t>typical</a:t>
            </a:r>
            <a:r>
              <a:rPr lang="pl-PL" dirty="0"/>
              <a:t> </a:t>
            </a:r>
            <a:r>
              <a:rPr lang="pl-PL" dirty="0" err="1"/>
              <a:t>sypthoms</a:t>
            </a:r>
            <a:r>
              <a:rPr lang="pl-PL" dirty="0"/>
              <a:t> </a:t>
            </a:r>
            <a:r>
              <a:rPr lang="pl-PL" dirty="0" err="1"/>
              <a:t>like</a:t>
            </a:r>
            <a:r>
              <a:rPr lang="pl-PL" dirty="0"/>
              <a:t>: … </a:t>
            </a:r>
            <a:r>
              <a:rPr lang="pl-PL" dirty="0" err="1"/>
              <a:t>Which</a:t>
            </a:r>
            <a:r>
              <a:rPr lang="pl-PL" dirty="0"/>
              <a:t> </a:t>
            </a:r>
            <a:r>
              <a:rPr lang="pl-PL" dirty="0" err="1"/>
              <a:t>looks</a:t>
            </a:r>
            <a:r>
              <a:rPr lang="pl-PL" dirty="0"/>
              <a:t> </a:t>
            </a:r>
            <a:r>
              <a:rPr lang="pl-PL" dirty="0" err="1"/>
              <a:t>like</a:t>
            </a:r>
            <a:r>
              <a:rPr lang="pl-PL" dirty="0"/>
              <a:t> </a:t>
            </a:r>
            <a:r>
              <a:rPr lang="pl-PL" dirty="0" err="1"/>
              <a:t>this</a:t>
            </a:r>
            <a:r>
              <a:rPr lang="pl-PL" dirty="0"/>
              <a:t>, </a:t>
            </a:r>
            <a:r>
              <a:rPr lang="pl-PL" dirty="0" err="1"/>
              <a:t>patients</a:t>
            </a:r>
            <a:r>
              <a:rPr lang="pl-PL" dirty="0"/>
              <a:t> </a:t>
            </a:r>
            <a:r>
              <a:rPr lang="pl-PL" dirty="0" err="1"/>
              <a:t>is</a:t>
            </a:r>
            <a:r>
              <a:rPr lang="pl-PL" dirty="0"/>
              <a:t> </a:t>
            </a:r>
            <a:r>
              <a:rPr lang="pl-PL" dirty="0" err="1"/>
              <a:t>conacted</a:t>
            </a:r>
            <a:r>
              <a:rPr lang="pl-PL" dirty="0"/>
              <a:t> to the </a:t>
            </a:r>
            <a:r>
              <a:rPr lang="pl-PL" dirty="0" err="1"/>
              <a:t>machine</a:t>
            </a:r>
            <a:r>
              <a:rPr lang="pl-PL" dirty="0"/>
              <a:t> </a:t>
            </a:r>
            <a:r>
              <a:rPr lang="pl-PL" dirty="0" err="1"/>
              <a:t>during</a:t>
            </a:r>
            <a:r>
              <a:rPr lang="pl-PL" dirty="0"/>
              <a:t> </a:t>
            </a:r>
            <a:r>
              <a:rPr lang="pl-PL" dirty="0" err="1"/>
              <a:t>all</a:t>
            </a:r>
            <a:r>
              <a:rPr lang="pl-PL" dirty="0"/>
              <a:t> </a:t>
            </a:r>
            <a:r>
              <a:rPr lang="pl-PL" dirty="0" err="1"/>
              <a:t>night</a:t>
            </a:r>
            <a:r>
              <a:rPr lang="pl-PL" dirty="0"/>
              <a:t> and </a:t>
            </a:r>
            <a:r>
              <a:rPr lang="pl-PL" dirty="0" err="1"/>
              <a:t>it</a:t>
            </a:r>
            <a:r>
              <a:rPr lang="pl-PL" dirty="0"/>
              <a:t> </a:t>
            </a:r>
            <a:r>
              <a:rPr lang="pl-PL" sz="1200" b="0" i="0" kern="1200" dirty="0" err="1">
                <a:solidFill>
                  <a:schemeClr val="tx1"/>
                </a:solidFill>
                <a:effectLst/>
                <a:latin typeface="+mn-lt"/>
                <a:ea typeface="+mn-ea"/>
                <a:cs typeface="+mn-cs"/>
              </a:rPr>
              <a:t>helps</a:t>
            </a:r>
            <a:r>
              <a:rPr lang="pl-PL" sz="1200" b="0" i="0" kern="1200" dirty="0">
                <a:solidFill>
                  <a:schemeClr val="tx1"/>
                </a:solidFill>
                <a:effectLst/>
                <a:latin typeface="+mn-lt"/>
                <a:ea typeface="+mn-ea"/>
                <a:cs typeface="+mn-cs"/>
              </a:rPr>
              <a:t> to</a:t>
            </a:r>
            <a:r>
              <a:rPr lang="en-US" sz="1200" b="0" i="0" kern="1200" dirty="0">
                <a:solidFill>
                  <a:schemeClr val="tx1"/>
                </a:solidFill>
                <a:effectLst/>
                <a:latin typeface="+mn-lt"/>
                <a:ea typeface="+mn-ea"/>
                <a:cs typeface="+mn-cs"/>
              </a:rPr>
              <a:t> keep the airways continuously open</a:t>
            </a:r>
            <a:r>
              <a:rPr lang="pl-PL" sz="1200" b="0" i="0" kern="1200" dirty="0">
                <a:solidFill>
                  <a:schemeClr val="tx1"/>
                </a:solidFill>
                <a:effectLst/>
                <a:latin typeface="+mn-lt"/>
                <a:ea typeface="+mn-ea"/>
                <a:cs typeface="+mn-cs"/>
              </a:rPr>
              <a:t>. </a:t>
            </a:r>
            <a:endParaRPr lang="pl-PL" dirty="0"/>
          </a:p>
        </p:txBody>
      </p:sp>
      <p:sp>
        <p:nvSpPr>
          <p:cNvPr id="4" name="Symbol zastępczy numeru slajdu 3"/>
          <p:cNvSpPr>
            <a:spLocks noGrp="1"/>
          </p:cNvSpPr>
          <p:nvPr>
            <p:ph type="sldNum" sz="quarter" idx="10"/>
          </p:nvPr>
        </p:nvSpPr>
        <p:spPr/>
        <p:txBody>
          <a:bodyPr/>
          <a:lstStyle/>
          <a:p>
            <a:fld id="{698A8426-614F-4E4D-9ED0-148CC7DC4E47}" type="slidenum">
              <a:rPr lang="pl-PL" smtClean="0"/>
              <a:pPr/>
              <a:t>3</a:t>
            </a:fld>
            <a:endParaRPr lang="pl-PL"/>
          </a:p>
        </p:txBody>
      </p:sp>
    </p:spTree>
    <p:extLst>
      <p:ext uri="{BB962C8B-B14F-4D97-AF65-F5344CB8AC3E}">
        <p14:creationId xmlns:p14="http://schemas.microsoft.com/office/powerpoint/2010/main" val="509039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err="1"/>
              <a:t>Pateints</a:t>
            </a:r>
            <a:r>
              <a:rPr lang="pl-PL" dirty="0"/>
              <a:t> with </a:t>
            </a:r>
            <a:r>
              <a:rPr lang="pl-PL" dirty="0" err="1"/>
              <a:t>diagnosed</a:t>
            </a:r>
            <a:r>
              <a:rPr lang="pl-PL" dirty="0"/>
              <a:t> OSA </a:t>
            </a:r>
            <a:r>
              <a:rPr lang="pl-PL" dirty="0" err="1"/>
              <a:t>were</a:t>
            </a:r>
            <a:r>
              <a:rPr lang="pl-PL" dirty="0"/>
              <a:t> </a:t>
            </a:r>
            <a:r>
              <a:rPr lang="pl-PL" dirty="0" err="1"/>
              <a:t>divided</a:t>
            </a:r>
            <a:r>
              <a:rPr lang="pl-PL" dirty="0"/>
              <a:t> </a:t>
            </a:r>
            <a:r>
              <a:rPr lang="pl-PL" dirty="0" err="1"/>
              <a:t>into</a:t>
            </a:r>
            <a:r>
              <a:rPr lang="pl-PL" dirty="0"/>
              <a:t> 2 </a:t>
            </a:r>
            <a:r>
              <a:rPr lang="pl-PL" dirty="0" err="1"/>
              <a:t>gropus</a:t>
            </a:r>
            <a:r>
              <a:rPr lang="pl-PL" dirty="0"/>
              <a:t>. </a:t>
            </a:r>
            <a:r>
              <a:rPr lang="pl-PL" dirty="0" err="1"/>
              <a:t>Study</a:t>
            </a:r>
            <a:r>
              <a:rPr lang="pl-PL" dirty="0"/>
              <a:t> </a:t>
            </a:r>
            <a:r>
              <a:rPr lang="pl-PL" dirty="0" err="1"/>
              <a:t>group</a:t>
            </a:r>
            <a:r>
              <a:rPr lang="pl-PL" dirty="0"/>
              <a:t> </a:t>
            </a:r>
            <a:r>
              <a:rPr lang="pl-PL" dirty="0" err="1"/>
              <a:t>where</a:t>
            </a:r>
            <a:r>
              <a:rPr lang="pl-PL" dirty="0"/>
              <a:t> the </a:t>
            </a:r>
            <a:r>
              <a:rPr lang="pl-PL" dirty="0" err="1"/>
              <a:t>patients</a:t>
            </a:r>
            <a:r>
              <a:rPr lang="pl-PL" dirty="0"/>
              <a:t> </a:t>
            </a:r>
            <a:r>
              <a:rPr lang="pl-PL" dirty="0" err="1"/>
              <a:t>had</a:t>
            </a:r>
            <a:r>
              <a:rPr lang="pl-PL" dirty="0"/>
              <a:t> CVD and </a:t>
            </a:r>
            <a:r>
              <a:rPr lang="pl-PL" dirty="0" err="1"/>
              <a:t>control</a:t>
            </a:r>
            <a:r>
              <a:rPr lang="pl-PL" dirty="0"/>
              <a:t> </a:t>
            </a:r>
            <a:r>
              <a:rPr lang="pl-PL" dirty="0" err="1"/>
              <a:t>group</a:t>
            </a:r>
            <a:r>
              <a:rPr lang="pl-PL" dirty="0"/>
              <a:t> </a:t>
            </a:r>
            <a:r>
              <a:rPr lang="pl-PL" dirty="0" err="1"/>
              <a:t>where</a:t>
            </a:r>
            <a:r>
              <a:rPr lang="pl-PL" dirty="0"/>
              <a:t> the </a:t>
            </a:r>
            <a:r>
              <a:rPr lang="pl-PL" dirty="0" err="1"/>
              <a:t>patients</a:t>
            </a:r>
            <a:r>
              <a:rPr lang="pl-PL" dirty="0"/>
              <a:t> </a:t>
            </a:r>
            <a:r>
              <a:rPr lang="pl-PL" dirty="0" err="1"/>
              <a:t>had</a:t>
            </a:r>
            <a:r>
              <a:rPr lang="pl-PL" dirty="0"/>
              <a:t> no CVD. T</a:t>
            </a:r>
            <a:r>
              <a:rPr lang="en-US" dirty="0"/>
              <a:t>he study group consisted of 18</a:t>
            </a:r>
            <a:r>
              <a:rPr lang="pl-PL" dirty="0" err="1"/>
              <a:t>patients</a:t>
            </a:r>
            <a:r>
              <a:rPr lang="pl-PL" dirty="0"/>
              <a:t>, and the </a:t>
            </a:r>
            <a:r>
              <a:rPr lang="pl-PL" dirty="0" err="1"/>
              <a:t>contorl</a:t>
            </a:r>
            <a:r>
              <a:rPr lang="pl-PL" dirty="0"/>
              <a:t> </a:t>
            </a:r>
            <a:r>
              <a:rPr lang="pl-PL" dirty="0" err="1"/>
              <a:t>group</a:t>
            </a:r>
            <a:r>
              <a:rPr lang="pl-PL" dirty="0"/>
              <a:t> of 42 </a:t>
            </a:r>
            <a:r>
              <a:rPr lang="pl-PL" dirty="0" err="1"/>
              <a:t>patients</a:t>
            </a:r>
            <a:r>
              <a:rPr lang="pl-PL" dirty="0"/>
              <a:t>. In </a:t>
            </a:r>
            <a:r>
              <a:rPr lang="pl-PL" dirty="0" err="1"/>
              <a:t>our</a:t>
            </a:r>
            <a:r>
              <a:rPr lang="pl-PL" dirty="0"/>
              <a:t> </a:t>
            </a:r>
            <a:r>
              <a:rPr lang="pl-PL" dirty="0" err="1"/>
              <a:t>study</a:t>
            </a:r>
            <a:r>
              <a:rPr lang="pl-PL" dirty="0"/>
              <a:t> CVD </a:t>
            </a:r>
            <a:r>
              <a:rPr lang="pl-PL" dirty="0" err="1"/>
              <a:t>includes</a:t>
            </a:r>
            <a:r>
              <a:rPr lang="pl-PL" dirty="0"/>
              <a:t> </a:t>
            </a:r>
            <a:r>
              <a:rPr lang="pl-PL" dirty="0" err="1"/>
              <a:t>conditions</a:t>
            </a:r>
            <a:r>
              <a:rPr lang="pl-PL" dirty="0"/>
              <a:t> </a:t>
            </a:r>
            <a:r>
              <a:rPr lang="pl-PL" dirty="0" err="1"/>
              <a:t>like</a:t>
            </a:r>
            <a:r>
              <a:rPr lang="pl-PL" dirty="0"/>
              <a:t>:…. </a:t>
            </a:r>
            <a:r>
              <a:rPr lang="pl-PL" dirty="0" err="1"/>
              <a:t>Furthermore</a:t>
            </a:r>
            <a:endParaRPr lang="pl-PL" dirty="0"/>
          </a:p>
        </p:txBody>
      </p:sp>
      <p:sp>
        <p:nvSpPr>
          <p:cNvPr id="4" name="Symbol zastępczy numeru slajdu 3"/>
          <p:cNvSpPr>
            <a:spLocks noGrp="1"/>
          </p:cNvSpPr>
          <p:nvPr>
            <p:ph type="sldNum" sz="quarter" idx="5"/>
          </p:nvPr>
        </p:nvSpPr>
        <p:spPr/>
        <p:txBody>
          <a:bodyPr/>
          <a:lstStyle/>
          <a:p>
            <a:fld id="{698A8426-614F-4E4D-9ED0-148CC7DC4E47}" type="slidenum">
              <a:rPr lang="pl-PL" smtClean="0"/>
              <a:pPr/>
              <a:t>4</a:t>
            </a:fld>
            <a:endParaRPr lang="pl-PL"/>
          </a:p>
        </p:txBody>
      </p:sp>
    </p:spTree>
    <p:extLst>
      <p:ext uri="{BB962C8B-B14F-4D97-AF65-F5344CB8AC3E}">
        <p14:creationId xmlns:p14="http://schemas.microsoft.com/office/powerpoint/2010/main" val="1711203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a:t>
            </a:r>
          </a:p>
        </p:txBody>
      </p:sp>
      <p:sp>
        <p:nvSpPr>
          <p:cNvPr id="4" name="Symbol zastępczy numeru slajdu 3"/>
          <p:cNvSpPr>
            <a:spLocks noGrp="1"/>
          </p:cNvSpPr>
          <p:nvPr>
            <p:ph type="sldNum" sz="quarter" idx="5"/>
          </p:nvPr>
        </p:nvSpPr>
        <p:spPr/>
        <p:txBody>
          <a:bodyPr/>
          <a:lstStyle/>
          <a:p>
            <a:fld id="{698A8426-614F-4E4D-9ED0-148CC7DC4E47}" type="slidenum">
              <a:rPr lang="pl-PL" smtClean="0"/>
              <a:pPr/>
              <a:t>12</a:t>
            </a:fld>
            <a:endParaRPr lang="pl-PL"/>
          </a:p>
        </p:txBody>
      </p:sp>
    </p:spTree>
    <p:extLst>
      <p:ext uri="{BB962C8B-B14F-4D97-AF65-F5344CB8AC3E}">
        <p14:creationId xmlns:p14="http://schemas.microsoft.com/office/powerpoint/2010/main" val="205414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70000" lnSpcReduction="20000"/>
          </a:bodyPr>
          <a:lstStyle/>
          <a:p>
            <a:r>
              <a:rPr lang="en-US" dirty="0"/>
              <a:t>1st step: measurement of total protein level in samples - average 130 mg/ml (BCA test)</a:t>
            </a:r>
          </a:p>
          <a:p>
            <a:r>
              <a:rPr lang="en-US" dirty="0"/>
              <a:t>2nd stage: thawing randomly selected samples from each of the tested groups, setting the range of the ELISA test curve was 0.78-50ng/m. The tests carried out allowed to draw the following conclusions:</a:t>
            </a:r>
          </a:p>
          <a:p>
            <a:r>
              <a:rPr lang="en-US" dirty="0"/>
              <a:t>- the ELISA test worked correctly (correct standard curve)</a:t>
            </a:r>
          </a:p>
          <a:p>
            <a:r>
              <a:rPr lang="en-US" dirty="0"/>
              <a:t>- in the tested samples, the concentration of SIRT1 was below the detection level</a:t>
            </a:r>
          </a:p>
          <a:p>
            <a:r>
              <a:rPr lang="en-US" dirty="0"/>
              <a:t>3rd stage: Cell membrane and nuclear membranes lysis method optimalization. Verification of cell membrane integrity by flow cytometry after thawing and membrane lysis. </a:t>
            </a:r>
          </a:p>
          <a:p>
            <a:endParaRPr lang="en-US" dirty="0"/>
          </a:p>
          <a:p>
            <a:endParaRPr lang="en-US" dirty="0"/>
          </a:p>
          <a:p>
            <a:r>
              <a:rPr lang="en-US" dirty="0"/>
              <a:t>Sonication </a:t>
            </a:r>
          </a:p>
          <a:p>
            <a:r>
              <a:rPr lang="en-US" dirty="0"/>
              <a:t>(S)	Lysis </a:t>
            </a:r>
            <a:r>
              <a:rPr lang="en-US" dirty="0" err="1"/>
              <a:t>bufor</a:t>
            </a:r>
            <a:r>
              <a:rPr lang="en-US" dirty="0"/>
              <a:t> </a:t>
            </a:r>
          </a:p>
          <a:p>
            <a:r>
              <a:rPr lang="en-US" dirty="0"/>
              <a:t>(BL)	Lysis </a:t>
            </a:r>
            <a:r>
              <a:rPr lang="en-US" dirty="0" err="1"/>
              <a:t>bufor</a:t>
            </a:r>
            <a:r>
              <a:rPr lang="en-US" dirty="0"/>
              <a:t> + Sonication</a:t>
            </a:r>
          </a:p>
          <a:p>
            <a:r>
              <a:rPr lang="en-US" dirty="0"/>
              <a:t>(BL+S)</a:t>
            </a:r>
          </a:p>
          <a:p>
            <a:r>
              <a:rPr lang="en-US" dirty="0"/>
              <a:t>x	- an appropriate volume of lysis buffer was added to the sample</a:t>
            </a:r>
          </a:p>
          <a:p>
            <a:r>
              <a:rPr lang="en-US" dirty="0"/>
              <a:t>3 layouts: 1:1, 1:4 and 1:9 (volume of sample : volume of lysis buffer).	- an appropriate volume of lysis buffer was added to the sample</a:t>
            </a:r>
          </a:p>
          <a:p>
            <a:r>
              <a:rPr lang="en-US" dirty="0"/>
              <a:t>3 layouts: 1:1, 1:4 and 1:9 (volume of sample : volume of lysis buffer).</a:t>
            </a:r>
          </a:p>
          <a:p>
            <a:r>
              <a:rPr lang="en-US" dirty="0"/>
              <a:t>x	-vortex 5 sec. and incubation on ice for 30 min.	-vortex 5 sec. and incubation on ice for 30 min.</a:t>
            </a:r>
          </a:p>
          <a:p>
            <a:r>
              <a:rPr lang="en-US" dirty="0"/>
              <a:t>- sonication on ice 4 x 5sec. with a break of 30 sec.	x	- sonication on ice 4 x 5sec. with a break of 30 sec.</a:t>
            </a:r>
          </a:p>
          <a:p>
            <a:r>
              <a:rPr lang="en-US" dirty="0"/>
              <a:t>- incubation on ice 2 min.	x	- incubation on ice 2 min.</a:t>
            </a:r>
          </a:p>
          <a:p>
            <a:r>
              <a:rPr lang="en-US" dirty="0"/>
              <a:t>- centrifugation 14,000xg, 10 min, 4C (to embed cell fragments)	- centrifugation 14,000xg, 10 min, 4C (to embed cell fragments)	- centrifugation 14,000xg, 10 min, 4C (to embed cell fragments)</a:t>
            </a:r>
          </a:p>
          <a:p>
            <a:r>
              <a:rPr lang="en-US" dirty="0"/>
              <a:t>- collecting the supernatant and down to -20C	-  collecting the supernatant and down to -20C	- collecting the supernatant and down to -20C</a:t>
            </a:r>
          </a:p>
          <a:p>
            <a:endParaRPr lang="en-US" dirty="0"/>
          </a:p>
          <a:p>
            <a:r>
              <a:rPr lang="en-US" dirty="0"/>
              <a:t>After performing enzyme immunoassays, only two combinations out of eight had SIRT1 levels measured:</a:t>
            </a:r>
          </a:p>
          <a:p>
            <a:r>
              <a:rPr lang="en-US" dirty="0"/>
              <a:t>- BL 1:1 (no additional dilution) - concentration 0.14ng/ml,</a:t>
            </a:r>
          </a:p>
          <a:p>
            <a:r>
              <a:rPr lang="en-US" dirty="0"/>
              <a:t>- BL+S 1:4 (no additional dilution) - concentration 6.95ng/ml</a:t>
            </a:r>
          </a:p>
          <a:p>
            <a:r>
              <a:rPr lang="en-US" dirty="0"/>
              <a:t>Due to the fact that the samples were tested without repetition, it was difficult to say whether the effect would be reproducible.</a:t>
            </a:r>
          </a:p>
          <a:p>
            <a:endParaRPr lang="en-US" dirty="0"/>
          </a:p>
          <a:p>
            <a:r>
              <a:rPr lang="en-US" dirty="0"/>
              <a:t>4th step:  SIRT1 level determination using ELISA for 16 samples from 3 different test groups [BL(1:4)+S procedure].</a:t>
            </a:r>
          </a:p>
          <a:p>
            <a:r>
              <a:rPr lang="en-US" dirty="0"/>
              <a:t>Despite damage to cell and nuclear membranes, no SIRT1 was detected in any of the samples tested. Therefore, its concentration in the material remained lower than the sensitivity of the enzyme immunoassay used (0.31ng/ml) - the level of SIRT1 protein in patients from 3 research groups is lower than 0.31ng/ml</a:t>
            </a:r>
          </a:p>
          <a:p>
            <a:endParaRPr lang="pl-PL" dirty="0"/>
          </a:p>
        </p:txBody>
      </p:sp>
      <p:sp>
        <p:nvSpPr>
          <p:cNvPr id="4" name="Symbol zastępczy numeru slajdu 3"/>
          <p:cNvSpPr>
            <a:spLocks noGrp="1"/>
          </p:cNvSpPr>
          <p:nvPr>
            <p:ph type="sldNum" sz="quarter" idx="5"/>
          </p:nvPr>
        </p:nvSpPr>
        <p:spPr/>
        <p:txBody>
          <a:bodyPr/>
          <a:lstStyle/>
          <a:p>
            <a:fld id="{698A8426-614F-4E4D-9ED0-148CC7DC4E47}" type="slidenum">
              <a:rPr lang="pl-PL" smtClean="0"/>
              <a:pPr/>
              <a:t>14</a:t>
            </a:fld>
            <a:endParaRPr lang="pl-PL"/>
          </a:p>
        </p:txBody>
      </p:sp>
    </p:spTree>
    <p:extLst>
      <p:ext uri="{BB962C8B-B14F-4D97-AF65-F5344CB8AC3E}">
        <p14:creationId xmlns:p14="http://schemas.microsoft.com/office/powerpoint/2010/main" val="3708237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pl-PL"/>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507905E0-3430-45B5-BB82-8C41924CD533}" type="datetimeFigureOut">
              <a:rPr lang="pl-PL"/>
              <a:pPr/>
              <a:t>29.04.2024</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035B558F-86BD-4C50-BA66-09B515BDA056}" type="slidenum">
              <a:rPr lang="pl-PL"/>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p:cNvSpPr>
            <a:spLocks noGrp="1"/>
          </p:cNvSpPr>
          <p:nvPr>
            <p:ph type="dt" sz="half" idx="10"/>
          </p:nvPr>
        </p:nvSpPr>
        <p:spPr/>
        <p:txBody>
          <a:bodyPr/>
          <a:lstStyle>
            <a:lvl1pPr>
              <a:defRPr/>
            </a:lvl1pPr>
          </a:lstStyle>
          <a:p>
            <a:fld id="{4DAEBAA0-6C53-420E-8BA2-E1E03BA824A4}" type="datetimeFigureOut">
              <a:rPr lang="pl-PL"/>
              <a:pPr/>
              <a:t>29.04.2024</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D29FEC58-2804-4A8F-8886-A9B38AD2A70A}" type="slidenum">
              <a:rPr lang="pl-PL"/>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p:cNvSpPr>
            <a:spLocks noGrp="1"/>
          </p:cNvSpPr>
          <p:nvPr>
            <p:ph type="dt" sz="half" idx="10"/>
          </p:nvPr>
        </p:nvSpPr>
        <p:spPr/>
        <p:txBody>
          <a:bodyPr/>
          <a:lstStyle>
            <a:lvl1pPr>
              <a:defRPr/>
            </a:lvl1pPr>
          </a:lstStyle>
          <a:p>
            <a:fld id="{CBD62B99-564D-4CB5-8CCA-77D32F9C24F4}" type="datetimeFigureOut">
              <a:rPr lang="pl-PL"/>
              <a:pPr/>
              <a:t>29.04.2024</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886BFF5E-572E-4C32-9F4C-06907B5F777E}" type="slidenum">
              <a:rPr lang="pl-PL"/>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dirty="0"/>
          </a:p>
        </p:txBody>
      </p:sp>
      <p:sp>
        <p:nvSpPr>
          <p:cNvPr id="4" name="Date Placeholder 3"/>
          <p:cNvSpPr>
            <a:spLocks noGrp="1"/>
          </p:cNvSpPr>
          <p:nvPr>
            <p:ph type="dt" sz="half" idx="10"/>
          </p:nvPr>
        </p:nvSpPr>
        <p:spPr/>
        <p:txBody>
          <a:bodyPr/>
          <a:lstStyle>
            <a:lvl1pPr>
              <a:defRPr/>
            </a:lvl1pPr>
          </a:lstStyle>
          <a:p>
            <a:fld id="{4B75A3E0-8B5A-4F52-9B4B-97FB90C4080F}" type="datetimeFigureOut">
              <a:rPr lang="pl-PL"/>
              <a:pPr/>
              <a:t>29.04.2024</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18CFE519-8854-48F2-9394-FB2E4E9087C2}" type="slidenum">
              <a:rPr lang="pl-PL"/>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8"/>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9"/>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10"/>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l-PL"/>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Click to edit Master text styles</a:t>
            </a:r>
          </a:p>
        </p:txBody>
      </p:sp>
      <p:sp>
        <p:nvSpPr>
          <p:cNvPr id="7" name="Date Placeholder 3"/>
          <p:cNvSpPr>
            <a:spLocks noGrp="1"/>
          </p:cNvSpPr>
          <p:nvPr>
            <p:ph type="dt" sz="half" idx="10"/>
          </p:nvPr>
        </p:nvSpPr>
        <p:spPr/>
        <p:txBody>
          <a:bodyPr/>
          <a:lstStyle>
            <a:lvl1pPr>
              <a:defRPr/>
            </a:lvl1pPr>
          </a:lstStyle>
          <a:p>
            <a:fld id="{A4592258-A6AB-4C26-8D62-78D19A558E9D}" type="datetimeFigureOut">
              <a:rPr lang="pl-PL"/>
              <a:pPr/>
              <a:t>29.04.2024</a:t>
            </a:fld>
            <a:endParaRPr lang="pl-PL"/>
          </a:p>
        </p:txBody>
      </p:sp>
      <p:sp>
        <p:nvSpPr>
          <p:cNvPr id="8" name="Footer Placeholder 4"/>
          <p:cNvSpPr>
            <a:spLocks noGrp="1"/>
          </p:cNvSpPr>
          <p:nvPr>
            <p:ph type="ftr" sz="quarter" idx="11"/>
          </p:nvPr>
        </p:nvSpPr>
        <p:spPr/>
        <p:txBody>
          <a:bodyPr/>
          <a:lstStyle>
            <a:lvl1pPr>
              <a:defRPr/>
            </a:lvl1pPr>
          </a:lstStyle>
          <a:p>
            <a:pPr>
              <a:defRPr/>
            </a:pPr>
            <a:endParaRPr lang="pl-PL"/>
          </a:p>
        </p:txBody>
      </p:sp>
      <p:sp>
        <p:nvSpPr>
          <p:cNvPr id="9" name="Slide Number Placeholder 5"/>
          <p:cNvSpPr>
            <a:spLocks noGrp="1"/>
          </p:cNvSpPr>
          <p:nvPr>
            <p:ph type="sldNum" sz="quarter" idx="12"/>
          </p:nvPr>
        </p:nvSpPr>
        <p:spPr/>
        <p:txBody>
          <a:bodyPr/>
          <a:lstStyle>
            <a:lvl1pPr>
              <a:defRPr/>
            </a:lvl1pPr>
          </a:lstStyle>
          <a:p>
            <a:fld id="{574731A6-BA14-4DBA-BA3C-C6D51DBFD21E}" type="slidenum">
              <a:rPr lang="pl-PL"/>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5" name="Date Placeholder 3"/>
          <p:cNvSpPr>
            <a:spLocks noGrp="1"/>
          </p:cNvSpPr>
          <p:nvPr>
            <p:ph type="dt" sz="half" idx="14"/>
          </p:nvPr>
        </p:nvSpPr>
        <p:spPr/>
        <p:txBody>
          <a:bodyPr/>
          <a:lstStyle>
            <a:lvl1pPr>
              <a:defRPr/>
            </a:lvl1pPr>
          </a:lstStyle>
          <a:p>
            <a:fld id="{3242CC18-B166-4F96-B110-D2497DDB9E5B}" type="datetimeFigureOut">
              <a:rPr lang="pl-PL"/>
              <a:pPr/>
              <a:t>29.04.2024</a:t>
            </a:fld>
            <a:endParaRPr lang="pl-PL"/>
          </a:p>
        </p:txBody>
      </p:sp>
      <p:sp>
        <p:nvSpPr>
          <p:cNvPr id="6" name="Footer Placeholder 4"/>
          <p:cNvSpPr>
            <a:spLocks noGrp="1"/>
          </p:cNvSpPr>
          <p:nvPr>
            <p:ph type="ftr" sz="quarter" idx="15"/>
          </p:nvPr>
        </p:nvSpPr>
        <p:spPr/>
        <p:txBody>
          <a:bodyPr/>
          <a:lstStyle>
            <a:lvl1pPr>
              <a:defRPr/>
            </a:lvl1pPr>
          </a:lstStyle>
          <a:p>
            <a:pPr>
              <a:defRPr/>
            </a:pPr>
            <a:endParaRPr lang="pl-PL"/>
          </a:p>
        </p:txBody>
      </p:sp>
      <p:sp>
        <p:nvSpPr>
          <p:cNvPr id="7" name="Slide Number Placeholder 5"/>
          <p:cNvSpPr>
            <a:spLocks noGrp="1"/>
          </p:cNvSpPr>
          <p:nvPr>
            <p:ph type="sldNum" sz="quarter" idx="16"/>
          </p:nvPr>
        </p:nvSpPr>
        <p:spPr/>
        <p:txBody>
          <a:bodyPr/>
          <a:lstStyle>
            <a:lvl1pPr>
              <a:defRPr/>
            </a:lvl1pPr>
          </a:lstStyle>
          <a:p>
            <a:fld id="{BAD08D1D-C9D0-459A-BD7E-C2443F3E7D97}" type="slidenum">
              <a:rPr lang="pl-PL"/>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dirty="0"/>
          </a:p>
        </p:txBody>
      </p:sp>
      <p:sp>
        <p:nvSpPr>
          <p:cNvPr id="7" name="Date Placeholder 3"/>
          <p:cNvSpPr>
            <a:spLocks noGrp="1"/>
          </p:cNvSpPr>
          <p:nvPr>
            <p:ph type="dt" sz="half" idx="15"/>
          </p:nvPr>
        </p:nvSpPr>
        <p:spPr/>
        <p:txBody>
          <a:bodyPr/>
          <a:lstStyle>
            <a:lvl1pPr>
              <a:defRPr/>
            </a:lvl1pPr>
          </a:lstStyle>
          <a:p>
            <a:fld id="{33860F7C-8214-4B44-9209-D2D64B1DA028}" type="datetimeFigureOut">
              <a:rPr lang="pl-PL"/>
              <a:pPr/>
              <a:t>29.04.2024</a:t>
            </a:fld>
            <a:endParaRPr lang="pl-PL"/>
          </a:p>
        </p:txBody>
      </p:sp>
      <p:sp>
        <p:nvSpPr>
          <p:cNvPr id="8" name="Footer Placeholder 4"/>
          <p:cNvSpPr>
            <a:spLocks noGrp="1"/>
          </p:cNvSpPr>
          <p:nvPr>
            <p:ph type="ftr" sz="quarter" idx="16"/>
          </p:nvPr>
        </p:nvSpPr>
        <p:spPr/>
        <p:txBody>
          <a:bodyPr/>
          <a:lstStyle>
            <a:lvl1pPr>
              <a:defRPr/>
            </a:lvl1pPr>
          </a:lstStyle>
          <a:p>
            <a:pPr>
              <a:defRPr/>
            </a:pPr>
            <a:endParaRPr lang="pl-PL"/>
          </a:p>
        </p:txBody>
      </p:sp>
      <p:sp>
        <p:nvSpPr>
          <p:cNvPr id="9" name="Slide Number Placeholder 5"/>
          <p:cNvSpPr>
            <a:spLocks noGrp="1"/>
          </p:cNvSpPr>
          <p:nvPr>
            <p:ph type="sldNum" sz="quarter" idx="17"/>
          </p:nvPr>
        </p:nvSpPr>
        <p:spPr/>
        <p:txBody>
          <a:bodyPr/>
          <a:lstStyle>
            <a:lvl1pPr>
              <a:defRPr/>
            </a:lvl1pPr>
          </a:lstStyle>
          <a:p>
            <a:fld id="{3814C667-6716-4C22-A7E2-E4B6C6C33C5B}" type="slidenum">
              <a:rPr lang="pl-PL"/>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2416602A-BA3A-4E5F-A716-350D0C28B88B}" type="datetimeFigureOut">
              <a:rPr lang="pl-PL"/>
              <a:pPr/>
              <a:t>29.04.2024</a:t>
            </a:fld>
            <a:endParaRPr lang="pl-PL"/>
          </a:p>
        </p:txBody>
      </p:sp>
      <p:sp>
        <p:nvSpPr>
          <p:cNvPr id="4" name="Footer Placeholder 4"/>
          <p:cNvSpPr>
            <a:spLocks noGrp="1"/>
          </p:cNvSpPr>
          <p:nvPr>
            <p:ph type="ftr" sz="quarter" idx="11"/>
          </p:nvPr>
        </p:nvSpPr>
        <p:spPr/>
        <p:txBody>
          <a:bodyPr/>
          <a:lstStyle>
            <a:lvl1pPr>
              <a:defRPr/>
            </a:lvl1pPr>
          </a:lstStyle>
          <a:p>
            <a:pPr>
              <a:defRPr/>
            </a:pPr>
            <a:endParaRPr lang="pl-PL"/>
          </a:p>
        </p:txBody>
      </p:sp>
      <p:sp>
        <p:nvSpPr>
          <p:cNvPr id="5" name="Slide Number Placeholder 5"/>
          <p:cNvSpPr>
            <a:spLocks noGrp="1"/>
          </p:cNvSpPr>
          <p:nvPr>
            <p:ph type="sldNum" sz="quarter" idx="12"/>
          </p:nvPr>
        </p:nvSpPr>
        <p:spPr/>
        <p:txBody>
          <a:bodyPr/>
          <a:lstStyle>
            <a:lvl1pPr>
              <a:defRPr/>
            </a:lvl1pPr>
          </a:lstStyle>
          <a:p>
            <a:fld id="{3B52BAB0-1358-411D-A270-8DEFD7B1D043}" type="slidenum">
              <a:rPr lang="pl-PL"/>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53A1192-604F-4943-890C-D8E0733FC3F4}" type="datetimeFigureOut">
              <a:rPr lang="pl-PL"/>
              <a:pPr/>
              <a:t>29.04.2024</a:t>
            </a:fld>
            <a:endParaRPr lang="pl-PL"/>
          </a:p>
        </p:txBody>
      </p:sp>
      <p:sp>
        <p:nvSpPr>
          <p:cNvPr id="3" name="Footer Placeholder 4"/>
          <p:cNvSpPr>
            <a:spLocks noGrp="1"/>
          </p:cNvSpPr>
          <p:nvPr>
            <p:ph type="ftr" sz="quarter" idx="11"/>
          </p:nvPr>
        </p:nvSpPr>
        <p:spPr/>
        <p:txBody>
          <a:bodyPr/>
          <a:lstStyle>
            <a:lvl1pPr>
              <a:defRPr/>
            </a:lvl1pPr>
          </a:lstStyle>
          <a:p>
            <a:pPr>
              <a:defRPr/>
            </a:pPr>
            <a:endParaRPr lang="pl-PL"/>
          </a:p>
        </p:txBody>
      </p:sp>
      <p:sp>
        <p:nvSpPr>
          <p:cNvPr id="4" name="Slide Number Placeholder 5"/>
          <p:cNvSpPr>
            <a:spLocks noGrp="1"/>
          </p:cNvSpPr>
          <p:nvPr>
            <p:ph type="sldNum" sz="quarter" idx="12"/>
          </p:nvPr>
        </p:nvSpPr>
        <p:spPr/>
        <p:txBody>
          <a:bodyPr/>
          <a:lstStyle>
            <a:lvl1pPr>
              <a:defRPr/>
            </a:lvl1pPr>
          </a:lstStyle>
          <a:p>
            <a:fld id="{55C9D85C-AACC-47AA-84F7-7632A4CB783E}" type="slidenum">
              <a:rPr lang="pl-PL"/>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pl-PL"/>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3"/>
          <p:cNvSpPr>
            <a:spLocks noGrp="1"/>
          </p:cNvSpPr>
          <p:nvPr>
            <p:ph type="dt" sz="half" idx="10"/>
          </p:nvPr>
        </p:nvSpPr>
        <p:spPr/>
        <p:txBody>
          <a:bodyPr/>
          <a:lstStyle>
            <a:lvl1pPr>
              <a:defRPr/>
            </a:lvl1pPr>
          </a:lstStyle>
          <a:p>
            <a:fld id="{97A320E2-7C55-43C0-9BC5-33E2A609591C}" type="datetimeFigureOut">
              <a:rPr lang="pl-PL"/>
              <a:pPr/>
              <a:t>29.04.2024</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fld id="{8A5E8631-7E32-4ECF-8CD1-12EE7D1C2A60}" type="slidenum">
              <a:rPr lang="pl-PL"/>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pl-PL"/>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Drag picture to placeholder or click icon to add</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3"/>
          <p:cNvSpPr>
            <a:spLocks noGrp="1"/>
          </p:cNvSpPr>
          <p:nvPr>
            <p:ph type="dt" sz="half" idx="10"/>
          </p:nvPr>
        </p:nvSpPr>
        <p:spPr/>
        <p:txBody>
          <a:bodyPr/>
          <a:lstStyle>
            <a:lvl1pPr>
              <a:defRPr/>
            </a:lvl1pPr>
          </a:lstStyle>
          <a:p>
            <a:fld id="{ED18B417-EF5A-45C5-956D-768124566D91}" type="datetimeFigureOut">
              <a:rPr lang="pl-PL"/>
              <a:pPr/>
              <a:t>29.04.2024</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fld id="{8C628938-EBDB-415F-99E6-0684CBA4C29D}" type="slidenum">
              <a:rPr lang="pl-PL"/>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pl-PL"/>
              <a:t>Click to edit Master title style</a:t>
            </a:r>
            <a:endParaRPr lang="en-US" dirty="0"/>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p:cNvSpPr>
            <a:spLocks noGrp="1"/>
          </p:cNvSpPr>
          <p:nvPr>
            <p:ph type="dt" sz="half" idx="2"/>
          </p:nvPr>
        </p:nvSpPr>
        <p:spPr>
          <a:xfrm>
            <a:off x="6362700" y="6356350"/>
            <a:ext cx="2085975" cy="365125"/>
          </a:xfrm>
          <a:prstGeom prst="rect">
            <a:avLst/>
          </a:prstGeom>
        </p:spPr>
        <p:txBody>
          <a:bodyPr vert="horz" wrap="square" lIns="91440" tIns="45720" rIns="45720" bIns="45720" numCol="1" anchor="ctr" anchorCtr="0" compatLnSpc="1">
            <a:prstTxWarp prst="textNoShape">
              <a:avLst/>
            </a:prstTxWarp>
          </a:bodyPr>
          <a:lstStyle>
            <a:lvl1pPr algn="r">
              <a:defRPr sz="1200">
                <a:solidFill>
                  <a:srgbClr val="595959"/>
                </a:solidFill>
                <a:latin typeface="Century Gothic" pitchFamily="34" charset="0"/>
              </a:defRPr>
            </a:lvl1pPr>
          </a:lstStyle>
          <a:p>
            <a:fld id="{96B65ACE-77AB-4BCC-903F-9F83BD46FA8B}" type="datetimeFigureOut">
              <a:rPr lang="pl-PL"/>
              <a:pPr/>
              <a:t>29.04.2024</a:t>
            </a:fld>
            <a:endParaRPr lang="pl-PL"/>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ea typeface="ＭＳ Ｐゴシック" charset="0"/>
                <a:cs typeface="ＭＳ Ｐゴシック" charset="0"/>
              </a:defRPr>
            </a:lvl1pPr>
          </a:lstStyle>
          <a:p>
            <a:pPr>
              <a:defRPr/>
            </a:pPr>
            <a:endParaRPr lang="pl-PL"/>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a:defRPr sz="1200">
                <a:solidFill>
                  <a:srgbClr val="595959"/>
                </a:solidFill>
                <a:latin typeface="Century Gothic" pitchFamily="34" charset="0"/>
              </a:defRPr>
            </a:lvl1pPr>
          </a:lstStyle>
          <a:p>
            <a:fld id="{ADE47736-D59B-4EF3-B4D1-6ADE3FC3BF14}" type="slidenum">
              <a:rPr lang="pl-PL"/>
              <a:pPr/>
              <a:t>‹#›</a:t>
            </a:fld>
            <a:endParaRPr lang="pl-PL"/>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8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pitchFamily="34" charset="-128"/>
          <a:cs typeface="+mj-cs"/>
        </a:defRPr>
      </a:lvl1pPr>
      <a:lvl2pPr algn="ctr" rtl="0" fontAlgn="base">
        <a:lnSpc>
          <a:spcPts val="5800"/>
        </a:lnSpc>
        <a:spcBef>
          <a:spcPct val="0"/>
        </a:spcBef>
        <a:spcAft>
          <a:spcPct val="0"/>
        </a:spcAft>
        <a:defRPr sz="5400">
          <a:solidFill>
            <a:schemeClr val="tx2"/>
          </a:solidFill>
          <a:latin typeface="Palatino Linotype" pitchFamily="18" charset="0"/>
          <a:ea typeface="ＭＳ Ｐゴシック" pitchFamily="34" charset="-128"/>
        </a:defRPr>
      </a:lvl2pPr>
      <a:lvl3pPr algn="ctr" rtl="0" fontAlgn="base">
        <a:lnSpc>
          <a:spcPts val="5800"/>
        </a:lnSpc>
        <a:spcBef>
          <a:spcPct val="0"/>
        </a:spcBef>
        <a:spcAft>
          <a:spcPct val="0"/>
        </a:spcAft>
        <a:defRPr sz="5400">
          <a:solidFill>
            <a:schemeClr val="tx2"/>
          </a:solidFill>
          <a:latin typeface="Palatino Linotype" pitchFamily="18" charset="0"/>
          <a:ea typeface="ＭＳ Ｐゴシック" pitchFamily="34" charset="-128"/>
        </a:defRPr>
      </a:lvl3pPr>
      <a:lvl4pPr algn="ctr" rtl="0" fontAlgn="base">
        <a:lnSpc>
          <a:spcPts val="5800"/>
        </a:lnSpc>
        <a:spcBef>
          <a:spcPct val="0"/>
        </a:spcBef>
        <a:spcAft>
          <a:spcPct val="0"/>
        </a:spcAft>
        <a:defRPr sz="5400">
          <a:solidFill>
            <a:schemeClr val="tx2"/>
          </a:solidFill>
          <a:latin typeface="Palatino Linotype" pitchFamily="18" charset="0"/>
          <a:ea typeface="ＭＳ Ｐゴシック" pitchFamily="34" charset="-128"/>
        </a:defRPr>
      </a:lvl4pPr>
      <a:lvl5pPr algn="ctr" rtl="0" fontAlgn="base">
        <a:lnSpc>
          <a:spcPts val="5800"/>
        </a:lnSpc>
        <a:spcBef>
          <a:spcPct val="0"/>
        </a:spcBef>
        <a:spcAft>
          <a:spcPct val="0"/>
        </a:spcAft>
        <a:defRPr sz="5400">
          <a:solidFill>
            <a:schemeClr val="tx2"/>
          </a:solidFill>
          <a:latin typeface="Palatino Linotype" pitchFamily="18" charset="0"/>
          <a:ea typeface="ＭＳ Ｐゴシック" pitchFamily="34" charset="-128"/>
        </a:defRPr>
      </a:lvl5pPr>
      <a:lvl6pPr marL="457200" algn="ctr" rtl="0" fontAlgn="base">
        <a:lnSpc>
          <a:spcPts val="5800"/>
        </a:lnSpc>
        <a:spcBef>
          <a:spcPct val="0"/>
        </a:spcBef>
        <a:spcAft>
          <a:spcPct val="0"/>
        </a:spcAft>
        <a:defRPr sz="5400">
          <a:solidFill>
            <a:schemeClr val="tx2"/>
          </a:solidFill>
          <a:latin typeface="Palatino Linotype" pitchFamily="18" charset="0"/>
          <a:ea typeface="ＭＳ Ｐゴシック" pitchFamily="34" charset="-128"/>
        </a:defRPr>
      </a:lvl6pPr>
      <a:lvl7pPr marL="914400" algn="ctr" rtl="0" fontAlgn="base">
        <a:lnSpc>
          <a:spcPts val="5800"/>
        </a:lnSpc>
        <a:spcBef>
          <a:spcPct val="0"/>
        </a:spcBef>
        <a:spcAft>
          <a:spcPct val="0"/>
        </a:spcAft>
        <a:defRPr sz="5400">
          <a:solidFill>
            <a:schemeClr val="tx2"/>
          </a:solidFill>
          <a:latin typeface="Palatino Linotype" pitchFamily="18" charset="0"/>
          <a:ea typeface="ＭＳ Ｐゴシック" pitchFamily="34" charset="-128"/>
        </a:defRPr>
      </a:lvl7pPr>
      <a:lvl8pPr marL="1371600" algn="ctr" rtl="0" fontAlgn="base">
        <a:lnSpc>
          <a:spcPts val="5800"/>
        </a:lnSpc>
        <a:spcBef>
          <a:spcPct val="0"/>
        </a:spcBef>
        <a:spcAft>
          <a:spcPct val="0"/>
        </a:spcAft>
        <a:defRPr sz="5400">
          <a:solidFill>
            <a:schemeClr val="tx2"/>
          </a:solidFill>
          <a:latin typeface="Palatino Linotype" pitchFamily="18" charset="0"/>
          <a:ea typeface="ＭＳ Ｐゴシック" pitchFamily="34" charset="-128"/>
        </a:defRPr>
      </a:lvl8pPr>
      <a:lvl9pPr marL="1828800" algn="ctr" rtl="0" fontAlgn="base">
        <a:lnSpc>
          <a:spcPts val="5800"/>
        </a:lnSpc>
        <a:spcBef>
          <a:spcPct val="0"/>
        </a:spcBef>
        <a:spcAft>
          <a:spcPct val="0"/>
        </a:spcAft>
        <a:defRPr sz="5400">
          <a:solidFill>
            <a:schemeClr val="tx2"/>
          </a:solidFill>
          <a:latin typeface="Palatino Linotype" pitchFamily="18" charset="0"/>
          <a:ea typeface="ＭＳ Ｐゴシック" pitchFamily="34" charset="-128"/>
        </a:defRPr>
      </a:lvl9pPr>
    </p:titleStyle>
    <p:bodyStyle>
      <a:lvl1pPr marL="342900" indent="-342900" algn="l" rtl="0" fontAlgn="base">
        <a:spcBef>
          <a:spcPct val="20000"/>
        </a:spcBef>
        <a:spcAft>
          <a:spcPct val="0"/>
        </a:spcAft>
        <a:buFont typeface="Arial" pitchFamily="34" charset="0"/>
        <a:buChar char="•"/>
        <a:defRPr sz="2400" kern="1200">
          <a:solidFill>
            <a:srgbClr val="7F7F7F"/>
          </a:solidFill>
          <a:latin typeface="+mj-lt"/>
          <a:ea typeface="ＭＳ Ｐゴシック" pitchFamily="34" charset="-128"/>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ＭＳ Ｐゴシック" pitchFamily="34" charset="-128"/>
          <a:cs typeface="+mn-cs"/>
        </a:defRPr>
      </a:lvl2pPr>
      <a:lvl3pPr marL="1143000" indent="-228600" algn="l" rtl="0" fontAlgn="base">
        <a:spcBef>
          <a:spcPct val="20000"/>
        </a:spcBef>
        <a:spcAft>
          <a:spcPct val="0"/>
        </a:spcAft>
        <a:buFont typeface="Arial" pitchFamily="34" charset="0"/>
        <a:buChar char="•"/>
        <a:defRPr sz="1600" kern="1200">
          <a:solidFill>
            <a:srgbClr val="7F7F7F"/>
          </a:solidFill>
          <a:latin typeface="+mj-lt"/>
          <a:ea typeface="ＭＳ Ｐゴシック" pitchFamily="34" charset="-128"/>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ＭＳ Ｐゴシック" pitchFamily="34" charset="-128"/>
          <a:cs typeface="+mn-cs"/>
        </a:defRPr>
      </a:lvl4pPr>
      <a:lvl5pPr marL="2057400" indent="-228600" algn="l" rtl="0" fontAlgn="base">
        <a:spcBef>
          <a:spcPct val="20000"/>
        </a:spcBef>
        <a:spcAft>
          <a:spcPct val="0"/>
        </a:spcAft>
        <a:buFont typeface="Arial" pitchFamily="34" charset="0"/>
        <a:buChar char="•"/>
        <a:defRPr sz="1600" kern="1200">
          <a:solidFill>
            <a:srgbClr val="7F7F7F"/>
          </a:solidFill>
          <a:latin typeface="+mj-lt"/>
          <a:ea typeface="ＭＳ Ｐゴシック" pitchFamily="34" charset="-128"/>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1"/>
          <p:cNvSpPr>
            <a:spLocks noGrp="1"/>
          </p:cNvSpPr>
          <p:nvPr>
            <p:ph type="ctrTitle"/>
          </p:nvPr>
        </p:nvSpPr>
        <p:spPr>
          <a:xfrm>
            <a:off x="685800" y="2062626"/>
            <a:ext cx="7772400" cy="1739603"/>
          </a:xfrm>
        </p:spPr>
        <p:txBody>
          <a:bodyPr/>
          <a:lstStyle/>
          <a:p>
            <a:r>
              <a:rPr lang="en-US" sz="2800" b="1" dirty="0">
                <a:effectLst/>
              </a:rPr>
              <a:t>The role of hypoxia-sensitive miRNA181a, miRNA199a, and SIRT1 in diabetes mellitus development in obstructive sleep apnea patients.</a:t>
            </a:r>
            <a:endParaRPr lang="en-GB" sz="2800" dirty="0">
              <a:effectLst/>
            </a:endParaRPr>
          </a:p>
        </p:txBody>
      </p:sp>
      <p:sp>
        <p:nvSpPr>
          <p:cNvPr id="1026" name="Podtytuł 2"/>
          <p:cNvSpPr>
            <a:spLocks noGrp="1"/>
          </p:cNvSpPr>
          <p:nvPr>
            <p:ph type="subTitle" idx="1"/>
          </p:nvPr>
        </p:nvSpPr>
        <p:spPr>
          <a:xfrm>
            <a:off x="1259632" y="3899520"/>
            <a:ext cx="6840537" cy="1219200"/>
          </a:xfrm>
        </p:spPr>
        <p:txBody>
          <a:bodyPr/>
          <a:lstStyle/>
          <a:p>
            <a:endParaRPr lang="pl-PL" sz="1800" dirty="0">
              <a:solidFill>
                <a:schemeClr val="tx1"/>
              </a:solidFill>
            </a:endParaRPr>
          </a:p>
          <a:p>
            <a:r>
              <a:rPr lang="pl-PL" sz="1800" b="1" dirty="0">
                <a:solidFill>
                  <a:schemeClr val="tx1"/>
                </a:solidFill>
              </a:rPr>
              <a:t>Filip Karuga</a:t>
            </a:r>
            <a:endParaRPr lang="pl-PL" sz="1800" dirty="0">
              <a:solidFill>
                <a:srgbClr val="000000"/>
              </a:solidFill>
            </a:endParaRPr>
          </a:p>
        </p:txBody>
      </p:sp>
      <p:sp>
        <p:nvSpPr>
          <p:cNvPr id="2" name="Rectangle 1"/>
          <p:cNvSpPr/>
          <p:nvPr/>
        </p:nvSpPr>
        <p:spPr>
          <a:xfrm>
            <a:off x="395536" y="4509120"/>
            <a:ext cx="8208912" cy="1723549"/>
          </a:xfrm>
          <a:prstGeom prst="rect">
            <a:avLst/>
          </a:prstGeom>
        </p:spPr>
        <p:txBody>
          <a:bodyPr wrap="square">
            <a:spAutoFit/>
          </a:bodyPr>
          <a:lstStyle/>
          <a:p>
            <a:endParaRPr lang="en-US" dirty="0">
              <a:solidFill>
                <a:schemeClr val="bg1">
                  <a:lumMod val="50000"/>
                </a:schemeClr>
              </a:solidFill>
              <a:latin typeface="Century Gothic" pitchFamily="34" charset="0"/>
            </a:endParaRPr>
          </a:p>
          <a:p>
            <a:endParaRPr lang="pl-PL" sz="1600" dirty="0">
              <a:solidFill>
                <a:schemeClr val="bg1">
                  <a:lumMod val="50000"/>
                </a:schemeClr>
              </a:solidFill>
              <a:latin typeface="Century Gothic" pitchFamily="34" charset="0"/>
            </a:endParaRPr>
          </a:p>
          <a:p>
            <a:r>
              <a:rPr lang="en-US" sz="1600" dirty="0">
                <a:solidFill>
                  <a:schemeClr val="bg1">
                    <a:lumMod val="50000"/>
                  </a:schemeClr>
                </a:solidFill>
                <a:latin typeface="Century Gothic" pitchFamily="34" charset="0"/>
              </a:rPr>
              <a:t>Tutors: </a:t>
            </a:r>
          </a:p>
          <a:p>
            <a:r>
              <a:rPr lang="pl-PL" sz="1600" dirty="0">
                <a:solidFill>
                  <a:schemeClr val="bg1">
                    <a:lumMod val="50000"/>
                  </a:schemeClr>
                </a:solidFill>
                <a:latin typeface="Century Gothic" pitchFamily="34" charset="0"/>
              </a:rPr>
              <a:t>p</a:t>
            </a:r>
            <a:r>
              <a:rPr lang="en-US" sz="1600" dirty="0" err="1">
                <a:solidFill>
                  <a:schemeClr val="bg1">
                    <a:lumMod val="50000"/>
                  </a:schemeClr>
                </a:solidFill>
                <a:latin typeface="Century Gothic" pitchFamily="34" charset="0"/>
              </a:rPr>
              <a:t>rof</a:t>
            </a:r>
            <a:r>
              <a:rPr lang="en-US" sz="1600" dirty="0">
                <a:solidFill>
                  <a:schemeClr val="bg1">
                    <a:lumMod val="50000"/>
                  </a:schemeClr>
                </a:solidFill>
                <a:latin typeface="Century Gothic" pitchFamily="34" charset="0"/>
              </a:rPr>
              <a:t>. Piotr Białasiewicz, MD, PhD</a:t>
            </a:r>
            <a:r>
              <a:rPr lang="pl-PL" sz="1600" dirty="0">
                <a:solidFill>
                  <a:schemeClr val="bg1">
                    <a:lumMod val="50000"/>
                  </a:schemeClr>
                </a:solidFill>
                <a:latin typeface="Century Gothic" pitchFamily="34" charset="0"/>
              </a:rPr>
              <a:t>; Agata Gabryelska MD, </a:t>
            </a:r>
            <a:r>
              <a:rPr lang="pl-PL" sz="1600" dirty="0" err="1">
                <a:solidFill>
                  <a:schemeClr val="bg1">
                    <a:lumMod val="50000"/>
                  </a:schemeClr>
                </a:solidFill>
                <a:latin typeface="Century Gothic" pitchFamily="34" charset="0"/>
              </a:rPr>
              <a:t>PhD</a:t>
            </a:r>
            <a:br>
              <a:rPr lang="pl-PL" sz="1600" dirty="0">
                <a:solidFill>
                  <a:schemeClr val="bg1">
                    <a:lumMod val="50000"/>
                  </a:schemeClr>
                </a:solidFill>
                <a:latin typeface="Century Gothic" pitchFamily="34" charset="0"/>
              </a:rPr>
            </a:br>
            <a:r>
              <a:rPr lang="en-US" sz="1600" dirty="0">
                <a:solidFill>
                  <a:schemeClr val="bg1">
                    <a:lumMod val="50000"/>
                  </a:schemeClr>
                </a:solidFill>
                <a:latin typeface="Century Gothic" pitchFamily="34" charset="0"/>
              </a:rPr>
              <a:t>Department of Sleep Medicine and Metabolic Disorders</a:t>
            </a:r>
          </a:p>
          <a:p>
            <a:r>
              <a:rPr lang="en-US" sz="1600" dirty="0">
                <a:solidFill>
                  <a:schemeClr val="bg1">
                    <a:lumMod val="50000"/>
                  </a:schemeClr>
                </a:solidFill>
                <a:latin typeface="Century Gothic" pitchFamily="34" charset="0"/>
              </a:rPr>
              <a:t>Medical University of Lodz</a:t>
            </a:r>
          </a:p>
          <a:p>
            <a:endParaRPr lang="en-US" sz="800" dirty="0">
              <a:solidFill>
                <a:schemeClr val="bg1">
                  <a:lumMod val="50000"/>
                </a:schemeClr>
              </a:solidFill>
              <a:latin typeface="Century Gothic" pitchFamily="34" charset="0"/>
            </a:endParaRPr>
          </a:p>
        </p:txBody>
      </p:sp>
      <p:pic>
        <p:nvPicPr>
          <p:cNvPr id="1028" name="Picture 2"/>
          <p:cNvPicPr>
            <a:picLocks noChangeAspect="1"/>
          </p:cNvPicPr>
          <p:nvPr/>
        </p:nvPicPr>
        <p:blipFill>
          <a:blip r:embed="rId3" cstate="print"/>
          <a:srcRect/>
          <a:stretch>
            <a:fillRect/>
          </a:stretch>
        </p:blipFill>
        <p:spPr bwMode="auto">
          <a:xfrm>
            <a:off x="539800" y="688428"/>
            <a:ext cx="3097212" cy="912813"/>
          </a:xfrm>
          <a:prstGeom prst="rect">
            <a:avLst/>
          </a:prstGeom>
          <a:noFill/>
          <a:ln w="9525">
            <a:noFill/>
            <a:miter lim="800000"/>
            <a:headEnd/>
            <a:tailEnd/>
          </a:ln>
        </p:spPr>
      </p:pic>
      <p:pic>
        <p:nvPicPr>
          <p:cNvPr id="4" name="Obraz 3">
            <a:extLst>
              <a:ext uri="{FF2B5EF4-FFF2-40B4-BE49-F238E27FC236}">
                <a16:creationId xmlns:a16="http://schemas.microsoft.com/office/drawing/2014/main" id="{59D9DBAB-4C7C-7F22-0B06-C1BA988BC70E}"/>
              </a:ext>
            </a:extLst>
          </p:cNvPr>
          <p:cNvPicPr>
            <a:picLocks noChangeAspect="1"/>
          </p:cNvPicPr>
          <p:nvPr/>
        </p:nvPicPr>
        <p:blipFill>
          <a:blip r:embed="rId4"/>
          <a:stretch>
            <a:fillRect/>
          </a:stretch>
        </p:blipFill>
        <p:spPr>
          <a:xfrm>
            <a:off x="4761732" y="688428"/>
            <a:ext cx="3816201" cy="955622"/>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2566F2-393A-2646-4F19-B1822320BBD5}"/>
              </a:ext>
            </a:extLst>
          </p:cNvPr>
          <p:cNvSpPr>
            <a:spLocks noGrp="1"/>
          </p:cNvSpPr>
          <p:nvPr>
            <p:ph type="title"/>
          </p:nvPr>
        </p:nvSpPr>
        <p:spPr/>
        <p:txBody>
          <a:bodyPr/>
          <a:lstStyle/>
          <a:p>
            <a:r>
              <a:rPr lang="pl-PL" dirty="0" err="1"/>
              <a:t>Material</a:t>
            </a:r>
            <a:endParaRPr lang="pl-PL" dirty="0"/>
          </a:p>
        </p:txBody>
      </p:sp>
      <p:pic>
        <p:nvPicPr>
          <p:cNvPr id="4" name="Symbol zastępczy zawartości 3">
            <a:extLst>
              <a:ext uri="{FF2B5EF4-FFF2-40B4-BE49-F238E27FC236}">
                <a16:creationId xmlns:a16="http://schemas.microsoft.com/office/drawing/2014/main" id="{9958135E-174D-EC0D-7643-19E77C4CEA31}"/>
              </a:ext>
            </a:extLst>
          </p:cNvPr>
          <p:cNvPicPr>
            <a:picLocks noGrp="1" noChangeAspect="1"/>
          </p:cNvPicPr>
          <p:nvPr>
            <p:ph idx="1"/>
          </p:nvPr>
        </p:nvPicPr>
        <p:blipFill>
          <a:blip r:embed="rId2"/>
          <a:stretch>
            <a:fillRect/>
          </a:stretch>
        </p:blipFill>
        <p:spPr>
          <a:xfrm>
            <a:off x="983332" y="2332856"/>
            <a:ext cx="5676900" cy="3181350"/>
          </a:xfrm>
          <a:prstGeom prst="rect">
            <a:avLst/>
          </a:prstGeom>
          <a:ln>
            <a:noFill/>
          </a:ln>
          <a:effectLst>
            <a:softEdge rad="127000"/>
          </a:effectLst>
        </p:spPr>
      </p:pic>
      <p:sp>
        <p:nvSpPr>
          <p:cNvPr id="5" name="Owal 4">
            <a:extLst>
              <a:ext uri="{FF2B5EF4-FFF2-40B4-BE49-F238E27FC236}">
                <a16:creationId xmlns:a16="http://schemas.microsoft.com/office/drawing/2014/main" id="{3E1301AA-BD97-F56A-113F-871E50647B09}"/>
              </a:ext>
            </a:extLst>
          </p:cNvPr>
          <p:cNvSpPr/>
          <p:nvPr/>
        </p:nvSpPr>
        <p:spPr>
          <a:xfrm>
            <a:off x="5076056" y="3645024"/>
            <a:ext cx="1368152" cy="8640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Grafika 6" descr="Niska temperatura">
            <a:extLst>
              <a:ext uri="{FF2B5EF4-FFF2-40B4-BE49-F238E27FC236}">
                <a16:creationId xmlns:a16="http://schemas.microsoft.com/office/drawing/2014/main" id="{47F937CA-2A2F-F5C3-7CE7-5EE47B2A72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2280" y="3086208"/>
            <a:ext cx="1465312" cy="1465312"/>
          </a:xfrm>
          <a:prstGeom prst="rect">
            <a:avLst/>
          </a:prstGeom>
        </p:spPr>
      </p:pic>
      <p:pic>
        <p:nvPicPr>
          <p:cNvPr id="9" name="Obraz 8">
            <a:extLst>
              <a:ext uri="{FF2B5EF4-FFF2-40B4-BE49-F238E27FC236}">
                <a16:creationId xmlns:a16="http://schemas.microsoft.com/office/drawing/2014/main" id="{60DF9D5E-67FA-E00B-E4E7-BA6150BFC3DC}"/>
              </a:ext>
            </a:extLst>
          </p:cNvPr>
          <p:cNvPicPr>
            <a:picLocks noChangeAspect="1"/>
          </p:cNvPicPr>
          <p:nvPr/>
        </p:nvPicPr>
        <p:blipFill>
          <a:blip r:embed="rId5"/>
          <a:stretch>
            <a:fillRect/>
          </a:stretch>
        </p:blipFill>
        <p:spPr>
          <a:xfrm>
            <a:off x="6496397" y="3891309"/>
            <a:ext cx="676852" cy="127797"/>
          </a:xfrm>
          <a:prstGeom prst="rect">
            <a:avLst/>
          </a:prstGeom>
        </p:spPr>
      </p:pic>
      <p:sp>
        <p:nvSpPr>
          <p:cNvPr id="10" name="pole tekstowe 9">
            <a:extLst>
              <a:ext uri="{FF2B5EF4-FFF2-40B4-BE49-F238E27FC236}">
                <a16:creationId xmlns:a16="http://schemas.microsoft.com/office/drawing/2014/main" id="{3F0CB4BC-9323-CD56-D965-70417429BDA5}"/>
              </a:ext>
            </a:extLst>
          </p:cNvPr>
          <p:cNvSpPr txBox="1"/>
          <p:nvPr/>
        </p:nvSpPr>
        <p:spPr>
          <a:xfrm>
            <a:off x="6834823" y="4679721"/>
            <a:ext cx="2154374" cy="369332"/>
          </a:xfrm>
          <a:prstGeom prst="rect">
            <a:avLst/>
          </a:prstGeom>
          <a:noFill/>
        </p:spPr>
        <p:txBody>
          <a:bodyPr wrap="square" rtlCol="0">
            <a:spAutoFit/>
          </a:bodyPr>
          <a:lstStyle/>
          <a:p>
            <a:r>
              <a:rPr lang="pl-PL" dirty="0">
                <a:latin typeface="+mn-lt"/>
              </a:rPr>
              <a:t>-80 Celsius </a:t>
            </a:r>
            <a:r>
              <a:rPr lang="pl-PL" dirty="0" err="1">
                <a:latin typeface="+mn-lt"/>
              </a:rPr>
              <a:t>degree</a:t>
            </a:r>
            <a:endParaRPr lang="pl-PL" dirty="0">
              <a:latin typeface="+mn-lt"/>
            </a:endParaRPr>
          </a:p>
        </p:txBody>
      </p:sp>
    </p:spTree>
    <p:extLst>
      <p:ext uri="{BB962C8B-B14F-4D97-AF65-F5344CB8AC3E}">
        <p14:creationId xmlns:p14="http://schemas.microsoft.com/office/powerpoint/2010/main" val="171450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E64688-3C40-CE79-CC0B-72527BB9DE01}"/>
              </a:ext>
            </a:extLst>
          </p:cNvPr>
          <p:cNvSpPr>
            <a:spLocks noGrp="1"/>
          </p:cNvSpPr>
          <p:nvPr>
            <p:ph type="title"/>
          </p:nvPr>
        </p:nvSpPr>
        <p:spPr/>
        <p:txBody>
          <a:bodyPr/>
          <a:lstStyle/>
          <a:p>
            <a:r>
              <a:rPr lang="pl-PL" dirty="0" err="1"/>
              <a:t>Study</a:t>
            </a:r>
            <a:r>
              <a:rPr lang="pl-PL" dirty="0"/>
              <a:t> </a:t>
            </a:r>
            <a:r>
              <a:rPr lang="pl-PL" dirty="0" err="1"/>
              <a:t>groups</a:t>
            </a:r>
            <a:endParaRPr lang="pl-PL" dirty="0"/>
          </a:p>
        </p:txBody>
      </p:sp>
      <p:sp>
        <p:nvSpPr>
          <p:cNvPr id="6" name="pole tekstowe 5">
            <a:extLst>
              <a:ext uri="{FF2B5EF4-FFF2-40B4-BE49-F238E27FC236}">
                <a16:creationId xmlns:a16="http://schemas.microsoft.com/office/drawing/2014/main" id="{9D65F202-FF59-5256-A5C6-25068A0992D7}"/>
              </a:ext>
            </a:extLst>
          </p:cNvPr>
          <p:cNvSpPr txBox="1"/>
          <p:nvPr/>
        </p:nvSpPr>
        <p:spPr>
          <a:xfrm>
            <a:off x="827584" y="5292038"/>
            <a:ext cx="7128792" cy="923330"/>
          </a:xfrm>
          <a:prstGeom prst="rect">
            <a:avLst/>
          </a:prstGeom>
          <a:noFill/>
        </p:spPr>
        <p:txBody>
          <a:bodyPr wrap="square" rtlCol="0">
            <a:spAutoFit/>
          </a:bodyPr>
          <a:lstStyle/>
          <a:p>
            <a:pPr algn="ctr"/>
            <a:r>
              <a:rPr lang="en-US" dirty="0">
                <a:solidFill>
                  <a:schemeClr val="tx1">
                    <a:lumMod val="75000"/>
                    <a:lumOff val="25000"/>
                  </a:schemeClr>
                </a:solidFill>
                <a:latin typeface="+mn-lt"/>
              </a:rPr>
              <a:t>52 patients were enrolled in the study, 4 of them were excluded due to PSG technical issues or withdrawal of consent for morning blood collection</a:t>
            </a:r>
            <a:r>
              <a:rPr lang="pl-PL" dirty="0">
                <a:solidFill>
                  <a:schemeClr val="tx1">
                    <a:lumMod val="75000"/>
                    <a:lumOff val="25000"/>
                  </a:schemeClr>
                </a:solidFill>
                <a:latin typeface="+mn-lt"/>
              </a:rPr>
              <a:t> </a:t>
            </a:r>
            <a:r>
              <a:rPr lang="pl-PL" dirty="0">
                <a:solidFill>
                  <a:schemeClr val="tx1">
                    <a:lumMod val="75000"/>
                    <a:lumOff val="25000"/>
                  </a:schemeClr>
                </a:solidFill>
                <a:latin typeface="+mn-lt"/>
                <a:sym typeface="Wingdings" panose="05000000000000000000" pitchFamily="2" charset="2"/>
              </a:rPr>
              <a:t> N=48</a:t>
            </a:r>
            <a:endParaRPr lang="pl-PL" dirty="0">
              <a:solidFill>
                <a:schemeClr val="tx1">
                  <a:lumMod val="75000"/>
                  <a:lumOff val="25000"/>
                </a:schemeClr>
              </a:solidFill>
              <a:latin typeface="+mn-lt"/>
            </a:endParaRPr>
          </a:p>
        </p:txBody>
      </p:sp>
      <p:graphicFrame>
        <p:nvGraphicFramePr>
          <p:cNvPr id="9" name="Symbol zastępczy zawartości 8">
            <a:extLst>
              <a:ext uri="{FF2B5EF4-FFF2-40B4-BE49-F238E27FC236}">
                <a16:creationId xmlns:a16="http://schemas.microsoft.com/office/drawing/2014/main" id="{B45EC5CA-09CB-54AC-CCA8-074EBD9F44B4}"/>
              </a:ext>
            </a:extLst>
          </p:cNvPr>
          <p:cNvGraphicFramePr>
            <a:graphicFrameLocks noGrp="1"/>
          </p:cNvGraphicFramePr>
          <p:nvPr>
            <p:ph idx="1"/>
            <p:extLst>
              <p:ext uri="{D42A27DB-BD31-4B8C-83A1-F6EECF244321}">
                <p14:modId xmlns:p14="http://schemas.microsoft.com/office/powerpoint/2010/main" val="2450391554"/>
              </p:ext>
            </p:extLst>
          </p:nvPr>
        </p:nvGraphicFramePr>
        <p:xfrm>
          <a:off x="827584" y="1916832"/>
          <a:ext cx="7704857" cy="2618985"/>
        </p:xfrm>
        <a:graphic>
          <a:graphicData uri="http://schemas.openxmlformats.org/drawingml/2006/table">
            <a:tbl>
              <a:tblPr firstRow="1" firstCol="1" bandRow="1"/>
              <a:tblGrid>
                <a:gridCol w="1607885">
                  <a:extLst>
                    <a:ext uri="{9D8B030D-6E8A-4147-A177-3AD203B41FA5}">
                      <a16:colId xmlns:a16="http://schemas.microsoft.com/office/drawing/2014/main" val="2235593654"/>
                    </a:ext>
                  </a:extLst>
                </a:gridCol>
                <a:gridCol w="1650925">
                  <a:extLst>
                    <a:ext uri="{9D8B030D-6E8A-4147-A177-3AD203B41FA5}">
                      <a16:colId xmlns:a16="http://schemas.microsoft.com/office/drawing/2014/main" val="4012250842"/>
                    </a:ext>
                  </a:extLst>
                </a:gridCol>
                <a:gridCol w="1526679">
                  <a:extLst>
                    <a:ext uri="{9D8B030D-6E8A-4147-A177-3AD203B41FA5}">
                      <a16:colId xmlns:a16="http://schemas.microsoft.com/office/drawing/2014/main" val="3744574796"/>
                    </a:ext>
                  </a:extLst>
                </a:gridCol>
                <a:gridCol w="1526679">
                  <a:extLst>
                    <a:ext uri="{9D8B030D-6E8A-4147-A177-3AD203B41FA5}">
                      <a16:colId xmlns:a16="http://schemas.microsoft.com/office/drawing/2014/main" val="2049233516"/>
                    </a:ext>
                  </a:extLst>
                </a:gridCol>
                <a:gridCol w="1392689">
                  <a:extLst>
                    <a:ext uri="{9D8B030D-6E8A-4147-A177-3AD203B41FA5}">
                      <a16:colId xmlns:a16="http://schemas.microsoft.com/office/drawing/2014/main" val="1464037084"/>
                    </a:ext>
                  </a:extLst>
                </a:gridCol>
              </a:tblGrid>
              <a:tr h="530753">
                <a:tc>
                  <a:txBody>
                    <a:bodyPr/>
                    <a:lstStyle/>
                    <a:p>
                      <a:pPr>
                        <a:lnSpc>
                          <a:spcPct val="107000"/>
                        </a:lnSpc>
                        <a:spcAft>
                          <a:spcPts val="800"/>
                        </a:spcAft>
                      </a:pPr>
                      <a:r>
                        <a:rPr lang="en-US" sz="1100" i="1" kern="100">
                          <a:effectLst/>
                          <a:latin typeface="Aptos" panose="020B0004020202020204" pitchFamily="34" charset="0"/>
                          <a:ea typeface="Aptos" panose="020B0004020202020204" pitchFamily="34" charset="0"/>
                          <a:cs typeface="Times New Roman" panose="02020603050405020304" pitchFamily="18" charset="0"/>
                        </a:rPr>
                        <a:t> </a:t>
                      </a:r>
                      <a:endParaRPr lang="pl-P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Control group</a:t>
                      </a:r>
                      <a:endParaRPr lang="pl-P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OSA group</a:t>
                      </a:r>
                      <a:endParaRPr lang="pl-P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OSA &amp; DMT2 group</a:t>
                      </a:r>
                      <a:endParaRPr lang="pl-P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p-value</a:t>
                      </a:r>
                      <a:endParaRPr lang="pl-P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4832580"/>
                  </a:ext>
                </a:extLst>
              </a:tr>
              <a:tr h="260740">
                <a:tc>
                  <a:txBody>
                    <a:bodyPr/>
                    <a:lstStyle/>
                    <a:p>
                      <a:pPr>
                        <a:lnSpc>
                          <a:spcPct val="107000"/>
                        </a:lnSpc>
                        <a:spcAft>
                          <a:spcPts val="800"/>
                        </a:spcAft>
                      </a:pPr>
                      <a:r>
                        <a:rPr lang="en-US" sz="1100" i="1" kern="100">
                          <a:effectLst/>
                          <a:latin typeface="Aptos" panose="020B0004020202020204" pitchFamily="34" charset="0"/>
                          <a:ea typeface="Aptos" panose="020B0004020202020204" pitchFamily="34" charset="0"/>
                          <a:cs typeface="Times New Roman" panose="02020603050405020304" pitchFamily="18" charset="0"/>
                        </a:rPr>
                        <a:t>N</a:t>
                      </a:r>
                      <a:endParaRPr lang="pl-P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17 (35%)</a:t>
                      </a:r>
                      <a:endParaRPr lang="pl-P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11 (23%) </a:t>
                      </a:r>
                      <a:endParaRPr lang="pl-P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20 (42%)</a:t>
                      </a:r>
                      <a:endParaRPr lang="pl-P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N/A</a:t>
                      </a:r>
                      <a:endParaRPr lang="pl-P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6233568"/>
                  </a:ext>
                </a:extLst>
              </a:tr>
              <a:tr h="260740">
                <a:tc>
                  <a:txBody>
                    <a:bodyPr/>
                    <a:lstStyle/>
                    <a:p>
                      <a:pP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Sex [male]</a:t>
                      </a:r>
                      <a:endParaRPr lang="pl-P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i="1" kern="100">
                          <a:effectLst/>
                          <a:latin typeface="Aptos" panose="020B0004020202020204" pitchFamily="34" charset="0"/>
                          <a:ea typeface="Aptos" panose="020B0004020202020204" pitchFamily="34" charset="0"/>
                          <a:cs typeface="Times New Roman" panose="02020603050405020304" pitchFamily="18" charset="0"/>
                        </a:rPr>
                        <a:t>13 (76%)</a:t>
                      </a:r>
                      <a:endParaRPr lang="pl-P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i="1" kern="100">
                          <a:effectLst/>
                          <a:latin typeface="Aptos" panose="020B0004020202020204" pitchFamily="34" charset="0"/>
                          <a:ea typeface="Aptos" panose="020B0004020202020204" pitchFamily="34" charset="0"/>
                          <a:cs typeface="Times New Roman" panose="02020603050405020304" pitchFamily="18" charset="0"/>
                        </a:rPr>
                        <a:t>9 (81%)</a:t>
                      </a:r>
                      <a:endParaRPr lang="pl-P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i="1" kern="100">
                          <a:effectLst/>
                          <a:latin typeface="Aptos" panose="020B0004020202020204" pitchFamily="34" charset="0"/>
                          <a:ea typeface="Aptos" panose="020B0004020202020204" pitchFamily="34" charset="0"/>
                          <a:cs typeface="Times New Roman" panose="02020603050405020304" pitchFamily="18" charset="0"/>
                        </a:rPr>
                        <a:t>15 (75%)</a:t>
                      </a:r>
                      <a:endParaRPr lang="pl-P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i="1" kern="100">
                          <a:effectLst/>
                          <a:latin typeface="Aptos" panose="020B0004020202020204" pitchFamily="34" charset="0"/>
                          <a:ea typeface="Aptos" panose="020B0004020202020204" pitchFamily="34" charset="0"/>
                          <a:cs typeface="Times New Roman" panose="02020603050405020304" pitchFamily="18" charset="0"/>
                        </a:rPr>
                        <a:t>0.192</a:t>
                      </a:r>
                      <a:endParaRPr lang="pl-P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1067672"/>
                  </a:ext>
                </a:extLst>
              </a:tr>
              <a:tr h="260740">
                <a:tc>
                  <a:txBody>
                    <a:bodyPr/>
                    <a:lstStyle/>
                    <a:p>
                      <a:pP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Age [years old]</a:t>
                      </a:r>
                      <a:endParaRPr lang="pl-P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i="1" kern="100" dirty="0">
                          <a:effectLst/>
                          <a:latin typeface="Aptos" panose="020B0004020202020204" pitchFamily="34" charset="0"/>
                          <a:ea typeface="Aptos" panose="020B0004020202020204" pitchFamily="34" charset="0"/>
                          <a:cs typeface="Times New Roman" panose="02020603050405020304" pitchFamily="18" charset="0"/>
                        </a:rPr>
                        <a:t>47 </a:t>
                      </a:r>
                      <a:endParaRPr lang="pl-PL" sz="1100" i="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100" i="1" kern="100" dirty="0">
                          <a:effectLst/>
                          <a:latin typeface="Aptos" panose="020B0004020202020204" pitchFamily="34" charset="0"/>
                          <a:ea typeface="Aptos" panose="020B0004020202020204" pitchFamily="34" charset="0"/>
                          <a:cs typeface="Times New Roman" panose="02020603050405020304" pitchFamily="18" charset="0"/>
                        </a:rPr>
                        <a:t>(IQR: 44-60)</a:t>
                      </a:r>
                      <a:endParaRPr lang="pl-P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i="1" kern="100" dirty="0">
                          <a:effectLst/>
                          <a:latin typeface="Aptos" panose="020B0004020202020204" pitchFamily="34" charset="0"/>
                          <a:ea typeface="Aptos" panose="020B0004020202020204" pitchFamily="34" charset="0"/>
                          <a:cs typeface="Times New Roman" panose="02020603050405020304" pitchFamily="18" charset="0"/>
                        </a:rPr>
                        <a:t>48</a:t>
                      </a:r>
                      <a:endParaRPr lang="pl-PL" sz="1100" i="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(IQR: 43-63.5)</a:t>
                      </a:r>
                      <a:endParaRPr lang="pl-P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i="1" kern="100" dirty="0">
                          <a:effectLst/>
                          <a:latin typeface="Aptos" panose="020B0004020202020204" pitchFamily="34" charset="0"/>
                          <a:ea typeface="Aptos" panose="020B0004020202020204" pitchFamily="34" charset="0"/>
                          <a:cs typeface="Times New Roman" panose="02020603050405020304" pitchFamily="18" charset="0"/>
                        </a:rPr>
                        <a:t>57.5</a:t>
                      </a:r>
                      <a:endParaRPr lang="pl-PL" sz="1100" i="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pl-PL" sz="1100" i="1" kern="100" dirty="0">
                          <a:effectLst/>
                          <a:latin typeface="Aptos" panose="020B0004020202020204" pitchFamily="34" charset="0"/>
                          <a:ea typeface="Aptos" panose="020B0004020202020204" pitchFamily="34" charset="0"/>
                          <a:cs typeface="Times New Roman" panose="02020603050405020304" pitchFamily="18" charset="0"/>
                        </a:rPr>
                        <a:t>IQR </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49-64.5)</a:t>
                      </a:r>
                      <a:endParaRPr lang="pl-P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i="1" kern="100">
                          <a:effectLst/>
                          <a:latin typeface="Aptos" panose="020B0004020202020204" pitchFamily="34" charset="0"/>
                          <a:ea typeface="Aptos" panose="020B0004020202020204" pitchFamily="34" charset="0"/>
                          <a:cs typeface="Times New Roman" panose="02020603050405020304" pitchFamily="18" charset="0"/>
                        </a:rPr>
                        <a:t>0.126</a:t>
                      </a:r>
                      <a:endParaRPr lang="pl-P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9188812"/>
                  </a:ext>
                </a:extLst>
              </a:tr>
              <a:tr h="581783">
                <a:tc>
                  <a:txBody>
                    <a:bodyPr/>
                    <a:lstStyle/>
                    <a:p>
                      <a:pPr>
                        <a:lnSpc>
                          <a:spcPct val="107000"/>
                        </a:lnSpc>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BMI [kg/m</a:t>
                      </a:r>
                      <a:r>
                        <a:rPr lang="en-US" sz="11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endParaRPr lang="pl-P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i="1" kern="100" dirty="0">
                          <a:effectLst/>
                          <a:latin typeface="Aptos" panose="020B0004020202020204" pitchFamily="34" charset="0"/>
                          <a:ea typeface="Aptos" panose="020B0004020202020204" pitchFamily="34" charset="0"/>
                          <a:cs typeface="Times New Roman" panose="02020603050405020304" pitchFamily="18" charset="0"/>
                        </a:rPr>
                        <a:t>30.450	</a:t>
                      </a:r>
                      <a:endParaRPr lang="pl-PL" sz="1100" i="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100" i="1" kern="100" dirty="0">
                          <a:effectLst/>
                          <a:latin typeface="Aptos" panose="020B0004020202020204" pitchFamily="34" charset="0"/>
                          <a:ea typeface="Aptos" panose="020B0004020202020204" pitchFamily="34" charset="0"/>
                          <a:cs typeface="Times New Roman" panose="02020603050405020304" pitchFamily="18" charset="0"/>
                        </a:rPr>
                        <a:t>(IQR: 27.765-31.888)</a:t>
                      </a:r>
                      <a:endParaRPr lang="pl-P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i="1" kern="100" dirty="0">
                          <a:effectLst/>
                          <a:latin typeface="Aptos" panose="020B0004020202020204" pitchFamily="34" charset="0"/>
                          <a:ea typeface="Aptos" panose="020B0004020202020204" pitchFamily="34" charset="0"/>
                          <a:cs typeface="Times New Roman" panose="02020603050405020304" pitchFamily="18" charset="0"/>
                        </a:rPr>
                        <a:t>34.602</a:t>
                      </a:r>
                      <a:endParaRPr lang="pl-PL" sz="1100" i="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100" i="1" kern="100" dirty="0">
                          <a:effectLst/>
                          <a:latin typeface="Aptos" panose="020B0004020202020204" pitchFamily="34" charset="0"/>
                          <a:ea typeface="Aptos" panose="020B0004020202020204" pitchFamily="34" charset="0"/>
                          <a:cs typeface="Times New Roman" panose="02020603050405020304" pitchFamily="18" charset="0"/>
                        </a:rPr>
                        <a:t>(IQR: 30.623-37.265)</a:t>
                      </a:r>
                      <a:endParaRPr lang="pl-P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i="1" kern="100" dirty="0">
                          <a:effectLst/>
                          <a:latin typeface="Aptos" panose="020B0004020202020204" pitchFamily="34" charset="0"/>
                          <a:ea typeface="Aptos" panose="020B0004020202020204" pitchFamily="34" charset="0"/>
                          <a:cs typeface="Times New Roman" panose="02020603050405020304" pitchFamily="18" charset="0"/>
                        </a:rPr>
                        <a:t>36.977	</a:t>
                      </a:r>
                      <a:endParaRPr lang="pl-PL" sz="1100" i="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100" i="1" kern="100" dirty="0">
                          <a:effectLst/>
                          <a:latin typeface="Aptos" panose="020B0004020202020204" pitchFamily="34" charset="0"/>
                          <a:ea typeface="Aptos" panose="020B0004020202020204" pitchFamily="34" charset="0"/>
                          <a:cs typeface="Times New Roman" panose="02020603050405020304" pitchFamily="18" charset="0"/>
                        </a:rPr>
                        <a:t>(IQR: 32.272-41.663)</a:t>
                      </a:r>
                      <a:endParaRPr lang="pl-P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0.014</a:t>
                      </a:r>
                      <a:endParaRPr lang="pl-P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0715525"/>
                  </a:ext>
                </a:extLst>
              </a:tr>
              <a:tr h="530753">
                <a:tc>
                  <a:txBody>
                    <a:bodyPr/>
                    <a:lstStyle/>
                    <a:p>
                      <a:pP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AHI [incidents/h]</a:t>
                      </a:r>
                      <a:endParaRPr lang="pl-P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i="1" kern="100">
                          <a:effectLst/>
                          <a:latin typeface="Aptos" panose="020B0004020202020204" pitchFamily="34" charset="0"/>
                          <a:ea typeface="Aptos" panose="020B0004020202020204" pitchFamily="34" charset="0"/>
                          <a:cs typeface="Times New Roman" panose="02020603050405020304" pitchFamily="18" charset="0"/>
                        </a:rPr>
                        <a:t>1.5 (IQR: 1.0-3.9)</a:t>
                      </a:r>
                      <a:endParaRPr lang="pl-P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i="1" kern="100">
                          <a:effectLst/>
                          <a:latin typeface="Aptos" panose="020B0004020202020204" pitchFamily="34" charset="0"/>
                          <a:ea typeface="Aptos" panose="020B0004020202020204" pitchFamily="34" charset="0"/>
                          <a:cs typeface="Times New Roman" panose="02020603050405020304" pitchFamily="18" charset="0"/>
                        </a:rPr>
                        <a:t>50.2 (IQR: 40.0-75.7)</a:t>
                      </a:r>
                      <a:endParaRPr lang="pl-P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i="1" kern="100">
                          <a:effectLst/>
                          <a:latin typeface="Aptos" panose="020B0004020202020204" pitchFamily="34" charset="0"/>
                          <a:ea typeface="Aptos" panose="020B0004020202020204" pitchFamily="34" charset="0"/>
                          <a:cs typeface="Times New Roman" panose="02020603050405020304" pitchFamily="18" charset="0"/>
                        </a:rPr>
                        <a:t>50.9 (IQR: 27.6-65.4)</a:t>
                      </a:r>
                      <a:endParaRPr lang="pl-P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i="1" kern="100" dirty="0">
                          <a:effectLst/>
                          <a:latin typeface="Aptos" panose="020B0004020202020204" pitchFamily="34" charset="0"/>
                          <a:ea typeface="Aptos" panose="020B0004020202020204" pitchFamily="34" charset="0"/>
                          <a:cs typeface="Times New Roman" panose="02020603050405020304" pitchFamily="18" charset="0"/>
                        </a:rPr>
                        <a:t>&lt;0.001</a:t>
                      </a:r>
                      <a:endParaRPr lang="pl-P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9584954"/>
                  </a:ext>
                </a:extLst>
              </a:tr>
            </a:tbl>
          </a:graphicData>
        </a:graphic>
      </p:graphicFrame>
    </p:spTree>
    <p:extLst>
      <p:ext uri="{BB962C8B-B14F-4D97-AF65-F5344CB8AC3E}">
        <p14:creationId xmlns:p14="http://schemas.microsoft.com/office/powerpoint/2010/main" val="2507140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1F9A90-F70A-770F-2C32-8722DAFCEA01}"/>
              </a:ext>
            </a:extLst>
          </p:cNvPr>
          <p:cNvSpPr>
            <a:spLocks noGrp="1"/>
          </p:cNvSpPr>
          <p:nvPr>
            <p:ph type="title"/>
          </p:nvPr>
        </p:nvSpPr>
        <p:spPr>
          <a:xfrm>
            <a:off x="457200" y="-603448"/>
            <a:ext cx="8229600" cy="1600200"/>
          </a:xfrm>
        </p:spPr>
        <p:txBody>
          <a:bodyPr/>
          <a:lstStyle/>
          <a:p>
            <a:r>
              <a:rPr lang="pl-PL" dirty="0" err="1"/>
              <a:t>miRNA</a:t>
            </a:r>
            <a:endParaRPr lang="pl-PL" dirty="0"/>
          </a:p>
        </p:txBody>
      </p:sp>
      <p:sp>
        <p:nvSpPr>
          <p:cNvPr id="15" name="Księżyc 14">
            <a:extLst>
              <a:ext uri="{FF2B5EF4-FFF2-40B4-BE49-F238E27FC236}">
                <a16:creationId xmlns:a16="http://schemas.microsoft.com/office/drawing/2014/main" id="{502608D9-0C31-99E8-597B-CCCB4888DCE4}"/>
              </a:ext>
            </a:extLst>
          </p:cNvPr>
          <p:cNvSpPr/>
          <p:nvPr/>
        </p:nvSpPr>
        <p:spPr>
          <a:xfrm>
            <a:off x="270298" y="3395699"/>
            <a:ext cx="576064" cy="734632"/>
          </a:xfrm>
          <a:prstGeom prst="mo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ole tekstowe 16">
            <a:extLst>
              <a:ext uri="{FF2B5EF4-FFF2-40B4-BE49-F238E27FC236}">
                <a16:creationId xmlns:a16="http://schemas.microsoft.com/office/drawing/2014/main" id="{F42BAF6D-A1E4-41A9-A8A9-80B10A10CAB7}"/>
              </a:ext>
            </a:extLst>
          </p:cNvPr>
          <p:cNvSpPr txBox="1"/>
          <p:nvPr/>
        </p:nvSpPr>
        <p:spPr>
          <a:xfrm>
            <a:off x="899592" y="6441023"/>
            <a:ext cx="8868205" cy="338554"/>
          </a:xfrm>
          <a:prstGeom prst="rect">
            <a:avLst/>
          </a:prstGeom>
          <a:noFill/>
        </p:spPr>
        <p:txBody>
          <a:bodyPr wrap="square" rtlCol="0">
            <a:spAutoFit/>
          </a:bodyPr>
          <a:lstStyle/>
          <a:p>
            <a:r>
              <a:rPr lang="pl-PL" sz="1600" i="1" dirty="0" err="1">
                <a:latin typeface="Arial Narrow" panose="020B0606020202030204" pitchFamily="34" charset="0"/>
              </a:rPr>
              <a:t>snRNA</a:t>
            </a:r>
            <a:r>
              <a:rPr lang="pl-PL" sz="1600" i="1" dirty="0">
                <a:latin typeface="Arial Narrow" panose="020B0606020202030204" pitchFamily="34" charset="0"/>
              </a:rPr>
              <a:t> RNU6B – </a:t>
            </a:r>
            <a:r>
              <a:rPr lang="pl-PL" sz="1600" i="1" dirty="0" err="1">
                <a:latin typeface="Arial Narrow" panose="020B0606020202030204" pitchFamily="34" charset="0"/>
              </a:rPr>
              <a:t>endogenous</a:t>
            </a:r>
            <a:r>
              <a:rPr lang="pl-PL" sz="1600" i="1" dirty="0">
                <a:latin typeface="Arial Narrow" panose="020B0606020202030204" pitchFamily="34" charset="0"/>
              </a:rPr>
              <a:t> </a:t>
            </a:r>
            <a:r>
              <a:rPr lang="pl-PL" sz="1600" i="1" dirty="0" err="1">
                <a:latin typeface="Arial Narrow" panose="020B0606020202030204" pitchFamily="34" charset="0"/>
              </a:rPr>
              <a:t>control</a:t>
            </a:r>
            <a:r>
              <a:rPr lang="pl-PL" sz="1600" i="1" dirty="0">
                <a:latin typeface="Arial Narrow" panose="020B0606020202030204" pitchFamily="34" charset="0"/>
              </a:rPr>
              <a:t>, </a:t>
            </a:r>
            <a:r>
              <a:rPr lang="pl-PL" sz="1600" i="1" dirty="0" err="1">
                <a:latin typeface="Arial Narrow" panose="020B0606020202030204" pitchFamily="34" charset="0"/>
              </a:rPr>
              <a:t>method</a:t>
            </a:r>
            <a:r>
              <a:rPr lang="pl-PL" sz="1600" i="1" dirty="0">
                <a:latin typeface="Arial Narrow" panose="020B0606020202030204" pitchFamily="34" charset="0"/>
              </a:rPr>
              <a:t> </a:t>
            </a:r>
            <a:r>
              <a:rPr lang="pl-PL" sz="1600" i="1" dirty="0" err="1">
                <a:latin typeface="Arial Narrow" panose="020B0606020202030204" pitchFamily="34" charset="0"/>
              </a:rPr>
              <a:t>qRT</a:t>
            </a:r>
            <a:r>
              <a:rPr lang="pl-PL" sz="1600" i="1" dirty="0">
                <a:latin typeface="Arial Narrow" panose="020B0606020202030204" pitchFamily="34" charset="0"/>
              </a:rPr>
              <a:t>-PCR</a:t>
            </a:r>
          </a:p>
        </p:txBody>
      </p:sp>
      <p:pic>
        <p:nvPicPr>
          <p:cNvPr id="3" name="Obraz 2">
            <a:extLst>
              <a:ext uri="{FF2B5EF4-FFF2-40B4-BE49-F238E27FC236}">
                <a16:creationId xmlns:a16="http://schemas.microsoft.com/office/drawing/2014/main" id="{1EEB6615-7258-E425-0E38-E80BBA2D3F3F}"/>
              </a:ext>
            </a:extLst>
          </p:cNvPr>
          <p:cNvPicPr>
            <a:picLocks noChangeAspect="1"/>
          </p:cNvPicPr>
          <p:nvPr/>
        </p:nvPicPr>
        <p:blipFill>
          <a:blip r:embed="rId3"/>
          <a:stretch>
            <a:fillRect/>
          </a:stretch>
        </p:blipFill>
        <p:spPr>
          <a:xfrm>
            <a:off x="1028056" y="996752"/>
            <a:ext cx="7087888" cy="5220286"/>
          </a:xfrm>
          <a:prstGeom prst="rect">
            <a:avLst/>
          </a:prstGeom>
        </p:spPr>
      </p:pic>
      <p:sp>
        <p:nvSpPr>
          <p:cNvPr id="14" name="Słoneczko 13">
            <a:extLst>
              <a:ext uri="{FF2B5EF4-FFF2-40B4-BE49-F238E27FC236}">
                <a16:creationId xmlns:a16="http://schemas.microsoft.com/office/drawing/2014/main" id="{D0D909BB-6EA4-FA15-C930-E8C7F53BDE9D}"/>
              </a:ext>
            </a:extLst>
          </p:cNvPr>
          <p:cNvSpPr/>
          <p:nvPr/>
        </p:nvSpPr>
        <p:spPr>
          <a:xfrm>
            <a:off x="7942933" y="3174847"/>
            <a:ext cx="907202" cy="864096"/>
          </a:xfrm>
          <a:prstGeom prst="su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2010318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2736F12A-5CFE-C316-55CD-9EF17A4B3084}"/>
              </a:ext>
            </a:extLst>
          </p:cNvPr>
          <p:cNvGraphicFramePr>
            <a:graphicFrameLocks noGrp="1"/>
          </p:cNvGraphicFramePr>
          <p:nvPr>
            <p:ph idx="1"/>
            <p:extLst>
              <p:ext uri="{D42A27DB-BD31-4B8C-83A1-F6EECF244321}">
                <p14:modId xmlns:p14="http://schemas.microsoft.com/office/powerpoint/2010/main" val="3616616713"/>
              </p:ext>
            </p:extLst>
          </p:nvPr>
        </p:nvGraphicFramePr>
        <p:xfrm>
          <a:off x="1043608" y="836712"/>
          <a:ext cx="7056783" cy="5445923"/>
        </p:xfrm>
        <a:graphic>
          <a:graphicData uri="http://schemas.openxmlformats.org/drawingml/2006/table">
            <a:tbl>
              <a:tblPr firstRow="1" firstCol="1" bandRow="1"/>
              <a:tblGrid>
                <a:gridCol w="1161547">
                  <a:extLst>
                    <a:ext uri="{9D8B030D-6E8A-4147-A177-3AD203B41FA5}">
                      <a16:colId xmlns:a16="http://schemas.microsoft.com/office/drawing/2014/main" val="552441833"/>
                    </a:ext>
                  </a:extLst>
                </a:gridCol>
                <a:gridCol w="1483336">
                  <a:extLst>
                    <a:ext uri="{9D8B030D-6E8A-4147-A177-3AD203B41FA5}">
                      <a16:colId xmlns:a16="http://schemas.microsoft.com/office/drawing/2014/main" val="3794375056"/>
                    </a:ext>
                  </a:extLst>
                </a:gridCol>
                <a:gridCol w="1264576">
                  <a:extLst>
                    <a:ext uri="{9D8B030D-6E8A-4147-A177-3AD203B41FA5}">
                      <a16:colId xmlns:a16="http://schemas.microsoft.com/office/drawing/2014/main" val="3731674131"/>
                    </a:ext>
                  </a:extLst>
                </a:gridCol>
                <a:gridCol w="1381717">
                  <a:extLst>
                    <a:ext uri="{9D8B030D-6E8A-4147-A177-3AD203B41FA5}">
                      <a16:colId xmlns:a16="http://schemas.microsoft.com/office/drawing/2014/main" val="169139937"/>
                    </a:ext>
                  </a:extLst>
                </a:gridCol>
                <a:gridCol w="1167191">
                  <a:extLst>
                    <a:ext uri="{9D8B030D-6E8A-4147-A177-3AD203B41FA5}">
                      <a16:colId xmlns:a16="http://schemas.microsoft.com/office/drawing/2014/main" val="3962152616"/>
                    </a:ext>
                  </a:extLst>
                </a:gridCol>
                <a:gridCol w="598416">
                  <a:extLst>
                    <a:ext uri="{9D8B030D-6E8A-4147-A177-3AD203B41FA5}">
                      <a16:colId xmlns:a16="http://schemas.microsoft.com/office/drawing/2014/main" val="1958173180"/>
                    </a:ext>
                  </a:extLst>
                </a:gridCol>
              </a:tblGrid>
              <a:tr h="1072089">
                <a:tc>
                  <a:txBody>
                    <a:bodyPr/>
                    <a:lstStyle/>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endParaRPr lang="pl-PL" sz="7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r>
                        <a:rPr lang="en-US" sz="700" b="1" kern="100" dirty="0">
                          <a:effectLst/>
                          <a:latin typeface="Times New Roman" panose="02020603050405020304" pitchFamily="18" charset="0"/>
                          <a:ea typeface="Calibri" panose="020F0502020204030204" pitchFamily="34" charset="0"/>
                          <a:cs typeface="Times New Roman" panose="02020603050405020304" pitchFamily="18" charset="0"/>
                        </a:rPr>
                        <a:t>No OSA,</a:t>
                      </a:r>
                      <a:endParaRPr lang="pl-PL" sz="7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700" kern="100" dirty="0">
                          <a:effectLst/>
                          <a:latin typeface="Times New Roman" panose="02020603050405020304" pitchFamily="18" charset="0"/>
                          <a:ea typeface="Calibri" panose="020F0502020204030204" pitchFamily="34" charset="0"/>
                          <a:cs typeface="Times New Roman" panose="02020603050405020304" pitchFamily="18" charset="0"/>
                        </a:rPr>
                        <a:t>(control group)</a:t>
                      </a:r>
                      <a:endParaRPr lang="pl-PL" sz="7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700" b="1" kern="100" dirty="0">
                          <a:effectLst/>
                          <a:latin typeface="Times New Roman" panose="02020603050405020304" pitchFamily="18" charset="0"/>
                          <a:ea typeface="Calibri" panose="020F0502020204030204" pitchFamily="34" charset="0"/>
                          <a:cs typeface="Times New Roman" panose="02020603050405020304" pitchFamily="18" charset="0"/>
                        </a:rPr>
                        <a:t>n=17</a:t>
                      </a:r>
                      <a:endParaRPr lang="pl-PL" sz="7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7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pl-PL" sz="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b="1" kern="100" dirty="0">
                          <a:effectLst/>
                          <a:latin typeface="Times New Roman" panose="02020603050405020304" pitchFamily="18" charset="0"/>
                          <a:ea typeface="Calibri" panose="020F0502020204030204" pitchFamily="34" charset="0"/>
                          <a:cs typeface="Times New Roman" panose="02020603050405020304" pitchFamily="18" charset="0"/>
                        </a:rPr>
                        <a:t>OSA</a:t>
                      </a:r>
                      <a:endParaRPr lang="pl-PL" sz="7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7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pl-PL" sz="700" kern="100" dirty="0">
                          <a:effectLst/>
                          <a:latin typeface="Times New Roman" panose="02020603050405020304" pitchFamily="18" charset="0"/>
                          <a:ea typeface="Calibri" panose="020F0502020204030204" pitchFamily="34" charset="0"/>
                          <a:cs typeface="Times New Roman" panose="02020603050405020304" pitchFamily="18" charset="0"/>
                        </a:rPr>
                        <a:t>OSA+ OSA&amp;T2DM</a:t>
                      </a:r>
                      <a:r>
                        <a:rPr lang="en-US" sz="7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pl-PL" sz="7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700" b="1" kern="100" dirty="0">
                          <a:effectLst/>
                          <a:latin typeface="Times New Roman" panose="02020603050405020304" pitchFamily="18" charset="0"/>
                          <a:ea typeface="Calibri" panose="020F0502020204030204" pitchFamily="34" charset="0"/>
                          <a:cs typeface="Times New Roman" panose="02020603050405020304" pitchFamily="18" charset="0"/>
                        </a:rPr>
                        <a:t>n=31</a:t>
                      </a:r>
                      <a:endParaRPr lang="pl-PL" sz="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endParaRPr lang="pl-PL" sz="7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r>
                        <a:rPr lang="en-US" sz="700" b="1" kern="100" dirty="0">
                          <a:effectLst/>
                          <a:latin typeface="Times New Roman" panose="02020603050405020304" pitchFamily="18" charset="0"/>
                          <a:ea typeface="Calibri" panose="020F0502020204030204" pitchFamily="34" charset="0"/>
                          <a:cs typeface="Times New Roman" panose="02020603050405020304" pitchFamily="18" charset="0"/>
                        </a:rPr>
                        <a:t>T2DM</a:t>
                      </a:r>
                      <a:endParaRPr lang="pl-PL" sz="7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7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pl-PL" sz="700" kern="100" dirty="0">
                          <a:effectLst/>
                          <a:latin typeface="Times New Roman" panose="02020603050405020304" pitchFamily="18" charset="0"/>
                          <a:ea typeface="Calibri" panose="020F0502020204030204" pitchFamily="34" charset="0"/>
                          <a:cs typeface="Times New Roman" panose="02020603050405020304" pitchFamily="18" charset="0"/>
                        </a:rPr>
                        <a:t>OSA&amp;T2DM</a:t>
                      </a:r>
                      <a:r>
                        <a:rPr lang="en-US" sz="7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pl-PL" sz="7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700" b="1" kern="100" dirty="0">
                          <a:effectLst/>
                          <a:latin typeface="Times New Roman" panose="02020603050405020304" pitchFamily="18" charset="0"/>
                          <a:ea typeface="Calibri" panose="020F0502020204030204" pitchFamily="34" charset="0"/>
                          <a:cs typeface="Times New Roman" panose="02020603050405020304" pitchFamily="18" charset="0"/>
                        </a:rPr>
                        <a:t>n=20</a:t>
                      </a:r>
                      <a:endParaRPr lang="pl-PL" sz="7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7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pl-PL" sz="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b="1" kern="100" dirty="0">
                          <a:effectLst/>
                          <a:latin typeface="Times New Roman" panose="02020603050405020304" pitchFamily="18" charset="0"/>
                          <a:ea typeface="Calibri" panose="020F0502020204030204" pitchFamily="34" charset="0"/>
                          <a:cs typeface="Times New Roman" panose="02020603050405020304" pitchFamily="18" charset="0"/>
                        </a:rPr>
                        <a:t>No T2DM </a:t>
                      </a:r>
                      <a:endParaRPr lang="pl-PL" sz="7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700" kern="100" dirty="0">
                          <a:effectLst/>
                          <a:latin typeface="Times New Roman" panose="02020603050405020304" pitchFamily="18" charset="0"/>
                          <a:ea typeface="Calibri" panose="020F0502020204030204" pitchFamily="34" charset="0"/>
                          <a:cs typeface="Times New Roman" panose="02020603050405020304" pitchFamily="18" charset="0"/>
                        </a:rPr>
                        <a:t>(control  </a:t>
                      </a:r>
                      <a:r>
                        <a:rPr lang="pl-PL" sz="700" kern="100" dirty="0">
                          <a:effectLst/>
                          <a:latin typeface="Times New Roman" panose="02020603050405020304" pitchFamily="18" charset="0"/>
                          <a:ea typeface="Calibri" panose="020F0502020204030204" pitchFamily="34" charset="0"/>
                          <a:cs typeface="Times New Roman" panose="02020603050405020304" pitchFamily="18" charset="0"/>
                        </a:rPr>
                        <a:t>+ OSA</a:t>
                      </a:r>
                      <a:r>
                        <a:rPr lang="en-US" sz="7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pl-PL" sz="7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700" b="1" kern="100" dirty="0">
                          <a:effectLst/>
                          <a:latin typeface="Times New Roman" panose="02020603050405020304" pitchFamily="18" charset="0"/>
                          <a:ea typeface="Calibri" panose="020F0502020204030204" pitchFamily="34" charset="0"/>
                          <a:cs typeface="Times New Roman" panose="02020603050405020304" pitchFamily="18" charset="0"/>
                        </a:rPr>
                        <a:t>n=28</a:t>
                      </a:r>
                      <a:endParaRPr lang="pl-PL" sz="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b="1" kern="100" dirty="0">
                          <a:effectLst/>
                          <a:latin typeface="Times New Roman" panose="02020603050405020304" pitchFamily="18" charset="0"/>
                          <a:ea typeface="Calibri" panose="020F0502020204030204" pitchFamily="34" charset="0"/>
                          <a:cs typeface="Times New Roman" panose="02020603050405020304" pitchFamily="18" charset="0"/>
                        </a:rPr>
                        <a:t>p</a:t>
                      </a:r>
                      <a:endParaRPr lang="pl-PL" sz="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8152137"/>
                  </a:ext>
                </a:extLst>
              </a:tr>
              <a:tr h="200079">
                <a:tc>
                  <a:txBody>
                    <a:bodyPr/>
                    <a:lstStyle/>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Sex</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23.5% ♀</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22.6</a:t>
                      </a: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25%</a:t>
                      </a: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21.4% ♀</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8487280"/>
                  </a:ext>
                </a:extLst>
              </a:tr>
              <a:tr h="205572">
                <a:tc>
                  <a:txBody>
                    <a:bodyPr/>
                    <a:lstStyle/>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Age</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49.9 ± 8.1</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55.1 ± 11.9</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56.5 ± 11.1</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50.9 ± 10.3</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9186768"/>
                  </a:ext>
                </a:extLst>
              </a:tr>
              <a:tr h="200079">
                <a:tc>
                  <a:txBody>
                    <a:bodyPr/>
                    <a:lstStyle/>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BMI</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30.24</a:t>
                      </a: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 ± </a:t>
                      </a: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4.74</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35.65 ± 6.31</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36.67 ± 6.73</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31.64 ± 5.16</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4983495"/>
                  </a:ext>
                </a:extLst>
              </a:tr>
              <a:tr h="606646">
                <a:tc>
                  <a:txBody>
                    <a:bodyPr/>
                    <a:lstStyle/>
                    <a:p>
                      <a:pPr algn="ctr">
                        <a:lnSpc>
                          <a:spcPct val="150000"/>
                        </a:lnSpc>
                        <a:spcAft>
                          <a:spcPts val="800"/>
                        </a:spcAft>
                      </a:pPr>
                      <a:r>
                        <a:rPr lang="en-US" sz="700" b="1" i="1" kern="100">
                          <a:effectLst/>
                          <a:latin typeface="Times New Roman" panose="02020603050405020304" pitchFamily="18" charset="0"/>
                          <a:ea typeface="Calibri" panose="020F0502020204030204" pitchFamily="34" charset="0"/>
                          <a:cs typeface="Times New Roman" panose="02020603050405020304" pitchFamily="18" charset="0"/>
                        </a:rPr>
                        <a:t>miRNA-181a</a:t>
                      </a:r>
                      <a:br>
                        <a:rPr lang="en-US" sz="700" b="1" kern="100">
                          <a:effectLst/>
                          <a:latin typeface="Times New Roman" panose="02020603050405020304" pitchFamily="18" charset="0"/>
                          <a:ea typeface="Calibri" panose="020F0502020204030204" pitchFamily="34" charset="0"/>
                          <a:cs typeface="Times New Roman" panose="02020603050405020304" pitchFamily="18" charset="0"/>
                        </a:rPr>
                      </a:b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evening</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56.946* </a:t>
                      </a:r>
                      <a:br>
                        <a:rPr lang="en-US" sz="700" kern="100">
                          <a:effectLst/>
                          <a:latin typeface="Times New Roman" panose="02020603050405020304" pitchFamily="18" charset="0"/>
                          <a:ea typeface="Calibri" panose="020F0502020204030204" pitchFamily="34" charset="0"/>
                          <a:cs typeface="Times New Roman" panose="02020603050405020304" pitchFamily="18" charset="0"/>
                        </a:rPr>
                      </a:b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(27.03-94.88)</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79.188* </a:t>
                      </a:r>
                      <a:br>
                        <a:rPr lang="en-US" sz="700" kern="100">
                          <a:effectLst/>
                          <a:latin typeface="Times New Roman" panose="02020603050405020304" pitchFamily="18" charset="0"/>
                          <a:ea typeface="Calibri" panose="020F0502020204030204" pitchFamily="34" charset="0"/>
                          <a:cs typeface="Times New Roman" panose="02020603050405020304" pitchFamily="18" charset="0"/>
                        </a:rPr>
                      </a:b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(53,34-125.18)</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68.441 </a:t>
                      </a:r>
                      <a:br>
                        <a:rPr lang="en-US" sz="700" kern="100">
                          <a:effectLst/>
                          <a:latin typeface="Times New Roman" panose="02020603050405020304" pitchFamily="18" charset="0"/>
                          <a:ea typeface="Calibri" panose="020F0502020204030204" pitchFamily="34" charset="0"/>
                          <a:cs typeface="Times New Roman" panose="02020603050405020304" pitchFamily="18" charset="0"/>
                        </a:rPr>
                      </a:b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(53.36-119.01)</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69.018 </a:t>
                      </a:r>
                      <a:br>
                        <a:rPr lang="en-US" sz="700" kern="100">
                          <a:effectLst/>
                          <a:latin typeface="Times New Roman" panose="02020603050405020304" pitchFamily="18" charset="0"/>
                          <a:ea typeface="Calibri" panose="020F0502020204030204" pitchFamily="34" charset="0"/>
                          <a:cs typeface="Times New Roman" panose="02020603050405020304" pitchFamily="18" charset="0"/>
                        </a:rPr>
                      </a:b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(28.54-97.05)</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*.07</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3942855"/>
                  </a:ext>
                </a:extLst>
              </a:tr>
              <a:tr h="613056">
                <a:tc>
                  <a:txBody>
                    <a:bodyPr/>
                    <a:lstStyle/>
                    <a:p>
                      <a:pPr algn="ctr">
                        <a:lnSpc>
                          <a:spcPct val="150000"/>
                        </a:lnSpc>
                        <a:spcAft>
                          <a:spcPts val="800"/>
                        </a:spcAft>
                      </a:pPr>
                      <a:r>
                        <a:rPr lang="en-US" sz="700" b="1" i="1" kern="100">
                          <a:effectLst/>
                          <a:latin typeface="Times New Roman" panose="02020603050405020304" pitchFamily="18" charset="0"/>
                          <a:ea typeface="Calibri" panose="020F0502020204030204" pitchFamily="34" charset="0"/>
                          <a:cs typeface="Times New Roman" panose="02020603050405020304" pitchFamily="18" charset="0"/>
                        </a:rPr>
                        <a:t>miRNA-199a</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evening</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2.081* </a:t>
                      </a:r>
                      <a:br>
                        <a:rPr lang="en-US" sz="700" b="1" kern="100">
                          <a:effectLst/>
                          <a:latin typeface="Times New Roman" panose="02020603050405020304" pitchFamily="18" charset="0"/>
                          <a:ea typeface="Calibri" panose="020F0502020204030204" pitchFamily="34" charset="0"/>
                          <a:cs typeface="Times New Roman" panose="02020603050405020304" pitchFamily="18" charset="0"/>
                        </a:rPr>
                      </a:b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(1.52-4.95)</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5.043*  </a:t>
                      </a:r>
                      <a:br>
                        <a:rPr lang="en-US" sz="700" b="1" kern="100">
                          <a:effectLst/>
                          <a:latin typeface="Times New Roman" panose="02020603050405020304" pitchFamily="18" charset="0"/>
                          <a:ea typeface="Calibri" panose="020F0502020204030204" pitchFamily="34" charset="0"/>
                          <a:cs typeface="Times New Roman" panose="02020603050405020304" pitchFamily="18" charset="0"/>
                        </a:rPr>
                      </a:b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(2.27-12.60)</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4.838 </a:t>
                      </a:r>
                      <a:br>
                        <a:rPr lang="en-US" sz="700" kern="100">
                          <a:effectLst/>
                          <a:latin typeface="Times New Roman" panose="02020603050405020304" pitchFamily="18" charset="0"/>
                          <a:ea typeface="Calibri" panose="020F0502020204030204" pitchFamily="34" charset="0"/>
                          <a:cs typeface="Times New Roman" panose="02020603050405020304" pitchFamily="18" charset="0"/>
                        </a:rPr>
                      </a:b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(1.80-12.37)</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4.018 </a:t>
                      </a:r>
                      <a:br>
                        <a:rPr lang="en-US" sz="700" kern="100">
                          <a:effectLst/>
                          <a:latin typeface="Times New Roman" panose="02020603050405020304" pitchFamily="18" charset="0"/>
                          <a:ea typeface="Calibri" panose="020F0502020204030204" pitchFamily="34" charset="0"/>
                          <a:cs typeface="Times New Roman" panose="02020603050405020304" pitchFamily="18" charset="0"/>
                        </a:rPr>
                      </a:b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(1.94-8.63)</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*.036</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6868382"/>
                  </a:ext>
                </a:extLst>
              </a:tr>
              <a:tr h="572263">
                <a:tc>
                  <a:txBody>
                    <a:bodyPr/>
                    <a:lstStyle/>
                    <a:p>
                      <a:pPr algn="ctr">
                        <a:lnSpc>
                          <a:spcPct val="150000"/>
                        </a:lnSpc>
                        <a:spcAft>
                          <a:spcPts val="800"/>
                        </a:spcAft>
                      </a:pPr>
                      <a:r>
                        <a:rPr lang="en-US" sz="700" b="1" i="1" kern="100">
                          <a:effectLst/>
                          <a:latin typeface="Times New Roman" panose="02020603050405020304" pitchFamily="18" charset="0"/>
                          <a:ea typeface="Calibri" panose="020F0502020204030204" pitchFamily="34" charset="0"/>
                          <a:cs typeface="Times New Roman" panose="02020603050405020304" pitchFamily="18" charset="0"/>
                        </a:rPr>
                        <a:t>SIRT1</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evening</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1.83x10</a:t>
                      </a:r>
                      <a:r>
                        <a:rPr lang="en-US" sz="700" kern="100" baseline="30000">
                          <a:effectLst/>
                          <a:latin typeface="Times New Roman" panose="02020603050405020304" pitchFamily="18" charset="0"/>
                          <a:ea typeface="Calibri" panose="020F0502020204030204" pitchFamily="34" charset="0"/>
                          <a:cs typeface="Times New Roman" panose="02020603050405020304" pitchFamily="18" charset="0"/>
                        </a:rPr>
                        <a:t>-4</a:t>
                      </a: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 </a:t>
                      </a:r>
                      <a:br>
                        <a:rPr lang="en-US" sz="700" kern="100">
                          <a:effectLst/>
                          <a:latin typeface="Times New Roman" panose="02020603050405020304" pitchFamily="18" charset="0"/>
                          <a:ea typeface="Calibri" panose="020F0502020204030204" pitchFamily="34" charset="0"/>
                          <a:cs typeface="Times New Roman" panose="02020603050405020304" pitchFamily="18" charset="0"/>
                        </a:rPr>
                      </a:b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(2x10</a:t>
                      </a:r>
                      <a:r>
                        <a:rPr lang="en-US" sz="700" kern="100" baseline="30000">
                          <a:effectLst/>
                          <a:latin typeface="Times New Roman" panose="02020603050405020304" pitchFamily="18" charset="0"/>
                          <a:ea typeface="Calibri" panose="020F0502020204030204" pitchFamily="34" charset="0"/>
                          <a:cs typeface="Times New Roman" panose="02020603050405020304" pitchFamily="18" charset="0"/>
                        </a:rPr>
                        <a:t>-5 </a:t>
                      </a: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 </a:t>
                      </a:r>
                      <a:br>
                        <a:rPr lang="en-US" sz="700" kern="100">
                          <a:effectLst/>
                          <a:latin typeface="Times New Roman" panose="02020603050405020304" pitchFamily="18" charset="0"/>
                          <a:ea typeface="Calibri" panose="020F0502020204030204" pitchFamily="34" charset="0"/>
                          <a:cs typeface="Times New Roman" panose="02020603050405020304" pitchFamily="18" charset="0"/>
                        </a:rPr>
                      </a:b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8.22x10</a:t>
                      </a:r>
                      <a:r>
                        <a:rPr lang="en-US" sz="700" kern="100" baseline="30000">
                          <a:effectLst/>
                          <a:latin typeface="Times New Roman" panose="02020603050405020304" pitchFamily="18" charset="0"/>
                          <a:ea typeface="Calibri" panose="020F0502020204030204" pitchFamily="34" charset="0"/>
                          <a:cs typeface="Times New Roman" panose="02020603050405020304" pitchFamily="18" charset="0"/>
                        </a:rPr>
                        <a:t>-4</a:t>
                      </a: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3.12x10</a:t>
                      </a:r>
                      <a:r>
                        <a:rPr lang="en-US" sz="700" kern="100" baseline="30000">
                          <a:effectLst/>
                          <a:latin typeface="Times New Roman" panose="02020603050405020304" pitchFamily="18" charset="0"/>
                          <a:ea typeface="Calibri" panose="020F0502020204030204" pitchFamily="34" charset="0"/>
                          <a:cs typeface="Times New Roman" panose="02020603050405020304" pitchFamily="18" charset="0"/>
                        </a:rPr>
                        <a:t>-4</a:t>
                      </a: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 (8.8x10</a:t>
                      </a:r>
                      <a:r>
                        <a:rPr lang="en-US" sz="700" kern="100" baseline="30000">
                          <a:effectLst/>
                          <a:latin typeface="Times New Roman" panose="02020603050405020304" pitchFamily="18" charset="0"/>
                          <a:ea typeface="Calibri" panose="020F0502020204030204" pitchFamily="34" charset="0"/>
                          <a:cs typeface="Times New Roman" panose="02020603050405020304" pitchFamily="18" charset="0"/>
                        </a:rPr>
                        <a:t>-5</a:t>
                      </a: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 – 6.88x10</a:t>
                      </a:r>
                      <a:r>
                        <a:rPr lang="en-US" sz="700" kern="100" baseline="30000">
                          <a:effectLst/>
                          <a:latin typeface="Times New Roman" panose="02020603050405020304" pitchFamily="18" charset="0"/>
                          <a:ea typeface="Calibri" panose="020F0502020204030204" pitchFamily="34" charset="0"/>
                          <a:cs typeface="Times New Roman" panose="02020603050405020304" pitchFamily="18" charset="0"/>
                        </a:rPr>
                        <a:t>-4</a:t>
                      </a: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3.51x10</a:t>
                      </a:r>
                      <a:r>
                        <a:rPr lang="en-US" sz="700" kern="100" baseline="30000">
                          <a:effectLst/>
                          <a:latin typeface="Times New Roman" panose="02020603050405020304" pitchFamily="18" charset="0"/>
                          <a:ea typeface="Calibri" panose="020F0502020204030204" pitchFamily="34" charset="0"/>
                          <a:cs typeface="Times New Roman" panose="02020603050405020304" pitchFamily="18" charset="0"/>
                        </a:rPr>
                        <a:t>-4</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(1.47x10</a:t>
                      </a:r>
                      <a:r>
                        <a:rPr lang="en-US" sz="700" kern="100" baseline="30000">
                          <a:effectLst/>
                          <a:latin typeface="Times New Roman" panose="02020603050405020304" pitchFamily="18" charset="0"/>
                          <a:ea typeface="Calibri" panose="020F0502020204030204" pitchFamily="34" charset="0"/>
                          <a:cs typeface="Times New Roman" panose="02020603050405020304" pitchFamily="18" charset="0"/>
                        </a:rPr>
                        <a:t>-4</a:t>
                      </a: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 – 7.41x10</a:t>
                      </a:r>
                      <a:r>
                        <a:rPr lang="en-US" sz="700" kern="100" baseline="30000">
                          <a:effectLst/>
                          <a:latin typeface="Times New Roman" panose="02020603050405020304" pitchFamily="18" charset="0"/>
                          <a:ea typeface="Calibri" panose="020F0502020204030204" pitchFamily="34" charset="0"/>
                          <a:cs typeface="Times New Roman" panose="02020603050405020304" pitchFamily="18" charset="0"/>
                        </a:rPr>
                        <a:t>-4</a:t>
                      </a: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1.79x10</a:t>
                      </a:r>
                      <a:r>
                        <a:rPr lang="en-US" sz="700" kern="100" baseline="30000">
                          <a:effectLst/>
                          <a:latin typeface="Times New Roman" panose="02020603050405020304" pitchFamily="18" charset="0"/>
                          <a:ea typeface="Calibri" panose="020F0502020204030204" pitchFamily="34" charset="0"/>
                          <a:cs typeface="Times New Roman" panose="02020603050405020304" pitchFamily="18" charset="0"/>
                        </a:rPr>
                        <a:t>-4</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(2x10</a:t>
                      </a:r>
                      <a:r>
                        <a:rPr lang="en-US" sz="700" kern="100" baseline="30000">
                          <a:effectLst/>
                          <a:latin typeface="Times New Roman" panose="02020603050405020304" pitchFamily="18" charset="0"/>
                          <a:ea typeface="Calibri" panose="020F0502020204030204" pitchFamily="34" charset="0"/>
                          <a:cs typeface="Times New Roman" panose="02020603050405020304" pitchFamily="18" charset="0"/>
                        </a:rPr>
                        <a:t>-5</a:t>
                      </a: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 – 6.21x10</a:t>
                      </a:r>
                      <a:r>
                        <a:rPr lang="en-US" sz="700" kern="100" baseline="30000">
                          <a:effectLst/>
                          <a:latin typeface="Times New Roman" panose="02020603050405020304" pitchFamily="18" charset="0"/>
                          <a:ea typeface="Calibri" panose="020F0502020204030204" pitchFamily="34" charset="0"/>
                          <a:cs typeface="Times New Roman" panose="02020603050405020304" pitchFamily="18" charset="0"/>
                        </a:rPr>
                        <a:t>-4</a:t>
                      </a: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&gt;0.05</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4027594"/>
                  </a:ext>
                </a:extLst>
              </a:tr>
              <a:tr h="606646">
                <a:tc>
                  <a:txBody>
                    <a:bodyPr/>
                    <a:lstStyle/>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miRNA-181a morning</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32.685* </a:t>
                      </a:r>
                      <a:br>
                        <a:rPr lang="en-US" sz="700" b="1" kern="100">
                          <a:effectLst/>
                          <a:latin typeface="Times New Roman" panose="02020603050405020304" pitchFamily="18" charset="0"/>
                          <a:ea typeface="Calibri" panose="020F0502020204030204" pitchFamily="34" charset="0"/>
                          <a:cs typeface="Times New Roman" panose="02020603050405020304" pitchFamily="18" charset="0"/>
                        </a:rPr>
                      </a:b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(25.88-45.45)</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67.276* </a:t>
                      </a:r>
                      <a:br>
                        <a:rPr lang="en-US" sz="700" b="1" kern="100">
                          <a:effectLst/>
                          <a:latin typeface="Times New Roman" panose="02020603050405020304" pitchFamily="18" charset="0"/>
                          <a:ea typeface="Calibri" panose="020F0502020204030204" pitchFamily="34" charset="0"/>
                          <a:cs typeface="Times New Roman" panose="02020603050405020304" pitchFamily="18" charset="0"/>
                        </a:rPr>
                      </a:b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(40.10-139.33)</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67.618**</a:t>
                      </a:r>
                      <a:br>
                        <a:rPr lang="en-US" sz="700" b="1" kern="100">
                          <a:effectLst/>
                          <a:latin typeface="Times New Roman" panose="02020603050405020304" pitchFamily="18" charset="0"/>
                          <a:ea typeface="Calibri" panose="020F0502020204030204" pitchFamily="34" charset="0"/>
                          <a:cs typeface="Times New Roman" panose="02020603050405020304" pitchFamily="18" charset="0"/>
                        </a:rPr>
                      </a:b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(47.50-152.97)</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39.869** (25.46-66.76)</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*.021</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**.019</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6764870"/>
                  </a:ext>
                </a:extLst>
              </a:tr>
              <a:tr h="606646">
                <a:tc>
                  <a:txBody>
                    <a:bodyPr/>
                    <a:lstStyle/>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miRNA-199a</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morning</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1.605* </a:t>
                      </a:r>
                      <a:br>
                        <a:rPr lang="en-US" sz="700" b="1" kern="100">
                          <a:effectLst/>
                          <a:latin typeface="Times New Roman" panose="02020603050405020304" pitchFamily="18" charset="0"/>
                          <a:ea typeface="Calibri" panose="020F0502020204030204" pitchFamily="34" charset="0"/>
                          <a:cs typeface="Times New Roman" panose="02020603050405020304" pitchFamily="18" charset="0"/>
                        </a:rPr>
                      </a:b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(0.38-3.05)</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3.102* </a:t>
                      </a:r>
                      <a:br>
                        <a:rPr lang="en-US" sz="700" b="1" kern="100">
                          <a:effectLst/>
                          <a:latin typeface="Times New Roman" panose="02020603050405020304" pitchFamily="18" charset="0"/>
                          <a:ea typeface="Calibri" panose="020F0502020204030204" pitchFamily="34" charset="0"/>
                          <a:cs typeface="Times New Roman" panose="02020603050405020304" pitchFamily="18" charset="0"/>
                        </a:rPr>
                      </a:b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(1.84-11.53)</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4.065** </a:t>
                      </a:r>
                      <a:br>
                        <a:rPr lang="en-US" sz="700" kern="100">
                          <a:effectLst/>
                          <a:latin typeface="Times New Roman" panose="02020603050405020304" pitchFamily="18" charset="0"/>
                          <a:ea typeface="Calibri" panose="020F0502020204030204" pitchFamily="34" charset="0"/>
                          <a:cs typeface="Times New Roman" panose="02020603050405020304" pitchFamily="18" charset="0"/>
                        </a:rPr>
                      </a:b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(1.86-12.20)</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2.173**</a:t>
                      </a:r>
                      <a:br>
                        <a:rPr lang="en-US" sz="700" kern="100">
                          <a:effectLst/>
                          <a:latin typeface="Times New Roman" panose="02020603050405020304" pitchFamily="18" charset="0"/>
                          <a:ea typeface="Calibri" panose="020F0502020204030204" pitchFamily="34" charset="0"/>
                          <a:cs typeface="Times New Roman" panose="02020603050405020304" pitchFamily="18" charset="0"/>
                        </a:rPr>
                      </a:b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(0.43-4.75)</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*.018</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**.07</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1882407"/>
                  </a:ext>
                </a:extLst>
              </a:tr>
              <a:tr h="645517">
                <a:tc>
                  <a:txBody>
                    <a:bodyPr/>
                    <a:lstStyle/>
                    <a:p>
                      <a:pPr algn="ctr">
                        <a:lnSpc>
                          <a:spcPct val="150000"/>
                        </a:lnSpc>
                        <a:spcAft>
                          <a:spcPts val="800"/>
                        </a:spcAft>
                      </a:pPr>
                      <a:r>
                        <a:rPr lang="en-US" sz="700" b="1" i="1" kern="100">
                          <a:effectLst/>
                          <a:latin typeface="Times New Roman" panose="02020603050405020304" pitchFamily="18" charset="0"/>
                          <a:ea typeface="Calibri" panose="020F0502020204030204" pitchFamily="34" charset="0"/>
                          <a:cs typeface="Times New Roman" panose="02020603050405020304" pitchFamily="18" charset="0"/>
                        </a:rPr>
                        <a:t>SIRT1</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700" b="1" kern="100">
                          <a:effectLst/>
                          <a:latin typeface="Times New Roman" panose="02020603050405020304" pitchFamily="18" charset="0"/>
                          <a:ea typeface="Calibri" panose="020F0502020204030204" pitchFamily="34" charset="0"/>
                          <a:cs typeface="Times New Roman" panose="02020603050405020304" pitchFamily="18" charset="0"/>
                        </a:rPr>
                        <a:t>morning</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2.39x10</a:t>
                      </a:r>
                      <a:r>
                        <a:rPr lang="en-US" sz="700" kern="100" baseline="30000">
                          <a:effectLst/>
                          <a:latin typeface="Times New Roman" panose="02020603050405020304" pitchFamily="18" charset="0"/>
                          <a:ea typeface="Calibri" panose="020F0502020204030204" pitchFamily="34" charset="0"/>
                          <a:cs typeface="Times New Roman" panose="02020603050405020304" pitchFamily="18" charset="0"/>
                        </a:rPr>
                        <a:t>-4</a:t>
                      </a: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 </a:t>
                      </a:r>
                      <a:br>
                        <a:rPr lang="en-US" sz="700" kern="100">
                          <a:effectLst/>
                          <a:latin typeface="Times New Roman" panose="02020603050405020304" pitchFamily="18" charset="0"/>
                          <a:ea typeface="Calibri" panose="020F0502020204030204" pitchFamily="34" charset="0"/>
                          <a:cs typeface="Times New Roman" panose="02020603050405020304" pitchFamily="18" charset="0"/>
                        </a:rPr>
                      </a:b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(2.6x10</a:t>
                      </a:r>
                      <a:r>
                        <a:rPr lang="en-US" sz="700" kern="100" baseline="30000">
                          <a:effectLst/>
                          <a:latin typeface="Times New Roman" panose="02020603050405020304" pitchFamily="18" charset="0"/>
                          <a:ea typeface="Calibri" panose="020F0502020204030204" pitchFamily="34" charset="0"/>
                          <a:cs typeface="Times New Roman" panose="02020603050405020304" pitchFamily="18" charset="0"/>
                        </a:rPr>
                        <a:t>-5</a:t>
                      </a: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 – 6.52x10</a:t>
                      </a:r>
                      <a:r>
                        <a:rPr lang="en-US" sz="700" kern="100" baseline="30000">
                          <a:effectLst/>
                          <a:latin typeface="Times New Roman" panose="02020603050405020304" pitchFamily="18" charset="0"/>
                          <a:ea typeface="Calibri" panose="020F0502020204030204" pitchFamily="34" charset="0"/>
                          <a:cs typeface="Times New Roman" panose="02020603050405020304" pitchFamily="18" charset="0"/>
                        </a:rPr>
                        <a:t>-4</a:t>
                      </a: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1.9x10</a:t>
                      </a:r>
                      <a:r>
                        <a:rPr lang="en-US" sz="700" kern="100" baseline="30000">
                          <a:effectLst/>
                          <a:latin typeface="Times New Roman" panose="02020603050405020304" pitchFamily="18" charset="0"/>
                          <a:ea typeface="Calibri" panose="020F0502020204030204" pitchFamily="34" charset="0"/>
                          <a:cs typeface="Times New Roman" panose="02020603050405020304" pitchFamily="18" charset="0"/>
                        </a:rPr>
                        <a:t>-4</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(0.66x10</a:t>
                      </a:r>
                      <a:r>
                        <a:rPr lang="en-US" sz="700" kern="100" baseline="30000">
                          <a:effectLst/>
                          <a:latin typeface="Times New Roman" panose="02020603050405020304" pitchFamily="18" charset="0"/>
                          <a:ea typeface="Calibri" panose="020F0502020204030204" pitchFamily="34" charset="0"/>
                          <a:cs typeface="Times New Roman" panose="02020603050405020304" pitchFamily="18" charset="0"/>
                        </a:rPr>
                        <a:t>-5</a:t>
                      </a: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 – 6.47x10</a:t>
                      </a:r>
                      <a:r>
                        <a:rPr lang="en-US" sz="700" kern="100" baseline="30000">
                          <a:effectLst/>
                          <a:latin typeface="Times New Roman" panose="02020603050405020304" pitchFamily="18" charset="0"/>
                          <a:ea typeface="Calibri" panose="020F0502020204030204" pitchFamily="34" charset="0"/>
                          <a:cs typeface="Times New Roman" panose="02020603050405020304" pitchFamily="18" charset="0"/>
                        </a:rPr>
                        <a:t>-4</a:t>
                      </a: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3.23x10</a:t>
                      </a:r>
                      <a:r>
                        <a:rPr lang="en-US" sz="700" kern="100" baseline="30000">
                          <a:effectLst/>
                          <a:latin typeface="Times New Roman" panose="02020603050405020304" pitchFamily="18" charset="0"/>
                          <a:ea typeface="Calibri" panose="020F0502020204030204" pitchFamily="34" charset="0"/>
                          <a:cs typeface="Times New Roman" panose="02020603050405020304" pitchFamily="18" charset="0"/>
                        </a:rPr>
                        <a:t>-4</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(6.7x10</a:t>
                      </a:r>
                      <a:r>
                        <a:rPr lang="en-US" sz="700" kern="100" baseline="30000">
                          <a:effectLst/>
                          <a:latin typeface="Times New Roman" panose="02020603050405020304" pitchFamily="18" charset="0"/>
                          <a:ea typeface="Calibri" panose="020F0502020204030204" pitchFamily="34" charset="0"/>
                          <a:cs typeface="Times New Roman" panose="02020603050405020304" pitchFamily="18" charset="0"/>
                        </a:rPr>
                        <a:t>-5</a:t>
                      </a: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 – 6x10</a:t>
                      </a:r>
                      <a:r>
                        <a:rPr lang="en-US" sz="700" kern="100" baseline="30000">
                          <a:effectLst/>
                          <a:latin typeface="Times New Roman" panose="02020603050405020304" pitchFamily="18" charset="0"/>
                          <a:ea typeface="Calibri" panose="020F0502020204030204" pitchFamily="34" charset="0"/>
                          <a:cs typeface="Times New Roman" panose="02020603050405020304" pitchFamily="18" charset="0"/>
                        </a:rPr>
                        <a:t>-4</a:t>
                      </a: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1.34x10</a:t>
                      </a:r>
                      <a:r>
                        <a:rPr lang="en-US" sz="700" kern="100" baseline="30000">
                          <a:effectLst/>
                          <a:latin typeface="Times New Roman" panose="02020603050405020304" pitchFamily="18" charset="0"/>
                          <a:ea typeface="Calibri" panose="020F0502020204030204" pitchFamily="34" charset="0"/>
                          <a:cs typeface="Times New Roman" panose="02020603050405020304" pitchFamily="18" charset="0"/>
                        </a:rPr>
                        <a:t>-4</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(3x10</a:t>
                      </a:r>
                      <a:r>
                        <a:rPr lang="en-US" sz="700" kern="100" baseline="30000">
                          <a:effectLst/>
                          <a:latin typeface="Times New Roman" panose="02020603050405020304" pitchFamily="18" charset="0"/>
                          <a:ea typeface="Calibri" panose="020F0502020204030204" pitchFamily="34" charset="0"/>
                          <a:cs typeface="Times New Roman" panose="02020603050405020304" pitchFamily="18" charset="0"/>
                        </a:rPr>
                        <a:t>-5</a:t>
                      </a: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 – 6.94x10</a:t>
                      </a:r>
                      <a:r>
                        <a:rPr lang="en-US" sz="700" kern="100" baseline="30000">
                          <a:effectLst/>
                          <a:latin typeface="Times New Roman" panose="02020603050405020304" pitchFamily="18" charset="0"/>
                          <a:ea typeface="Calibri" panose="020F0502020204030204" pitchFamily="34" charset="0"/>
                          <a:cs typeface="Times New Roman" panose="02020603050405020304" pitchFamily="18" charset="0"/>
                        </a:rPr>
                        <a:t>-4</a:t>
                      </a:r>
                      <a:r>
                        <a:rPr lang="en-US" sz="7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pl-PL"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700" kern="100" dirty="0">
                          <a:effectLst/>
                          <a:latin typeface="Times New Roman" panose="02020603050405020304" pitchFamily="18" charset="0"/>
                          <a:ea typeface="Calibri" panose="020F0502020204030204" pitchFamily="34" charset="0"/>
                          <a:cs typeface="Times New Roman" panose="02020603050405020304" pitchFamily="18" charset="0"/>
                        </a:rPr>
                        <a:t>&gt;0.05</a:t>
                      </a:r>
                      <a:endParaRPr lang="pl-PL" sz="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2792" marR="42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3568012"/>
                  </a:ext>
                </a:extLst>
              </a:tr>
            </a:tbl>
          </a:graphicData>
        </a:graphic>
      </p:graphicFrame>
    </p:spTree>
    <p:extLst>
      <p:ext uri="{BB962C8B-B14F-4D97-AF65-F5344CB8AC3E}">
        <p14:creationId xmlns:p14="http://schemas.microsoft.com/office/powerpoint/2010/main" val="3225911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3C57C-D500-E22E-700E-DDB01C219244}"/>
              </a:ext>
            </a:extLst>
          </p:cNvPr>
          <p:cNvSpPr>
            <a:spLocks noGrp="1"/>
          </p:cNvSpPr>
          <p:nvPr>
            <p:ph type="title"/>
          </p:nvPr>
        </p:nvSpPr>
        <p:spPr>
          <a:xfrm>
            <a:off x="457200" y="476672"/>
            <a:ext cx="8229600" cy="1600200"/>
          </a:xfrm>
        </p:spPr>
        <p:txBody>
          <a:bodyPr/>
          <a:lstStyle/>
          <a:p>
            <a:r>
              <a:rPr lang="pl-PL" dirty="0"/>
              <a:t>Protein</a:t>
            </a:r>
            <a:br>
              <a:rPr lang="pl-PL" dirty="0"/>
            </a:br>
            <a:r>
              <a:rPr lang="pl-PL" dirty="0"/>
              <a:t>SIRT1</a:t>
            </a:r>
          </a:p>
        </p:txBody>
      </p:sp>
      <p:sp>
        <p:nvSpPr>
          <p:cNvPr id="7" name="Symbol zastępczy zawartości 6">
            <a:extLst>
              <a:ext uri="{FF2B5EF4-FFF2-40B4-BE49-F238E27FC236}">
                <a16:creationId xmlns:a16="http://schemas.microsoft.com/office/drawing/2014/main" id="{608ECE89-E020-9AE5-27F5-867FB1EFBBAB}"/>
              </a:ext>
            </a:extLst>
          </p:cNvPr>
          <p:cNvSpPr>
            <a:spLocks noGrp="1"/>
          </p:cNvSpPr>
          <p:nvPr>
            <p:ph idx="1"/>
          </p:nvPr>
        </p:nvSpPr>
        <p:spPr>
          <a:xfrm>
            <a:off x="539552" y="2067230"/>
            <a:ext cx="8229600" cy="4525963"/>
          </a:xfrm>
        </p:spPr>
        <p:txBody>
          <a:bodyPr/>
          <a:lstStyle/>
          <a:p>
            <a:r>
              <a:rPr lang="pl-PL" dirty="0" err="1"/>
              <a:t>Random</a:t>
            </a:r>
            <a:r>
              <a:rPr lang="pl-PL" dirty="0"/>
              <a:t> </a:t>
            </a:r>
            <a:r>
              <a:rPr lang="pl-PL" dirty="0" err="1"/>
              <a:t>selection</a:t>
            </a:r>
            <a:r>
              <a:rPr lang="pl-PL" dirty="0"/>
              <a:t> of </a:t>
            </a:r>
            <a:r>
              <a:rPr lang="pl-PL" dirty="0" err="1"/>
              <a:t>samples</a:t>
            </a:r>
            <a:r>
              <a:rPr lang="pl-PL" dirty="0"/>
              <a:t> from </a:t>
            </a:r>
            <a:r>
              <a:rPr lang="pl-PL" dirty="0" err="1"/>
              <a:t>three</a:t>
            </a:r>
            <a:r>
              <a:rPr lang="pl-PL" dirty="0"/>
              <a:t> </a:t>
            </a:r>
            <a:r>
              <a:rPr lang="pl-PL" dirty="0" err="1"/>
              <a:t>diffrent</a:t>
            </a:r>
            <a:r>
              <a:rPr lang="pl-PL" dirty="0"/>
              <a:t> </a:t>
            </a:r>
            <a:r>
              <a:rPr lang="pl-PL" dirty="0" err="1"/>
              <a:t>groups</a:t>
            </a:r>
            <a:endParaRPr lang="pl-PL" dirty="0"/>
          </a:p>
          <a:p>
            <a:r>
              <a:rPr lang="pl-PL" dirty="0"/>
              <a:t>T</a:t>
            </a:r>
            <a:r>
              <a:rPr lang="en-US" dirty="0" err="1"/>
              <a:t>otal</a:t>
            </a:r>
            <a:r>
              <a:rPr lang="en-US" dirty="0"/>
              <a:t> protein level in samples - average 130 mg/ml (BCA test)</a:t>
            </a:r>
          </a:p>
          <a:p>
            <a:r>
              <a:rPr lang="en-US" dirty="0"/>
              <a:t>Verification of cell membrane integrity by flow cytometry and</a:t>
            </a:r>
            <a:r>
              <a:rPr lang="pl-PL" dirty="0"/>
              <a:t> </a:t>
            </a:r>
            <a:r>
              <a:rPr lang="pl-PL" dirty="0" err="1"/>
              <a:t>additional</a:t>
            </a:r>
            <a:r>
              <a:rPr lang="en-US" dirty="0"/>
              <a:t> membrane lysis</a:t>
            </a:r>
            <a:r>
              <a:rPr lang="pl-PL" dirty="0"/>
              <a:t>: RIPA </a:t>
            </a:r>
            <a:r>
              <a:rPr lang="pl-PL" dirty="0" err="1"/>
              <a:t>buffer</a:t>
            </a:r>
            <a:r>
              <a:rPr lang="pl-PL" dirty="0"/>
              <a:t>, </a:t>
            </a:r>
            <a:r>
              <a:rPr lang="pl-PL" dirty="0" err="1"/>
              <a:t>Sonication</a:t>
            </a:r>
            <a:r>
              <a:rPr lang="pl-PL" dirty="0"/>
              <a:t> – </a:t>
            </a:r>
            <a:r>
              <a:rPr lang="pl-PL" dirty="0" err="1"/>
              <a:t>various</a:t>
            </a:r>
            <a:r>
              <a:rPr lang="pl-PL" dirty="0"/>
              <a:t> </a:t>
            </a:r>
            <a:r>
              <a:rPr lang="pl-PL" dirty="0" err="1"/>
              <a:t>combinations</a:t>
            </a:r>
            <a:r>
              <a:rPr lang="pl-PL" dirty="0"/>
              <a:t>.</a:t>
            </a:r>
          </a:p>
          <a:p>
            <a:r>
              <a:rPr lang="en-US" dirty="0"/>
              <a:t>Concentration of SIRT1 protein</a:t>
            </a:r>
            <a:r>
              <a:rPr lang="pl-PL" dirty="0"/>
              <a:t> </a:t>
            </a:r>
            <a:r>
              <a:rPr lang="en-US" dirty="0"/>
              <a:t>below the detection level</a:t>
            </a:r>
            <a:r>
              <a:rPr lang="pl-PL" dirty="0"/>
              <a:t> of </a:t>
            </a:r>
            <a:r>
              <a:rPr lang="pl-PL" b="1" dirty="0"/>
              <a:t>0.31ng/ml</a:t>
            </a:r>
            <a:endParaRPr lang="en-US" b="1" dirty="0"/>
          </a:p>
          <a:p>
            <a:endParaRPr lang="en-US" dirty="0"/>
          </a:p>
          <a:p>
            <a:endParaRPr lang="en-US" dirty="0"/>
          </a:p>
          <a:p>
            <a:endParaRPr lang="en-US" dirty="0"/>
          </a:p>
          <a:p>
            <a:endParaRPr lang="pl-PL" dirty="0"/>
          </a:p>
        </p:txBody>
      </p:sp>
    </p:spTree>
    <p:extLst>
      <p:ext uri="{BB962C8B-B14F-4D97-AF65-F5344CB8AC3E}">
        <p14:creationId xmlns:p14="http://schemas.microsoft.com/office/powerpoint/2010/main" val="1277018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EBA3E7-5A15-35DD-32A4-1E81101F2996}"/>
              </a:ext>
            </a:extLst>
          </p:cNvPr>
          <p:cNvSpPr>
            <a:spLocks noGrp="1"/>
          </p:cNvSpPr>
          <p:nvPr>
            <p:ph type="title"/>
          </p:nvPr>
        </p:nvSpPr>
        <p:spPr>
          <a:xfrm>
            <a:off x="457200" y="-523874"/>
            <a:ext cx="8229600" cy="1600200"/>
          </a:xfrm>
        </p:spPr>
        <p:txBody>
          <a:bodyPr/>
          <a:lstStyle/>
          <a:p>
            <a:r>
              <a:rPr lang="en-US" dirty="0"/>
              <a:t>Correlations</a:t>
            </a:r>
            <a:endParaRPr lang="pl-PL" dirty="0"/>
          </a:p>
        </p:txBody>
      </p:sp>
      <p:sp>
        <p:nvSpPr>
          <p:cNvPr id="11" name="Rectangle 7">
            <a:extLst>
              <a:ext uri="{FF2B5EF4-FFF2-40B4-BE49-F238E27FC236}">
                <a16:creationId xmlns:a16="http://schemas.microsoft.com/office/drawing/2014/main" id="{4F38AE95-B8CF-80EA-8741-9ABCEEBBCE4B}"/>
              </a:ext>
            </a:extLst>
          </p:cNvPr>
          <p:cNvSpPr>
            <a:spLocks noChangeArrowheads="1"/>
          </p:cNvSpPr>
          <p:nvPr/>
        </p:nvSpPr>
        <p:spPr bwMode="auto">
          <a:xfrm>
            <a:off x="1043608"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2" name="Rectangle 8">
            <a:extLst>
              <a:ext uri="{FF2B5EF4-FFF2-40B4-BE49-F238E27FC236}">
                <a16:creationId xmlns:a16="http://schemas.microsoft.com/office/drawing/2014/main" id="{C0CCCF9B-4848-0243-462A-68D0C825D245}"/>
              </a:ext>
            </a:extLst>
          </p:cNvPr>
          <p:cNvSpPr>
            <a:spLocks noChangeArrowheads="1"/>
          </p:cNvSpPr>
          <p:nvPr/>
        </p:nvSpPr>
        <p:spPr bwMode="auto">
          <a:xfrm>
            <a:off x="1043608" y="4884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3" name="Rectangle 9">
            <a:extLst>
              <a:ext uri="{FF2B5EF4-FFF2-40B4-BE49-F238E27FC236}">
                <a16:creationId xmlns:a16="http://schemas.microsoft.com/office/drawing/2014/main" id="{9C294AEE-7C1D-AD01-832F-855DD617C6A4}"/>
              </a:ext>
            </a:extLst>
          </p:cNvPr>
          <p:cNvSpPr>
            <a:spLocks noChangeArrowheads="1"/>
          </p:cNvSpPr>
          <p:nvPr/>
        </p:nvSpPr>
        <p:spPr bwMode="auto">
          <a:xfrm>
            <a:off x="1043608" y="5472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4" name="Rectangle 10">
            <a:extLst>
              <a:ext uri="{FF2B5EF4-FFF2-40B4-BE49-F238E27FC236}">
                <a16:creationId xmlns:a16="http://schemas.microsoft.com/office/drawing/2014/main" id="{2C8F7DE6-580B-10A0-A469-DFF218277E9E}"/>
              </a:ext>
            </a:extLst>
          </p:cNvPr>
          <p:cNvSpPr>
            <a:spLocks noChangeArrowheads="1"/>
          </p:cNvSpPr>
          <p:nvPr/>
        </p:nvSpPr>
        <p:spPr bwMode="auto">
          <a:xfrm>
            <a:off x="1043608" y="5799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5" name="Rectangle 11">
            <a:extLst>
              <a:ext uri="{FF2B5EF4-FFF2-40B4-BE49-F238E27FC236}">
                <a16:creationId xmlns:a16="http://schemas.microsoft.com/office/drawing/2014/main" id="{272556BE-EC4A-1414-9ABF-05028DF87370}"/>
              </a:ext>
            </a:extLst>
          </p:cNvPr>
          <p:cNvSpPr>
            <a:spLocks noChangeArrowheads="1"/>
          </p:cNvSpPr>
          <p:nvPr/>
        </p:nvSpPr>
        <p:spPr bwMode="auto">
          <a:xfrm>
            <a:off x="1043608" y="6005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5" name="Obraz 4">
            <a:extLst>
              <a:ext uri="{FF2B5EF4-FFF2-40B4-BE49-F238E27FC236}">
                <a16:creationId xmlns:a16="http://schemas.microsoft.com/office/drawing/2014/main" id="{10B5EA3D-0F77-B971-F56F-46644C19DB0C}"/>
              </a:ext>
            </a:extLst>
          </p:cNvPr>
          <p:cNvPicPr>
            <a:picLocks noChangeAspect="1"/>
          </p:cNvPicPr>
          <p:nvPr/>
        </p:nvPicPr>
        <p:blipFill>
          <a:blip r:embed="rId2"/>
          <a:stretch>
            <a:fillRect/>
          </a:stretch>
        </p:blipFill>
        <p:spPr>
          <a:xfrm>
            <a:off x="572938" y="1044338"/>
            <a:ext cx="3712185" cy="2787232"/>
          </a:xfrm>
          <a:prstGeom prst="rect">
            <a:avLst/>
          </a:prstGeom>
        </p:spPr>
      </p:pic>
      <p:pic>
        <p:nvPicPr>
          <p:cNvPr id="6" name="Obraz 5">
            <a:extLst>
              <a:ext uri="{FF2B5EF4-FFF2-40B4-BE49-F238E27FC236}">
                <a16:creationId xmlns:a16="http://schemas.microsoft.com/office/drawing/2014/main" id="{658789C5-F4C3-DAF6-33AB-DC6AE55D5634}"/>
              </a:ext>
            </a:extLst>
          </p:cNvPr>
          <p:cNvPicPr>
            <a:picLocks noChangeAspect="1"/>
          </p:cNvPicPr>
          <p:nvPr/>
        </p:nvPicPr>
        <p:blipFill>
          <a:blip r:embed="rId3"/>
          <a:stretch>
            <a:fillRect/>
          </a:stretch>
        </p:blipFill>
        <p:spPr>
          <a:xfrm>
            <a:off x="4644008" y="1105746"/>
            <a:ext cx="3799292" cy="2852634"/>
          </a:xfrm>
          <a:prstGeom prst="rect">
            <a:avLst/>
          </a:prstGeom>
        </p:spPr>
      </p:pic>
      <p:pic>
        <p:nvPicPr>
          <p:cNvPr id="7" name="Obraz 6">
            <a:extLst>
              <a:ext uri="{FF2B5EF4-FFF2-40B4-BE49-F238E27FC236}">
                <a16:creationId xmlns:a16="http://schemas.microsoft.com/office/drawing/2014/main" id="{A975BC15-F417-5168-EB0A-DFF8B4893258}"/>
              </a:ext>
            </a:extLst>
          </p:cNvPr>
          <p:cNvPicPr>
            <a:picLocks noChangeAspect="1"/>
          </p:cNvPicPr>
          <p:nvPr/>
        </p:nvPicPr>
        <p:blipFill>
          <a:blip r:embed="rId4"/>
          <a:stretch>
            <a:fillRect/>
          </a:stretch>
        </p:blipFill>
        <p:spPr>
          <a:xfrm>
            <a:off x="2520144" y="4216100"/>
            <a:ext cx="3422142" cy="2569458"/>
          </a:xfrm>
          <a:prstGeom prst="rect">
            <a:avLst/>
          </a:prstGeom>
        </p:spPr>
      </p:pic>
    </p:spTree>
    <p:extLst>
      <p:ext uri="{BB962C8B-B14F-4D97-AF65-F5344CB8AC3E}">
        <p14:creationId xmlns:p14="http://schemas.microsoft.com/office/powerpoint/2010/main" val="3963405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1BF080-5E69-956B-A48C-7719318D4F90}"/>
              </a:ext>
            </a:extLst>
          </p:cNvPr>
          <p:cNvSpPr>
            <a:spLocks noGrp="1"/>
          </p:cNvSpPr>
          <p:nvPr>
            <p:ph type="title"/>
          </p:nvPr>
        </p:nvSpPr>
        <p:spPr/>
        <p:txBody>
          <a:bodyPr/>
          <a:lstStyle/>
          <a:p>
            <a:endParaRPr lang="pl-PL"/>
          </a:p>
        </p:txBody>
      </p:sp>
      <p:pic>
        <p:nvPicPr>
          <p:cNvPr id="4" name="Symbol zastępczy zawartości 3">
            <a:extLst>
              <a:ext uri="{FF2B5EF4-FFF2-40B4-BE49-F238E27FC236}">
                <a16:creationId xmlns:a16="http://schemas.microsoft.com/office/drawing/2014/main" id="{AB1C4E94-E590-5B19-3CFB-AC78C0DAD750}"/>
              </a:ext>
            </a:extLst>
          </p:cNvPr>
          <p:cNvPicPr>
            <a:picLocks noGrp="1" noChangeAspect="1"/>
          </p:cNvPicPr>
          <p:nvPr>
            <p:ph idx="1"/>
          </p:nvPr>
        </p:nvPicPr>
        <p:blipFill>
          <a:blip r:embed="rId2"/>
          <a:stretch>
            <a:fillRect/>
          </a:stretch>
        </p:blipFill>
        <p:spPr>
          <a:xfrm>
            <a:off x="107504" y="116632"/>
            <a:ext cx="4536504" cy="3406157"/>
          </a:xfrm>
          <a:prstGeom prst="rect">
            <a:avLst/>
          </a:prstGeom>
        </p:spPr>
      </p:pic>
      <p:pic>
        <p:nvPicPr>
          <p:cNvPr id="5" name="Obraz 4">
            <a:extLst>
              <a:ext uri="{FF2B5EF4-FFF2-40B4-BE49-F238E27FC236}">
                <a16:creationId xmlns:a16="http://schemas.microsoft.com/office/drawing/2014/main" id="{C7C56861-9A0F-B516-B619-DBC63B1DDBE5}"/>
              </a:ext>
            </a:extLst>
          </p:cNvPr>
          <p:cNvPicPr>
            <a:picLocks noChangeAspect="1"/>
          </p:cNvPicPr>
          <p:nvPr/>
        </p:nvPicPr>
        <p:blipFill>
          <a:blip r:embed="rId3"/>
          <a:stretch>
            <a:fillRect/>
          </a:stretch>
        </p:blipFill>
        <p:spPr>
          <a:xfrm>
            <a:off x="4355976" y="3335211"/>
            <a:ext cx="4536504" cy="3406157"/>
          </a:xfrm>
          <a:prstGeom prst="rect">
            <a:avLst/>
          </a:prstGeom>
        </p:spPr>
      </p:pic>
    </p:spTree>
    <p:extLst>
      <p:ext uri="{BB962C8B-B14F-4D97-AF65-F5344CB8AC3E}">
        <p14:creationId xmlns:p14="http://schemas.microsoft.com/office/powerpoint/2010/main" val="3666718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D830D3-6680-D0C7-ACA4-C9F6DA65DADD}"/>
              </a:ext>
            </a:extLst>
          </p:cNvPr>
          <p:cNvSpPr>
            <a:spLocks noGrp="1"/>
          </p:cNvSpPr>
          <p:nvPr>
            <p:ph type="title"/>
          </p:nvPr>
        </p:nvSpPr>
        <p:spPr/>
        <p:txBody>
          <a:bodyPr/>
          <a:lstStyle/>
          <a:p>
            <a:endParaRPr lang="pl-PL"/>
          </a:p>
        </p:txBody>
      </p:sp>
      <p:pic>
        <p:nvPicPr>
          <p:cNvPr id="4" name="Symbol zastępczy zawartości 3">
            <a:extLst>
              <a:ext uri="{FF2B5EF4-FFF2-40B4-BE49-F238E27FC236}">
                <a16:creationId xmlns:a16="http://schemas.microsoft.com/office/drawing/2014/main" id="{8E804636-9045-55E3-683E-CAC28C128D40}"/>
              </a:ext>
            </a:extLst>
          </p:cNvPr>
          <p:cNvPicPr>
            <a:picLocks noGrp="1" noChangeAspect="1"/>
          </p:cNvPicPr>
          <p:nvPr>
            <p:ph idx="1"/>
          </p:nvPr>
        </p:nvPicPr>
        <p:blipFill>
          <a:blip r:embed="rId2"/>
          <a:stretch>
            <a:fillRect/>
          </a:stretch>
        </p:blipFill>
        <p:spPr>
          <a:xfrm>
            <a:off x="179512" y="267715"/>
            <a:ext cx="4216475" cy="3165869"/>
          </a:xfrm>
          <a:prstGeom prst="rect">
            <a:avLst/>
          </a:prstGeom>
        </p:spPr>
      </p:pic>
      <p:pic>
        <p:nvPicPr>
          <p:cNvPr id="5" name="Obraz 4">
            <a:extLst>
              <a:ext uri="{FF2B5EF4-FFF2-40B4-BE49-F238E27FC236}">
                <a16:creationId xmlns:a16="http://schemas.microsoft.com/office/drawing/2014/main" id="{F63970C7-9A6A-0145-B755-25F483E4D8EE}"/>
              </a:ext>
            </a:extLst>
          </p:cNvPr>
          <p:cNvPicPr>
            <a:picLocks noChangeAspect="1"/>
          </p:cNvPicPr>
          <p:nvPr/>
        </p:nvPicPr>
        <p:blipFill>
          <a:blip r:embed="rId3"/>
          <a:stretch>
            <a:fillRect/>
          </a:stretch>
        </p:blipFill>
        <p:spPr>
          <a:xfrm>
            <a:off x="4067944" y="3358165"/>
            <a:ext cx="4340714" cy="3259152"/>
          </a:xfrm>
          <a:prstGeom prst="rect">
            <a:avLst/>
          </a:prstGeom>
        </p:spPr>
      </p:pic>
    </p:spTree>
    <p:extLst>
      <p:ext uri="{BB962C8B-B14F-4D97-AF65-F5344CB8AC3E}">
        <p14:creationId xmlns:p14="http://schemas.microsoft.com/office/powerpoint/2010/main" val="175376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501154"/>
            <a:ext cx="8229600" cy="1600200"/>
          </a:xfrm>
        </p:spPr>
        <p:txBody>
          <a:bodyPr/>
          <a:lstStyle/>
          <a:p>
            <a:r>
              <a:rPr lang="pl-PL" dirty="0" err="1"/>
              <a:t>Conclusions</a:t>
            </a:r>
            <a:endParaRPr lang="pl-PL" dirty="0"/>
          </a:p>
        </p:txBody>
      </p:sp>
      <p:sp>
        <p:nvSpPr>
          <p:cNvPr id="3" name="Symbol zastępczy zawartości 2"/>
          <p:cNvSpPr>
            <a:spLocks noGrp="1"/>
          </p:cNvSpPr>
          <p:nvPr>
            <p:ph idx="1"/>
          </p:nvPr>
        </p:nvSpPr>
        <p:spPr>
          <a:xfrm>
            <a:off x="339168" y="2893989"/>
            <a:ext cx="8229600" cy="2511007"/>
          </a:xfrm>
        </p:spPr>
        <p:txBody>
          <a:bodyPr anchor="ctr"/>
          <a:lstStyle/>
          <a:p>
            <a:pPr marL="0" indent="0" algn="just">
              <a:buNone/>
            </a:pPr>
            <a:endParaRPr lang="pl-PL" dirty="0"/>
          </a:p>
          <a:p>
            <a:pPr marL="0" indent="0" algn="just">
              <a:buNone/>
            </a:pPr>
            <a:endParaRPr lang="pl-PL" sz="1800" dirty="0"/>
          </a:p>
          <a:p>
            <a:pPr algn="just"/>
            <a:r>
              <a:rPr lang="en-US" sz="2000" dirty="0"/>
              <a:t>Patients with OSA and T2DM had increased expression of miRNA-181a, which presented a negative correlation with SIRT1 expression and a positive correlation with HOMA-IR. Increased insulin resistance mediated via miRNA-181a and SIRT1 is a possible mechanism responsible for the common incidence of T2DM in patients suffering from OSA. </a:t>
            </a:r>
          </a:p>
          <a:p>
            <a:pPr algn="just"/>
            <a:r>
              <a:rPr lang="en-US" sz="2000" dirty="0"/>
              <a:t>Moreover, it is very possible that both miRNA-181a and miRNA-199a are sensitive to any cellular contamination, which reduces their chances of being implemented in clinical use for OSA diagnosis as serum biomarkers.</a:t>
            </a:r>
            <a:endParaRPr lang="pl-PL" sz="2000" dirty="0"/>
          </a:p>
          <a:p>
            <a:pPr marL="0" indent="0" algn="just">
              <a:buNone/>
            </a:pPr>
            <a:r>
              <a:rPr lang="en-US" sz="1800" dirty="0"/>
              <a:t> </a:t>
            </a:r>
            <a:br>
              <a:rPr lang="pl-PL" sz="1800" dirty="0"/>
            </a:br>
            <a:endParaRPr lang="en-US" dirty="0"/>
          </a:p>
          <a:p>
            <a:pPr marL="0" indent="0" algn="just">
              <a:buNone/>
            </a:pPr>
            <a:r>
              <a:rPr lang="en-US" dirty="0"/>
              <a:t>The study is supported by National Science Center, Poland, </a:t>
            </a:r>
            <a:r>
              <a:rPr lang="en-US" b="1" dirty="0" err="1"/>
              <a:t>Preludium</a:t>
            </a:r>
            <a:r>
              <a:rPr lang="en-US" b="1" dirty="0"/>
              <a:t> 20 </a:t>
            </a:r>
            <a:r>
              <a:rPr lang="en-US" dirty="0"/>
              <a:t>Grant no. 2021/41/N/NZ5/00486.</a:t>
            </a:r>
            <a:endParaRPr lang="pl-PL" dirty="0"/>
          </a:p>
          <a:p>
            <a:pPr algn="just"/>
            <a:endParaRPr lang="en-GB" b="1" dirty="0"/>
          </a:p>
          <a:p>
            <a:pPr marL="0" indent="0" algn="ctr">
              <a:buNone/>
            </a:pPr>
            <a:endParaRPr lang="pl-PL" b="1" dirty="0">
              <a:solidFill>
                <a:schemeClr val="bg1">
                  <a:lumMod val="50000"/>
                </a:schemeClr>
              </a:solidFill>
            </a:endParaRPr>
          </a:p>
        </p:txBody>
      </p:sp>
      <p:pic>
        <p:nvPicPr>
          <p:cNvPr id="9" name="Obraz 8">
            <a:extLst>
              <a:ext uri="{FF2B5EF4-FFF2-40B4-BE49-F238E27FC236}">
                <a16:creationId xmlns:a16="http://schemas.microsoft.com/office/drawing/2014/main" id="{EAE631FC-65A3-E4B2-8BCD-A923B82AF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574" y="5013176"/>
            <a:ext cx="1927498" cy="813337"/>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C060DE-854D-9E05-B1B6-EBFDEF9DF19D}"/>
              </a:ext>
            </a:extLst>
          </p:cNvPr>
          <p:cNvSpPr>
            <a:spLocks noGrp="1"/>
          </p:cNvSpPr>
          <p:nvPr>
            <p:ph type="title"/>
          </p:nvPr>
        </p:nvSpPr>
        <p:spPr/>
        <p:txBody>
          <a:bodyPr/>
          <a:lstStyle/>
          <a:p>
            <a:r>
              <a:rPr lang="pl-PL" dirty="0" err="1"/>
              <a:t>Further</a:t>
            </a:r>
            <a:r>
              <a:rPr lang="pl-PL" dirty="0"/>
              <a:t> </a:t>
            </a:r>
            <a:r>
              <a:rPr lang="pl-PL" dirty="0" err="1"/>
              <a:t>steps</a:t>
            </a:r>
            <a:endParaRPr lang="pl-PL" dirty="0"/>
          </a:p>
        </p:txBody>
      </p:sp>
      <p:sp>
        <p:nvSpPr>
          <p:cNvPr id="3" name="Symbol zastępczy zawartości 2">
            <a:extLst>
              <a:ext uri="{FF2B5EF4-FFF2-40B4-BE49-F238E27FC236}">
                <a16:creationId xmlns:a16="http://schemas.microsoft.com/office/drawing/2014/main" id="{16B785C5-B9A9-1D99-B9E4-5073B3B8D00D}"/>
              </a:ext>
            </a:extLst>
          </p:cNvPr>
          <p:cNvSpPr>
            <a:spLocks noGrp="1"/>
          </p:cNvSpPr>
          <p:nvPr>
            <p:ph idx="1"/>
          </p:nvPr>
        </p:nvSpPr>
        <p:spPr>
          <a:xfrm>
            <a:off x="457200" y="2132856"/>
            <a:ext cx="8229600" cy="4525963"/>
          </a:xfrm>
        </p:spPr>
        <p:txBody>
          <a:bodyPr/>
          <a:lstStyle/>
          <a:p>
            <a:r>
              <a:rPr lang="en-US" dirty="0"/>
              <a:t>Adiponectin serum protein level assessment due to unsuccessful SIRT1 intracellular determination. </a:t>
            </a:r>
          </a:p>
          <a:p>
            <a:r>
              <a:rPr lang="en-US" dirty="0"/>
              <a:t>Publication of preliminary data.</a:t>
            </a:r>
          </a:p>
          <a:p>
            <a:r>
              <a:rPr lang="en-US" dirty="0"/>
              <a:t>Presentation of data at Sleep Conference</a:t>
            </a:r>
            <a:r>
              <a:rPr lang="pl-PL" dirty="0"/>
              <a:t> 2024</a:t>
            </a:r>
            <a:endParaRPr lang="en-US" dirty="0"/>
          </a:p>
          <a:p>
            <a:r>
              <a:rPr lang="en-US" dirty="0"/>
              <a:t>Assessment of patients recruited to prospective study (CPAP trial and at least 3 months follow-up). Reduction of N from 30 per group down to around 10</a:t>
            </a:r>
            <a:r>
              <a:rPr lang="pl-PL" dirty="0"/>
              <a:t> </a:t>
            </a:r>
            <a:r>
              <a:rPr lang="pl-PL" dirty="0" err="1"/>
              <a:t>patients</a:t>
            </a:r>
            <a:r>
              <a:rPr lang="en-US" dirty="0"/>
              <a:t> per group. </a:t>
            </a:r>
          </a:p>
          <a:p>
            <a:r>
              <a:rPr lang="en-US" dirty="0"/>
              <a:t>Final publication</a:t>
            </a:r>
          </a:p>
          <a:p>
            <a:endParaRPr lang="pl-PL" dirty="0"/>
          </a:p>
        </p:txBody>
      </p:sp>
    </p:spTree>
    <p:extLst>
      <p:ext uri="{BB962C8B-B14F-4D97-AF65-F5344CB8AC3E}">
        <p14:creationId xmlns:p14="http://schemas.microsoft.com/office/powerpoint/2010/main" val="2258297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1"/>
          <p:cNvSpPr>
            <a:spLocks noGrp="1"/>
          </p:cNvSpPr>
          <p:nvPr>
            <p:ph type="title"/>
          </p:nvPr>
        </p:nvSpPr>
        <p:spPr>
          <a:xfrm>
            <a:off x="457200" y="-315416"/>
            <a:ext cx="8229600" cy="1600200"/>
          </a:xfrm>
        </p:spPr>
        <p:txBody>
          <a:bodyPr wrap="square" numCol="1" anchorCtr="0" compatLnSpc="1">
            <a:prstTxWarp prst="textNoShape">
              <a:avLst/>
            </a:prstTxWarp>
          </a:bodyPr>
          <a:lstStyle/>
          <a:p>
            <a:r>
              <a:rPr lang="pl-PL" sz="4800" dirty="0" err="1">
                <a:solidFill>
                  <a:srgbClr val="0C66AB"/>
                </a:solidFill>
                <a:effectLst>
                  <a:outerShdw blurRad="38100" dist="38100" dir="2700000" algn="tl">
                    <a:srgbClr val="C0C0C0"/>
                  </a:outerShdw>
                </a:effectLst>
              </a:rPr>
              <a:t>Introduction</a:t>
            </a:r>
            <a:endParaRPr lang="pl-PL" sz="4800" dirty="0">
              <a:solidFill>
                <a:srgbClr val="0C66AB"/>
              </a:solidFill>
              <a:effectLst>
                <a:outerShdw blurRad="38100" dist="38100" dir="2700000" algn="tl">
                  <a:srgbClr val="C0C0C0"/>
                </a:outerShdw>
              </a:effectLst>
            </a:endParaRPr>
          </a:p>
        </p:txBody>
      </p:sp>
      <p:sp>
        <p:nvSpPr>
          <p:cNvPr id="2050" name="Symbol zastępczy zawartości 2"/>
          <p:cNvSpPr>
            <a:spLocks noGrp="1"/>
          </p:cNvSpPr>
          <p:nvPr>
            <p:ph idx="1"/>
          </p:nvPr>
        </p:nvSpPr>
        <p:spPr>
          <a:xfrm>
            <a:off x="457200" y="1711349"/>
            <a:ext cx="8229600" cy="4525963"/>
          </a:xfrm>
        </p:spPr>
        <p:txBody>
          <a:bodyPr anchor="ctr"/>
          <a:lstStyle/>
          <a:p>
            <a:pPr marL="0" indent="0">
              <a:lnSpc>
                <a:spcPct val="130000"/>
              </a:lnSpc>
              <a:spcAft>
                <a:spcPts val="1800"/>
              </a:spcAft>
              <a:buNone/>
            </a:pPr>
            <a:r>
              <a:rPr lang="pl-PL" sz="2600" b="1" dirty="0" err="1">
                <a:solidFill>
                  <a:srgbClr val="0C66AB"/>
                </a:solidFill>
              </a:rPr>
              <a:t>Obstructive</a:t>
            </a:r>
            <a:r>
              <a:rPr lang="pl-PL" sz="2600" b="1" dirty="0">
                <a:solidFill>
                  <a:srgbClr val="0C66AB"/>
                </a:solidFill>
              </a:rPr>
              <a:t> </a:t>
            </a:r>
            <a:r>
              <a:rPr lang="pl-PL" sz="2600" b="1" dirty="0" err="1">
                <a:solidFill>
                  <a:srgbClr val="0C66AB"/>
                </a:solidFill>
              </a:rPr>
              <a:t>Sleep</a:t>
            </a:r>
            <a:r>
              <a:rPr lang="pl-PL" sz="2600" b="1" dirty="0">
                <a:solidFill>
                  <a:srgbClr val="0C66AB"/>
                </a:solidFill>
              </a:rPr>
              <a:t> </a:t>
            </a:r>
            <a:r>
              <a:rPr lang="pl-PL" sz="2600" b="1" dirty="0" err="1">
                <a:solidFill>
                  <a:srgbClr val="0C66AB"/>
                </a:solidFill>
              </a:rPr>
              <a:t>Apnea</a:t>
            </a:r>
            <a:r>
              <a:rPr lang="pl-PL" sz="2600" b="1" dirty="0">
                <a:solidFill>
                  <a:srgbClr val="0C66AB"/>
                </a:solidFill>
              </a:rPr>
              <a:t> (OSA)</a:t>
            </a:r>
            <a:r>
              <a:rPr lang="pl-PL" sz="2600" dirty="0">
                <a:solidFill>
                  <a:srgbClr val="0C66AB"/>
                </a:solidFill>
              </a:rPr>
              <a:t> </a:t>
            </a:r>
          </a:p>
          <a:p>
            <a:pPr marL="400050" lvl="1" indent="0">
              <a:lnSpc>
                <a:spcPct val="130000"/>
              </a:lnSpc>
              <a:spcAft>
                <a:spcPts val="1800"/>
              </a:spcAft>
              <a:buNone/>
            </a:pPr>
            <a:r>
              <a:rPr lang="pl-PL" sz="2400" dirty="0" err="1"/>
              <a:t>Episodes</a:t>
            </a:r>
            <a:r>
              <a:rPr lang="pl-PL" sz="2400" dirty="0"/>
              <a:t> of apnea </a:t>
            </a:r>
            <a:r>
              <a:rPr lang="pl-PL" sz="2400" dirty="0" err="1"/>
              <a:t>or</a:t>
            </a:r>
            <a:r>
              <a:rPr lang="pl-PL" sz="2400" dirty="0"/>
              <a:t> </a:t>
            </a:r>
            <a:r>
              <a:rPr lang="pl-PL" sz="2400" dirty="0" err="1"/>
              <a:t>hypopnea</a:t>
            </a:r>
            <a:r>
              <a:rPr lang="pl-PL" sz="2400" dirty="0"/>
              <a:t> </a:t>
            </a:r>
            <a:r>
              <a:rPr lang="pl-PL" sz="2400" dirty="0" err="1"/>
              <a:t>during</a:t>
            </a:r>
            <a:r>
              <a:rPr lang="pl-PL" sz="2400" dirty="0"/>
              <a:t> </a:t>
            </a:r>
            <a:r>
              <a:rPr lang="pl-PL" sz="2400" dirty="0" err="1"/>
              <a:t>sleep</a:t>
            </a:r>
            <a:r>
              <a:rPr lang="pl-PL" sz="2400" dirty="0"/>
              <a:t>.</a:t>
            </a:r>
            <a:endParaRPr lang="en-GB" dirty="0"/>
          </a:p>
          <a:p>
            <a:pPr marL="396000" indent="0">
              <a:spcBef>
                <a:spcPts val="0"/>
              </a:spcBef>
              <a:spcAft>
                <a:spcPts val="0"/>
              </a:spcAft>
              <a:buNone/>
            </a:pPr>
            <a:r>
              <a:rPr lang="pl-PL" dirty="0"/>
              <a:t>A</a:t>
            </a:r>
            <a:r>
              <a:rPr lang="en-GB" dirty="0" err="1"/>
              <a:t>ssociated</a:t>
            </a:r>
            <a:r>
              <a:rPr lang="en-GB" dirty="0"/>
              <a:t> with</a:t>
            </a:r>
            <a:r>
              <a:rPr lang="en-US" dirty="0"/>
              <a:t> :</a:t>
            </a:r>
          </a:p>
          <a:p>
            <a:pPr marL="396000" indent="0">
              <a:spcBef>
                <a:spcPts val="0"/>
              </a:spcBef>
              <a:spcAft>
                <a:spcPts val="0"/>
              </a:spcAft>
              <a:buNone/>
            </a:pPr>
            <a:r>
              <a:rPr lang="en-US" dirty="0"/>
              <a:t>	o</a:t>
            </a:r>
            <a:r>
              <a:rPr lang="en-GB" dirty="0" err="1"/>
              <a:t>besity</a:t>
            </a:r>
            <a:r>
              <a:rPr lang="en-GB" dirty="0"/>
              <a:t>, hypertension,</a:t>
            </a:r>
            <a:r>
              <a:rPr lang="pl-PL" dirty="0"/>
              <a:t> </a:t>
            </a:r>
            <a:r>
              <a:rPr lang="pl-PL" b="1" dirty="0" err="1"/>
              <a:t>diabetes</a:t>
            </a:r>
            <a:r>
              <a:rPr lang="pl-PL" dirty="0"/>
              <a:t>,</a:t>
            </a:r>
            <a:r>
              <a:rPr lang="en-GB" dirty="0"/>
              <a:t> cardiovascular events, 	stroke and road accidents</a:t>
            </a:r>
            <a:r>
              <a:rPr lang="en-US" dirty="0"/>
              <a:t> </a:t>
            </a:r>
          </a:p>
          <a:p>
            <a:pPr marL="396000" indent="0">
              <a:spcBef>
                <a:spcPts val="0"/>
              </a:spcBef>
              <a:spcAft>
                <a:spcPts val="0"/>
              </a:spcAft>
              <a:buNone/>
            </a:pPr>
            <a:endParaRPr lang="en-US" dirty="0"/>
          </a:p>
          <a:p>
            <a:pPr marL="457200" lvl="1" indent="0">
              <a:spcBef>
                <a:spcPts val="0"/>
              </a:spcBef>
              <a:spcAft>
                <a:spcPts val="0"/>
              </a:spcAft>
              <a:buNone/>
            </a:pPr>
            <a:r>
              <a:rPr lang="pl-PL" sz="2400" dirty="0"/>
              <a:t>P</a:t>
            </a:r>
            <a:r>
              <a:rPr lang="en-GB" sz="2400" dirty="0" err="1"/>
              <a:t>revalence</a:t>
            </a:r>
            <a:r>
              <a:rPr lang="en-US" sz="2400" dirty="0"/>
              <a:t> :</a:t>
            </a:r>
          </a:p>
          <a:p>
            <a:pPr marL="457200" lvl="1" indent="0">
              <a:spcBef>
                <a:spcPts val="0"/>
              </a:spcBef>
              <a:spcAft>
                <a:spcPts val="0"/>
              </a:spcAft>
              <a:buNone/>
            </a:pPr>
            <a:r>
              <a:rPr lang="en-US" sz="2400" dirty="0"/>
              <a:t>	moderate and severe  (AHI &gt; 15) </a:t>
            </a:r>
          </a:p>
          <a:p>
            <a:pPr marL="457200" lvl="1" indent="0">
              <a:spcBef>
                <a:spcPts val="0"/>
              </a:spcBef>
              <a:spcAft>
                <a:spcPts val="0"/>
              </a:spcAft>
              <a:buNone/>
            </a:pPr>
            <a:r>
              <a:rPr lang="en-US" sz="2400" dirty="0"/>
              <a:t>	</a:t>
            </a:r>
            <a:r>
              <a:rPr lang="en-GB" sz="2400" dirty="0"/>
              <a:t>49.7% men and 23.4% women</a:t>
            </a:r>
          </a:p>
          <a:p>
            <a:pPr marL="457200" lvl="1" indent="0">
              <a:spcBef>
                <a:spcPts val="0"/>
              </a:spcBef>
              <a:spcAft>
                <a:spcPts val="0"/>
              </a:spcAft>
              <a:buNone/>
            </a:pPr>
            <a:endParaRPr lang="en-US" sz="2000" dirty="0"/>
          </a:p>
        </p:txBody>
      </p:sp>
    </p:spTree>
    <p:extLst>
      <p:ext uri="{BB962C8B-B14F-4D97-AF65-F5344CB8AC3E}">
        <p14:creationId xmlns:p14="http://schemas.microsoft.com/office/powerpoint/2010/main" val="3779934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8229600" cy="1600200"/>
          </a:xfrm>
        </p:spPr>
        <p:txBody>
          <a:bodyPr/>
          <a:lstStyle/>
          <a:p>
            <a:r>
              <a:rPr lang="en-US" dirty="0"/>
              <a:t>Thank You </a:t>
            </a:r>
            <a:br>
              <a:rPr lang="en-US" dirty="0"/>
            </a:br>
            <a:r>
              <a:rPr lang="en-US" dirty="0"/>
              <a:t>for your attention </a:t>
            </a:r>
          </a:p>
        </p:txBody>
      </p:sp>
    </p:spTree>
    <p:extLst>
      <p:ext uri="{BB962C8B-B14F-4D97-AF65-F5344CB8AC3E}">
        <p14:creationId xmlns:p14="http://schemas.microsoft.com/office/powerpoint/2010/main" val="154410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ymbol zastępczy zawartości 2"/>
          <p:cNvSpPr>
            <a:spLocks noGrp="1"/>
          </p:cNvSpPr>
          <p:nvPr>
            <p:ph idx="1"/>
          </p:nvPr>
        </p:nvSpPr>
        <p:spPr>
          <a:xfrm>
            <a:off x="457200" y="764705"/>
            <a:ext cx="8229600" cy="5112568"/>
          </a:xfrm>
        </p:spPr>
        <p:txBody>
          <a:bodyPr anchor="ctr"/>
          <a:lstStyle/>
          <a:p>
            <a:pPr marL="0" indent="0">
              <a:lnSpc>
                <a:spcPct val="130000"/>
              </a:lnSpc>
              <a:spcAft>
                <a:spcPts val="1800"/>
              </a:spcAft>
              <a:buNone/>
            </a:pPr>
            <a:r>
              <a:rPr lang="pl-PL" sz="2800" b="1" dirty="0" err="1">
                <a:solidFill>
                  <a:srgbClr val="0C66AB"/>
                </a:solidFill>
              </a:rPr>
              <a:t>Obstructive</a:t>
            </a:r>
            <a:r>
              <a:rPr lang="pl-PL" sz="2800" b="1" dirty="0">
                <a:solidFill>
                  <a:srgbClr val="0C66AB"/>
                </a:solidFill>
              </a:rPr>
              <a:t> </a:t>
            </a:r>
            <a:r>
              <a:rPr lang="pl-PL" sz="2800" b="1" dirty="0" err="1">
                <a:solidFill>
                  <a:srgbClr val="0C66AB"/>
                </a:solidFill>
              </a:rPr>
              <a:t>Sleep</a:t>
            </a:r>
            <a:r>
              <a:rPr lang="pl-PL" sz="2800" b="1" dirty="0">
                <a:solidFill>
                  <a:srgbClr val="0C66AB"/>
                </a:solidFill>
              </a:rPr>
              <a:t> </a:t>
            </a:r>
            <a:r>
              <a:rPr lang="pl-PL" sz="2800" b="1" dirty="0" err="1">
                <a:solidFill>
                  <a:srgbClr val="0C66AB"/>
                </a:solidFill>
              </a:rPr>
              <a:t>Apnea</a:t>
            </a:r>
            <a:r>
              <a:rPr lang="pl-PL" sz="2800" b="1" dirty="0">
                <a:solidFill>
                  <a:srgbClr val="0C66AB"/>
                </a:solidFill>
              </a:rPr>
              <a:t> (OSA)</a:t>
            </a:r>
          </a:p>
          <a:p>
            <a:pPr marL="396000" indent="0">
              <a:spcBef>
                <a:spcPts val="0"/>
              </a:spcBef>
              <a:spcAft>
                <a:spcPts val="0"/>
              </a:spcAft>
              <a:buNone/>
            </a:pPr>
            <a:r>
              <a:rPr lang="pl-PL" dirty="0" err="1"/>
              <a:t>Typical</a:t>
            </a:r>
            <a:r>
              <a:rPr lang="pl-PL" dirty="0"/>
              <a:t> </a:t>
            </a:r>
            <a:r>
              <a:rPr lang="pl-PL" dirty="0" err="1"/>
              <a:t>symptoms</a:t>
            </a:r>
            <a:r>
              <a:rPr lang="pl-PL" dirty="0"/>
              <a:t>:</a:t>
            </a:r>
          </a:p>
          <a:p>
            <a:pPr marL="396000" indent="0">
              <a:spcBef>
                <a:spcPts val="0"/>
              </a:spcBef>
              <a:spcAft>
                <a:spcPts val="0"/>
              </a:spcAft>
              <a:buNone/>
            </a:pPr>
            <a:r>
              <a:rPr lang="en-GB" dirty="0"/>
              <a:t>	unrefreshing sleep 	</a:t>
            </a:r>
          </a:p>
          <a:p>
            <a:pPr marL="396000" indent="0">
              <a:spcBef>
                <a:spcPts val="0"/>
              </a:spcBef>
              <a:spcAft>
                <a:spcPts val="0"/>
              </a:spcAft>
              <a:buNone/>
            </a:pPr>
            <a:r>
              <a:rPr lang="en-GB" dirty="0"/>
              <a:t>	snoring</a:t>
            </a:r>
            <a:r>
              <a:rPr lang="en-US" dirty="0"/>
              <a:t> </a:t>
            </a:r>
          </a:p>
          <a:p>
            <a:pPr marL="396000" indent="0">
              <a:spcBef>
                <a:spcPts val="0"/>
              </a:spcBef>
              <a:spcAft>
                <a:spcPts val="0"/>
              </a:spcAft>
              <a:buNone/>
            </a:pPr>
            <a:r>
              <a:rPr lang="en-US" dirty="0"/>
              <a:t>	</a:t>
            </a:r>
            <a:r>
              <a:rPr lang="en-GB" dirty="0"/>
              <a:t>excessive daytime sleepiness</a:t>
            </a:r>
            <a:endParaRPr lang="en-US" dirty="0"/>
          </a:p>
          <a:p>
            <a:pPr marL="396000" indent="0">
              <a:spcBef>
                <a:spcPts val="0"/>
              </a:spcBef>
              <a:spcAft>
                <a:spcPts val="0"/>
              </a:spcAft>
              <a:buNone/>
            </a:pPr>
            <a:r>
              <a:rPr lang="en-GB" dirty="0"/>
              <a:t>	</a:t>
            </a:r>
            <a:endParaRPr lang="en-GB" sz="2400" dirty="0"/>
          </a:p>
          <a:p>
            <a:pPr marL="457200" lvl="1" indent="0">
              <a:spcBef>
                <a:spcPts val="0"/>
              </a:spcBef>
              <a:spcAft>
                <a:spcPts val="0"/>
              </a:spcAft>
              <a:buNone/>
            </a:pPr>
            <a:r>
              <a:rPr lang="pl-PL" sz="2400" dirty="0"/>
              <a:t>G</a:t>
            </a:r>
            <a:r>
              <a:rPr lang="en-GB" sz="2400" dirty="0"/>
              <a:t>olden standard treatment:</a:t>
            </a:r>
          </a:p>
          <a:p>
            <a:pPr marL="457200" lvl="1" indent="0">
              <a:spcBef>
                <a:spcPts val="0"/>
              </a:spcBef>
              <a:spcAft>
                <a:spcPts val="0"/>
              </a:spcAft>
              <a:buNone/>
            </a:pPr>
            <a:r>
              <a:rPr lang="en-GB" sz="2400" dirty="0"/>
              <a:t>	 CPAP (continuous positive air pressure)</a:t>
            </a:r>
            <a:endParaRPr lang="pl-PL" sz="2400" dirty="0"/>
          </a:p>
          <a:p>
            <a:pPr marL="457200" lvl="1" indent="0">
              <a:spcBef>
                <a:spcPts val="0"/>
              </a:spcBef>
              <a:spcAft>
                <a:spcPts val="0"/>
              </a:spcAft>
              <a:buNone/>
            </a:pPr>
            <a:endParaRPr lang="pl-PL" sz="2400" dirty="0"/>
          </a:p>
          <a:p>
            <a:pPr marL="457200" lvl="1" indent="0">
              <a:spcBef>
                <a:spcPts val="0"/>
              </a:spcBef>
              <a:spcAft>
                <a:spcPts val="0"/>
              </a:spcAft>
              <a:buNone/>
            </a:pPr>
            <a:r>
              <a:rPr lang="pl-PL" sz="2400" dirty="0" err="1"/>
              <a:t>Golden</a:t>
            </a:r>
            <a:r>
              <a:rPr lang="pl-PL" sz="2400" dirty="0"/>
              <a:t> standard </a:t>
            </a:r>
            <a:r>
              <a:rPr lang="pl-PL" sz="2400" dirty="0" err="1"/>
              <a:t>diagnosis</a:t>
            </a:r>
            <a:r>
              <a:rPr lang="pl-PL" sz="2400" dirty="0"/>
              <a:t>:</a:t>
            </a:r>
          </a:p>
          <a:p>
            <a:pPr marL="857250" lvl="2" indent="0">
              <a:spcBef>
                <a:spcPts val="0"/>
              </a:spcBef>
              <a:spcAft>
                <a:spcPts val="0"/>
              </a:spcAft>
              <a:buNone/>
            </a:pPr>
            <a:r>
              <a:rPr lang="pl-PL" sz="2400" dirty="0"/>
              <a:t>  PSG (</a:t>
            </a:r>
            <a:r>
              <a:rPr lang="pl-PL" sz="2400" dirty="0" err="1"/>
              <a:t>polysomnography</a:t>
            </a:r>
            <a:r>
              <a:rPr lang="pl-PL" sz="2400" dirty="0"/>
              <a:t>)</a:t>
            </a:r>
          </a:p>
          <a:p>
            <a:pPr marL="457200" lvl="1" indent="0">
              <a:spcBef>
                <a:spcPts val="0"/>
              </a:spcBef>
              <a:spcAft>
                <a:spcPts val="0"/>
              </a:spcAft>
              <a:buNone/>
            </a:pPr>
            <a:endParaRPr lang="en-US" sz="2000" dirty="0"/>
          </a:p>
        </p:txBody>
      </p:sp>
      <p:pic>
        <p:nvPicPr>
          <p:cNvPr id="4" name="Obraz 3">
            <a:extLst>
              <a:ext uri="{FF2B5EF4-FFF2-40B4-BE49-F238E27FC236}">
                <a16:creationId xmlns:a16="http://schemas.microsoft.com/office/drawing/2014/main" id="{19650FF5-5A33-471F-8E07-F102253DC1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332656"/>
            <a:ext cx="2015676" cy="1600200"/>
          </a:xfrm>
          <a:prstGeom prst="rect">
            <a:avLst/>
          </a:prstGeom>
        </p:spPr>
      </p:pic>
      <p:pic>
        <p:nvPicPr>
          <p:cNvPr id="2" name="Obraz 1">
            <a:extLst>
              <a:ext uri="{FF2B5EF4-FFF2-40B4-BE49-F238E27FC236}">
                <a16:creationId xmlns:a16="http://schemas.microsoft.com/office/drawing/2014/main" id="{B4D8B631-5E8E-4DE6-A987-C04C87EB0567}"/>
              </a:ext>
            </a:extLst>
          </p:cNvPr>
          <p:cNvPicPr>
            <a:picLocks noChangeAspect="1"/>
          </p:cNvPicPr>
          <p:nvPr/>
        </p:nvPicPr>
        <p:blipFill>
          <a:blip r:embed="rId4"/>
          <a:stretch>
            <a:fillRect/>
          </a:stretch>
        </p:blipFill>
        <p:spPr>
          <a:xfrm>
            <a:off x="6583685" y="4757860"/>
            <a:ext cx="2103115" cy="1752596"/>
          </a:xfrm>
          <a:prstGeom prst="rect">
            <a:avLst/>
          </a:prstGeom>
          <a:ln>
            <a:noFill/>
          </a:ln>
          <a:effectLst>
            <a:softEdge rad="112500"/>
          </a:effectLst>
        </p:spPr>
      </p:pic>
    </p:spTree>
    <p:extLst>
      <p:ext uri="{BB962C8B-B14F-4D97-AF65-F5344CB8AC3E}">
        <p14:creationId xmlns:p14="http://schemas.microsoft.com/office/powerpoint/2010/main" val="225422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ytuł 1"/>
          <p:cNvSpPr>
            <a:spLocks noGrp="1"/>
          </p:cNvSpPr>
          <p:nvPr>
            <p:ph type="title"/>
          </p:nvPr>
        </p:nvSpPr>
        <p:spPr>
          <a:xfrm>
            <a:off x="1115616" y="-205165"/>
            <a:ext cx="7283152" cy="1600200"/>
          </a:xfrm>
        </p:spPr>
        <p:txBody>
          <a:bodyPr wrap="square" numCol="1" anchorCtr="0" compatLnSpc="1">
            <a:prstTxWarp prst="textNoShape">
              <a:avLst/>
            </a:prstTxWarp>
          </a:bodyPr>
          <a:lstStyle/>
          <a:p>
            <a:r>
              <a:rPr lang="pl-PL" sz="4800" dirty="0" err="1">
                <a:solidFill>
                  <a:srgbClr val="0C66AB"/>
                </a:solidFill>
                <a:effectLst>
                  <a:outerShdw blurRad="38100" dist="38100" dir="2700000" algn="tl">
                    <a:srgbClr val="C0C0C0"/>
                  </a:outerShdw>
                </a:effectLst>
              </a:rPr>
              <a:t>Patomechanism</a:t>
            </a:r>
            <a:endParaRPr lang="pl-PL" sz="4800" dirty="0">
              <a:solidFill>
                <a:srgbClr val="0C66AB"/>
              </a:solidFill>
              <a:effectLst>
                <a:outerShdw blurRad="38100" dist="38100" dir="2700000" algn="tl">
                  <a:srgbClr val="C0C0C0"/>
                </a:outerShdw>
              </a:effectLst>
            </a:endParaRPr>
          </a:p>
        </p:txBody>
      </p:sp>
      <p:pic>
        <p:nvPicPr>
          <p:cNvPr id="9" name="Obraz 8">
            <a:extLst>
              <a:ext uri="{FF2B5EF4-FFF2-40B4-BE49-F238E27FC236}">
                <a16:creationId xmlns:a16="http://schemas.microsoft.com/office/drawing/2014/main" id="{2992BAD6-0654-0346-0AD7-91457D567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06" y="1916832"/>
            <a:ext cx="8293188" cy="3530558"/>
          </a:xfrm>
          <a:prstGeom prst="rect">
            <a:avLst/>
          </a:prstGeom>
        </p:spPr>
      </p:pic>
      <p:sp>
        <p:nvSpPr>
          <p:cNvPr id="2" name="pole tekstowe 1">
            <a:extLst>
              <a:ext uri="{FF2B5EF4-FFF2-40B4-BE49-F238E27FC236}">
                <a16:creationId xmlns:a16="http://schemas.microsoft.com/office/drawing/2014/main" id="{CA66AEAC-228F-46B1-595E-5F3DE8219D79}"/>
              </a:ext>
            </a:extLst>
          </p:cNvPr>
          <p:cNvSpPr txBox="1"/>
          <p:nvPr/>
        </p:nvSpPr>
        <p:spPr>
          <a:xfrm>
            <a:off x="425406" y="5973560"/>
            <a:ext cx="8293188" cy="523220"/>
          </a:xfrm>
          <a:prstGeom prst="rect">
            <a:avLst/>
          </a:prstGeom>
          <a:noFill/>
        </p:spPr>
        <p:txBody>
          <a:bodyPr wrap="square" rtlCol="0">
            <a:spAutoFit/>
          </a:bodyPr>
          <a:lstStyle/>
          <a:p>
            <a:r>
              <a:rPr lang="pl-PL" sz="1400" dirty="0"/>
              <a:t>Karuga, F.F.*; Malicki M.* et al. </a:t>
            </a:r>
            <a:r>
              <a:rPr lang="pl-PL" sz="1400" dirty="0" err="1"/>
              <a:t>Obstructive</a:t>
            </a:r>
            <a:r>
              <a:rPr lang="pl-PL" sz="1400" dirty="0"/>
              <a:t> </a:t>
            </a:r>
            <a:r>
              <a:rPr lang="pl-PL" sz="1400" dirty="0" err="1"/>
              <a:t>Sleep</a:t>
            </a:r>
            <a:r>
              <a:rPr lang="pl-PL" sz="1400" dirty="0"/>
              <a:t> </a:t>
            </a:r>
            <a:r>
              <a:rPr lang="pl-PL" sz="1400" dirty="0" err="1"/>
              <a:t>Apnea</a:t>
            </a:r>
            <a:r>
              <a:rPr lang="pl-PL" sz="1400" dirty="0"/>
              <a:t>, </a:t>
            </a:r>
            <a:r>
              <a:rPr lang="pl-PL" sz="1400" dirty="0" err="1"/>
              <a:t>Circadian</a:t>
            </a:r>
            <a:r>
              <a:rPr lang="pl-PL" sz="1400" dirty="0"/>
              <a:t> </a:t>
            </a:r>
            <a:r>
              <a:rPr lang="pl-PL" sz="1400" dirty="0" err="1"/>
              <a:t>Clock</a:t>
            </a:r>
            <a:r>
              <a:rPr lang="pl-PL" sz="1400" dirty="0"/>
              <a:t> </a:t>
            </a:r>
            <a:r>
              <a:rPr lang="pl-PL" sz="1400" dirty="0" err="1"/>
              <a:t>Disruption</a:t>
            </a:r>
            <a:r>
              <a:rPr lang="pl-PL" sz="1400" dirty="0"/>
              <a:t>, and </a:t>
            </a:r>
            <a:r>
              <a:rPr lang="pl-PL" sz="1400" dirty="0" err="1"/>
              <a:t>Metabolic</a:t>
            </a:r>
            <a:r>
              <a:rPr lang="pl-PL" sz="1400" dirty="0"/>
              <a:t> </a:t>
            </a:r>
            <a:r>
              <a:rPr lang="pl-PL" sz="1400" dirty="0" err="1"/>
              <a:t>Consequences</a:t>
            </a:r>
            <a:r>
              <a:rPr lang="pl-PL" sz="1400" dirty="0"/>
              <a:t>. </a:t>
            </a:r>
            <a:r>
              <a:rPr lang="pl-PL" sz="1400" dirty="0" err="1"/>
              <a:t>Metabolites</a:t>
            </a:r>
            <a:r>
              <a:rPr lang="pl-PL" sz="1400" dirty="0"/>
              <a:t> 2023, 13, 60.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16632"/>
            <a:ext cx="8229600" cy="1600200"/>
          </a:xfrm>
        </p:spPr>
        <p:txBody>
          <a:bodyPr/>
          <a:lstStyle/>
          <a:p>
            <a:r>
              <a:rPr lang="pl-PL" sz="4800" dirty="0" err="1"/>
              <a:t>Hypothesis</a:t>
            </a:r>
            <a:endParaRPr lang="pl-PL" sz="4800" dirty="0"/>
          </a:p>
        </p:txBody>
      </p:sp>
      <p:sp>
        <p:nvSpPr>
          <p:cNvPr id="3" name="Symbol zastępczy zawartości 2"/>
          <p:cNvSpPr>
            <a:spLocks noGrp="1"/>
          </p:cNvSpPr>
          <p:nvPr>
            <p:ph idx="1"/>
          </p:nvPr>
        </p:nvSpPr>
        <p:spPr>
          <a:xfrm>
            <a:off x="457200" y="1412776"/>
            <a:ext cx="8229600" cy="2620888"/>
          </a:xfrm>
        </p:spPr>
        <p:txBody>
          <a:bodyPr/>
          <a:lstStyle/>
          <a:p>
            <a:pPr marL="0" indent="0" algn="ctr" eaLnBrk="1" hangingPunct="1">
              <a:lnSpc>
                <a:spcPct val="130000"/>
              </a:lnSpc>
              <a:buNone/>
            </a:pPr>
            <a:endParaRPr lang="en-US" altLang="ja-JP" sz="2800" dirty="0">
              <a:solidFill>
                <a:schemeClr val="bg1">
                  <a:lumMod val="50000"/>
                </a:schemeClr>
              </a:solidFill>
              <a:ea typeface="HGS明朝E" charset="-128"/>
            </a:endParaRPr>
          </a:p>
          <a:p>
            <a:pPr marL="0" indent="0" algn="ctr" eaLnBrk="1" hangingPunct="1">
              <a:lnSpc>
                <a:spcPct val="130000"/>
              </a:lnSpc>
              <a:buNone/>
            </a:pPr>
            <a:r>
              <a:rPr lang="en-US" altLang="ja-JP" sz="2800" dirty="0">
                <a:solidFill>
                  <a:schemeClr val="bg1">
                    <a:lumMod val="50000"/>
                  </a:schemeClr>
                </a:solidFill>
                <a:ea typeface="HGS明朝E" charset="-128"/>
              </a:rPr>
              <a:t>We hypothesize that there exists an interaction between hypoxia sensitive </a:t>
            </a:r>
            <a:r>
              <a:rPr lang="en-US" altLang="ja-JP" sz="2800" i="1" dirty="0">
                <a:solidFill>
                  <a:schemeClr val="bg1">
                    <a:lumMod val="50000"/>
                  </a:schemeClr>
                </a:solidFill>
                <a:ea typeface="HGS明朝E" charset="-128"/>
              </a:rPr>
              <a:t>miRNA181a</a:t>
            </a:r>
            <a:r>
              <a:rPr lang="en-US" altLang="ja-JP" sz="2800" dirty="0">
                <a:solidFill>
                  <a:schemeClr val="bg1">
                    <a:lumMod val="50000"/>
                  </a:schemeClr>
                </a:solidFill>
                <a:ea typeface="HGS明朝E" charset="-128"/>
              </a:rPr>
              <a:t>, </a:t>
            </a:r>
            <a:r>
              <a:rPr lang="en-US" altLang="ja-JP" sz="2800" i="1" dirty="0">
                <a:solidFill>
                  <a:schemeClr val="bg1">
                    <a:lumMod val="50000"/>
                  </a:schemeClr>
                </a:solidFill>
                <a:ea typeface="HGS明朝E" charset="-128"/>
              </a:rPr>
              <a:t>miRNA199a</a:t>
            </a:r>
            <a:r>
              <a:rPr lang="en-US" altLang="ja-JP" sz="2800" dirty="0">
                <a:solidFill>
                  <a:schemeClr val="bg1">
                    <a:lumMod val="50000"/>
                  </a:schemeClr>
                </a:solidFill>
                <a:ea typeface="HGS明朝E" charset="-128"/>
              </a:rPr>
              <a:t> and </a:t>
            </a:r>
            <a:r>
              <a:rPr lang="en-US" altLang="ja-JP" sz="2800" i="1" dirty="0">
                <a:solidFill>
                  <a:schemeClr val="bg1">
                    <a:lumMod val="50000"/>
                  </a:schemeClr>
                </a:solidFill>
                <a:ea typeface="HGS明朝E" charset="-128"/>
              </a:rPr>
              <a:t>SIRT1</a:t>
            </a:r>
            <a:r>
              <a:rPr lang="en-US" altLang="ja-JP" sz="2800" dirty="0">
                <a:solidFill>
                  <a:schemeClr val="bg1">
                    <a:lumMod val="50000"/>
                  </a:schemeClr>
                </a:solidFill>
                <a:ea typeface="HGS明朝E" charset="-128"/>
              </a:rPr>
              <a:t> mRNA, which leads to a decrease in SIRT1 protein expression in obstructive sleep apnea, what is one of the possible </a:t>
            </a:r>
            <a:r>
              <a:rPr lang="en-US" altLang="ja-JP" sz="2800" dirty="0" err="1">
                <a:solidFill>
                  <a:schemeClr val="bg1">
                    <a:lumMod val="50000"/>
                  </a:schemeClr>
                </a:solidFill>
                <a:ea typeface="HGS明朝E" charset="-128"/>
              </a:rPr>
              <a:t>pathomechanism</a:t>
            </a:r>
            <a:r>
              <a:rPr lang="en-US" altLang="ja-JP" sz="2800" dirty="0">
                <a:solidFill>
                  <a:schemeClr val="bg1">
                    <a:lumMod val="50000"/>
                  </a:schemeClr>
                </a:solidFill>
                <a:ea typeface="HGS明朝E" charset="-128"/>
              </a:rPr>
              <a:t> of </a:t>
            </a:r>
            <a:r>
              <a:rPr lang="pl-PL" altLang="ja-JP" sz="2800" dirty="0" err="1">
                <a:solidFill>
                  <a:schemeClr val="bg1">
                    <a:lumMod val="50000"/>
                  </a:schemeClr>
                </a:solidFill>
                <a:ea typeface="HGS明朝E" charset="-128"/>
              </a:rPr>
              <a:t>diabtes</a:t>
            </a:r>
            <a:r>
              <a:rPr lang="pl-PL" altLang="ja-JP" sz="2800" dirty="0">
                <a:solidFill>
                  <a:schemeClr val="bg1">
                    <a:lumMod val="50000"/>
                  </a:schemeClr>
                </a:solidFill>
                <a:ea typeface="HGS明朝E" charset="-128"/>
              </a:rPr>
              <a:t> </a:t>
            </a:r>
            <a:r>
              <a:rPr lang="pl-PL" altLang="ja-JP" sz="2800" dirty="0" err="1">
                <a:solidFill>
                  <a:schemeClr val="bg1">
                    <a:lumMod val="50000"/>
                  </a:schemeClr>
                </a:solidFill>
                <a:ea typeface="HGS明朝E" charset="-128"/>
              </a:rPr>
              <a:t>type</a:t>
            </a:r>
            <a:r>
              <a:rPr lang="pl-PL" altLang="ja-JP" sz="2800" dirty="0">
                <a:solidFill>
                  <a:schemeClr val="bg1">
                    <a:lumMod val="50000"/>
                  </a:schemeClr>
                </a:solidFill>
                <a:ea typeface="HGS明朝E" charset="-128"/>
              </a:rPr>
              <a:t> 2 (T2DM)</a:t>
            </a:r>
            <a:r>
              <a:rPr lang="en-US" altLang="ja-JP" sz="2800" dirty="0">
                <a:solidFill>
                  <a:schemeClr val="bg1">
                    <a:lumMod val="50000"/>
                  </a:schemeClr>
                </a:solidFill>
                <a:ea typeface="HGS明朝E" charset="-128"/>
              </a:rPr>
              <a:t> development in this group of patients.</a:t>
            </a:r>
            <a:endParaRPr lang="pl-PL" altLang="ja-JP" sz="2800" dirty="0">
              <a:solidFill>
                <a:schemeClr val="bg1">
                  <a:lumMod val="50000"/>
                </a:schemeClr>
              </a:solidFill>
              <a:ea typeface="HGS明朝E" charset="-128"/>
            </a:endParaRPr>
          </a:p>
        </p:txBody>
      </p:sp>
    </p:spTree>
    <p:extLst>
      <p:ext uri="{BB962C8B-B14F-4D97-AF65-F5344CB8AC3E}">
        <p14:creationId xmlns:p14="http://schemas.microsoft.com/office/powerpoint/2010/main" val="1573068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16632"/>
            <a:ext cx="8229600" cy="1008112"/>
          </a:xfrm>
        </p:spPr>
        <p:txBody>
          <a:bodyPr/>
          <a:lstStyle/>
          <a:p>
            <a:r>
              <a:rPr lang="pl-PL" sz="4800" dirty="0"/>
              <a:t>First </a:t>
            </a:r>
            <a:r>
              <a:rPr lang="pl-PL" sz="4800" dirty="0" err="1"/>
              <a:t>visit</a:t>
            </a:r>
            <a:endParaRPr lang="pl-PL" sz="4800" dirty="0"/>
          </a:p>
        </p:txBody>
      </p:sp>
      <p:sp>
        <p:nvSpPr>
          <p:cNvPr id="3" name="Symbol zastępczy zawartości 2"/>
          <p:cNvSpPr>
            <a:spLocks noGrp="1"/>
          </p:cNvSpPr>
          <p:nvPr>
            <p:ph idx="1"/>
          </p:nvPr>
        </p:nvSpPr>
        <p:spPr>
          <a:xfrm>
            <a:off x="457200" y="1412776"/>
            <a:ext cx="8229600" cy="2620888"/>
          </a:xfrm>
        </p:spPr>
        <p:txBody>
          <a:bodyPr/>
          <a:lstStyle/>
          <a:p>
            <a:pPr marL="0" indent="0" algn="ctr" eaLnBrk="1" hangingPunct="1">
              <a:lnSpc>
                <a:spcPct val="130000"/>
              </a:lnSpc>
              <a:buNone/>
            </a:pPr>
            <a:endParaRPr lang="en-US" altLang="ja-JP" sz="2800" dirty="0">
              <a:solidFill>
                <a:schemeClr val="bg1">
                  <a:lumMod val="50000"/>
                </a:schemeClr>
              </a:solidFill>
              <a:ea typeface="HGS明朝E" charset="-128"/>
            </a:endParaRPr>
          </a:p>
          <a:p>
            <a:pPr marL="0" indent="0" algn="ctr" eaLnBrk="1" hangingPunct="1">
              <a:lnSpc>
                <a:spcPct val="130000"/>
              </a:lnSpc>
              <a:buNone/>
            </a:pPr>
            <a:r>
              <a:rPr lang="en-US" altLang="ja-JP" sz="2800" dirty="0">
                <a:solidFill>
                  <a:schemeClr val="bg1">
                    <a:lumMod val="50000"/>
                  </a:schemeClr>
                </a:solidFill>
                <a:ea typeface="HGS明朝E" charset="-128"/>
              </a:rPr>
              <a:t>.</a:t>
            </a:r>
            <a:endParaRPr lang="pl-PL" altLang="ja-JP" sz="2800" dirty="0">
              <a:solidFill>
                <a:schemeClr val="bg1">
                  <a:lumMod val="50000"/>
                </a:schemeClr>
              </a:solidFill>
              <a:ea typeface="HGS明朝E" charset="-128"/>
            </a:endParaRPr>
          </a:p>
        </p:txBody>
      </p:sp>
      <p:pic>
        <p:nvPicPr>
          <p:cNvPr id="5" name="Obraz 4">
            <a:extLst>
              <a:ext uri="{FF2B5EF4-FFF2-40B4-BE49-F238E27FC236}">
                <a16:creationId xmlns:a16="http://schemas.microsoft.com/office/drawing/2014/main" id="{9CD21E4C-FBEF-DE94-2E0D-E5008DD03C3D}"/>
              </a:ext>
            </a:extLst>
          </p:cNvPr>
          <p:cNvPicPr>
            <a:picLocks noChangeAspect="1"/>
          </p:cNvPicPr>
          <p:nvPr/>
        </p:nvPicPr>
        <p:blipFill>
          <a:blip r:embed="rId2"/>
          <a:stretch>
            <a:fillRect/>
          </a:stretch>
        </p:blipFill>
        <p:spPr>
          <a:xfrm>
            <a:off x="655401" y="2060848"/>
            <a:ext cx="8020656" cy="2917404"/>
          </a:xfrm>
          <a:prstGeom prst="rect">
            <a:avLst/>
          </a:prstGeom>
        </p:spPr>
      </p:pic>
    </p:spTree>
    <p:extLst>
      <p:ext uri="{BB962C8B-B14F-4D97-AF65-F5344CB8AC3E}">
        <p14:creationId xmlns:p14="http://schemas.microsoft.com/office/powerpoint/2010/main" val="2924644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16632"/>
            <a:ext cx="8229600" cy="1008112"/>
          </a:xfrm>
        </p:spPr>
        <p:txBody>
          <a:bodyPr/>
          <a:lstStyle/>
          <a:p>
            <a:r>
              <a:rPr lang="pl-PL" sz="4800" dirty="0"/>
              <a:t>Second </a:t>
            </a:r>
            <a:r>
              <a:rPr lang="pl-PL" sz="4800" dirty="0" err="1"/>
              <a:t>visit</a:t>
            </a:r>
            <a:r>
              <a:rPr lang="pl-PL" sz="4800" dirty="0"/>
              <a:t> (cross-</a:t>
            </a:r>
            <a:r>
              <a:rPr lang="pl-PL" sz="4800" dirty="0" err="1"/>
              <a:t>sectional</a:t>
            </a:r>
            <a:r>
              <a:rPr lang="pl-PL" sz="4800" dirty="0"/>
              <a:t>)</a:t>
            </a:r>
          </a:p>
        </p:txBody>
      </p:sp>
      <p:sp>
        <p:nvSpPr>
          <p:cNvPr id="3" name="Symbol zastępczy zawartości 2"/>
          <p:cNvSpPr>
            <a:spLocks noGrp="1"/>
          </p:cNvSpPr>
          <p:nvPr>
            <p:ph idx="1"/>
          </p:nvPr>
        </p:nvSpPr>
        <p:spPr>
          <a:xfrm>
            <a:off x="457200" y="1412776"/>
            <a:ext cx="8229600" cy="2620888"/>
          </a:xfrm>
        </p:spPr>
        <p:txBody>
          <a:bodyPr/>
          <a:lstStyle/>
          <a:p>
            <a:pPr marL="0" indent="0" algn="ctr" eaLnBrk="1" hangingPunct="1">
              <a:lnSpc>
                <a:spcPct val="130000"/>
              </a:lnSpc>
              <a:buNone/>
            </a:pPr>
            <a:endParaRPr lang="en-US" altLang="ja-JP" sz="2800" dirty="0">
              <a:solidFill>
                <a:schemeClr val="bg1">
                  <a:lumMod val="50000"/>
                </a:schemeClr>
              </a:solidFill>
              <a:ea typeface="HGS明朝E" charset="-128"/>
            </a:endParaRPr>
          </a:p>
          <a:p>
            <a:pPr marL="0" indent="0" algn="ctr" eaLnBrk="1" hangingPunct="1">
              <a:lnSpc>
                <a:spcPct val="130000"/>
              </a:lnSpc>
              <a:buNone/>
            </a:pPr>
            <a:endParaRPr lang="pl-PL" altLang="ja-JP" sz="2800" dirty="0">
              <a:solidFill>
                <a:schemeClr val="bg1">
                  <a:lumMod val="50000"/>
                </a:schemeClr>
              </a:solidFill>
              <a:ea typeface="HGS明朝E" charset="-128"/>
            </a:endParaRPr>
          </a:p>
        </p:txBody>
      </p:sp>
      <p:pic>
        <p:nvPicPr>
          <p:cNvPr id="8" name="Obraz 7">
            <a:extLst>
              <a:ext uri="{FF2B5EF4-FFF2-40B4-BE49-F238E27FC236}">
                <a16:creationId xmlns:a16="http://schemas.microsoft.com/office/drawing/2014/main" id="{CA118FDB-26D6-0F9B-432F-DD170EFCCB02}"/>
              </a:ext>
            </a:extLst>
          </p:cNvPr>
          <p:cNvPicPr>
            <a:picLocks noChangeAspect="1"/>
          </p:cNvPicPr>
          <p:nvPr/>
        </p:nvPicPr>
        <p:blipFill>
          <a:blip r:embed="rId2"/>
          <a:stretch>
            <a:fillRect/>
          </a:stretch>
        </p:blipFill>
        <p:spPr>
          <a:xfrm>
            <a:off x="827584" y="1431449"/>
            <a:ext cx="7744066" cy="4710832"/>
          </a:xfrm>
          <a:prstGeom prst="rect">
            <a:avLst/>
          </a:prstGeom>
        </p:spPr>
      </p:pic>
    </p:spTree>
    <p:extLst>
      <p:ext uri="{BB962C8B-B14F-4D97-AF65-F5344CB8AC3E}">
        <p14:creationId xmlns:p14="http://schemas.microsoft.com/office/powerpoint/2010/main" val="3770737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116632"/>
            <a:ext cx="8640960" cy="1008112"/>
          </a:xfrm>
        </p:spPr>
        <p:txBody>
          <a:bodyPr/>
          <a:lstStyle/>
          <a:p>
            <a:r>
              <a:rPr lang="pl-PL" sz="4800" dirty="0"/>
              <a:t>Third </a:t>
            </a:r>
            <a:r>
              <a:rPr lang="pl-PL" sz="4800" dirty="0" err="1"/>
              <a:t>visit</a:t>
            </a:r>
            <a:r>
              <a:rPr lang="pl-PL" sz="4800" dirty="0"/>
              <a:t> (</a:t>
            </a:r>
            <a:r>
              <a:rPr lang="pl-PL" sz="4800" dirty="0" err="1"/>
              <a:t>prospective</a:t>
            </a:r>
            <a:r>
              <a:rPr lang="pl-PL" sz="4800" dirty="0"/>
              <a:t> </a:t>
            </a:r>
            <a:r>
              <a:rPr lang="pl-PL" sz="4800" dirty="0" err="1"/>
              <a:t>study</a:t>
            </a:r>
            <a:r>
              <a:rPr lang="pl-PL" sz="4800" dirty="0"/>
              <a:t>)*</a:t>
            </a:r>
          </a:p>
        </p:txBody>
      </p:sp>
      <p:sp>
        <p:nvSpPr>
          <p:cNvPr id="3" name="Symbol zastępczy zawartości 2"/>
          <p:cNvSpPr>
            <a:spLocks noGrp="1"/>
          </p:cNvSpPr>
          <p:nvPr>
            <p:ph idx="1"/>
          </p:nvPr>
        </p:nvSpPr>
        <p:spPr>
          <a:xfrm>
            <a:off x="457200" y="1412776"/>
            <a:ext cx="8229600" cy="2620888"/>
          </a:xfrm>
        </p:spPr>
        <p:txBody>
          <a:bodyPr/>
          <a:lstStyle/>
          <a:p>
            <a:pPr marL="0" indent="0" algn="ctr" eaLnBrk="1" hangingPunct="1">
              <a:lnSpc>
                <a:spcPct val="130000"/>
              </a:lnSpc>
              <a:buNone/>
            </a:pPr>
            <a:endParaRPr lang="en-US" altLang="ja-JP" sz="2800" dirty="0">
              <a:solidFill>
                <a:schemeClr val="bg1">
                  <a:lumMod val="50000"/>
                </a:schemeClr>
              </a:solidFill>
              <a:ea typeface="HGS明朝E" charset="-128"/>
            </a:endParaRPr>
          </a:p>
          <a:p>
            <a:pPr marL="0" indent="0" algn="ctr" eaLnBrk="1" hangingPunct="1">
              <a:lnSpc>
                <a:spcPct val="130000"/>
              </a:lnSpc>
              <a:buNone/>
            </a:pPr>
            <a:r>
              <a:rPr lang="en-US" altLang="ja-JP" sz="2800" dirty="0">
                <a:solidFill>
                  <a:schemeClr val="bg1">
                    <a:lumMod val="50000"/>
                  </a:schemeClr>
                </a:solidFill>
                <a:ea typeface="HGS明朝E" charset="-128"/>
              </a:rPr>
              <a:t>.</a:t>
            </a:r>
            <a:endParaRPr lang="pl-PL" altLang="ja-JP" sz="2800" dirty="0">
              <a:solidFill>
                <a:schemeClr val="bg1">
                  <a:lumMod val="50000"/>
                </a:schemeClr>
              </a:solidFill>
              <a:ea typeface="HGS明朝E" charset="-128"/>
            </a:endParaRPr>
          </a:p>
        </p:txBody>
      </p:sp>
      <p:pic>
        <p:nvPicPr>
          <p:cNvPr id="6" name="Obraz 5">
            <a:extLst>
              <a:ext uri="{FF2B5EF4-FFF2-40B4-BE49-F238E27FC236}">
                <a16:creationId xmlns:a16="http://schemas.microsoft.com/office/drawing/2014/main" id="{B8C0EBCD-7137-560A-6C85-FA9E6F7B0CBA}"/>
              </a:ext>
            </a:extLst>
          </p:cNvPr>
          <p:cNvPicPr>
            <a:picLocks noChangeAspect="1"/>
          </p:cNvPicPr>
          <p:nvPr/>
        </p:nvPicPr>
        <p:blipFill>
          <a:blip r:embed="rId2"/>
          <a:stretch>
            <a:fillRect/>
          </a:stretch>
        </p:blipFill>
        <p:spPr>
          <a:xfrm>
            <a:off x="217080" y="1916832"/>
            <a:ext cx="8709840" cy="3715038"/>
          </a:xfrm>
          <a:prstGeom prst="rect">
            <a:avLst/>
          </a:prstGeom>
        </p:spPr>
      </p:pic>
    </p:spTree>
    <p:extLst>
      <p:ext uri="{BB962C8B-B14F-4D97-AF65-F5344CB8AC3E}">
        <p14:creationId xmlns:p14="http://schemas.microsoft.com/office/powerpoint/2010/main" val="1794575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116632"/>
            <a:ext cx="8640960" cy="1008112"/>
          </a:xfrm>
        </p:spPr>
        <p:txBody>
          <a:bodyPr/>
          <a:lstStyle/>
          <a:p>
            <a:r>
              <a:rPr lang="pl-PL" sz="4800" dirty="0" err="1"/>
              <a:t>Fourth</a:t>
            </a:r>
            <a:r>
              <a:rPr lang="pl-PL" sz="4800" dirty="0"/>
              <a:t> </a:t>
            </a:r>
            <a:r>
              <a:rPr lang="pl-PL" sz="4800" dirty="0" err="1"/>
              <a:t>visit</a:t>
            </a:r>
            <a:r>
              <a:rPr lang="pl-PL" sz="4800" dirty="0"/>
              <a:t>*</a:t>
            </a:r>
          </a:p>
        </p:txBody>
      </p:sp>
      <p:sp>
        <p:nvSpPr>
          <p:cNvPr id="3" name="Symbol zastępczy zawartości 2"/>
          <p:cNvSpPr>
            <a:spLocks noGrp="1"/>
          </p:cNvSpPr>
          <p:nvPr>
            <p:ph idx="1"/>
          </p:nvPr>
        </p:nvSpPr>
        <p:spPr>
          <a:xfrm>
            <a:off x="457200" y="1412776"/>
            <a:ext cx="8229600" cy="2620888"/>
          </a:xfrm>
        </p:spPr>
        <p:txBody>
          <a:bodyPr/>
          <a:lstStyle/>
          <a:p>
            <a:pPr marL="0" indent="0" algn="ctr" eaLnBrk="1" hangingPunct="1">
              <a:lnSpc>
                <a:spcPct val="130000"/>
              </a:lnSpc>
              <a:buNone/>
            </a:pPr>
            <a:endParaRPr lang="en-US" altLang="ja-JP" sz="2800" dirty="0">
              <a:solidFill>
                <a:schemeClr val="bg1">
                  <a:lumMod val="50000"/>
                </a:schemeClr>
              </a:solidFill>
              <a:ea typeface="HGS明朝E" charset="-128"/>
            </a:endParaRPr>
          </a:p>
          <a:p>
            <a:pPr marL="0" indent="0" algn="ctr" eaLnBrk="1" hangingPunct="1">
              <a:lnSpc>
                <a:spcPct val="130000"/>
              </a:lnSpc>
              <a:buNone/>
            </a:pPr>
            <a:r>
              <a:rPr lang="en-US" altLang="ja-JP" sz="2800" dirty="0">
                <a:solidFill>
                  <a:schemeClr val="bg1">
                    <a:lumMod val="50000"/>
                  </a:schemeClr>
                </a:solidFill>
                <a:ea typeface="HGS明朝E" charset="-128"/>
              </a:rPr>
              <a:t>.</a:t>
            </a:r>
            <a:endParaRPr lang="pl-PL" altLang="ja-JP" sz="2800" dirty="0">
              <a:solidFill>
                <a:schemeClr val="bg1">
                  <a:lumMod val="50000"/>
                </a:schemeClr>
              </a:solidFill>
              <a:ea typeface="HGS明朝E" charset="-128"/>
            </a:endParaRPr>
          </a:p>
        </p:txBody>
      </p:sp>
      <p:pic>
        <p:nvPicPr>
          <p:cNvPr id="5" name="Obraz 4">
            <a:extLst>
              <a:ext uri="{FF2B5EF4-FFF2-40B4-BE49-F238E27FC236}">
                <a16:creationId xmlns:a16="http://schemas.microsoft.com/office/drawing/2014/main" id="{C1D7EB99-9737-7A6A-1E54-947AD68DC303}"/>
              </a:ext>
            </a:extLst>
          </p:cNvPr>
          <p:cNvPicPr>
            <a:picLocks noChangeAspect="1"/>
          </p:cNvPicPr>
          <p:nvPr/>
        </p:nvPicPr>
        <p:blipFill>
          <a:blip r:embed="rId2"/>
          <a:stretch>
            <a:fillRect/>
          </a:stretch>
        </p:blipFill>
        <p:spPr>
          <a:xfrm>
            <a:off x="755576" y="2852936"/>
            <a:ext cx="7787321" cy="914212"/>
          </a:xfrm>
          <a:prstGeom prst="rect">
            <a:avLst/>
          </a:prstGeom>
        </p:spPr>
      </p:pic>
    </p:spTree>
    <p:extLst>
      <p:ext uri="{BB962C8B-B14F-4D97-AF65-F5344CB8AC3E}">
        <p14:creationId xmlns:p14="http://schemas.microsoft.com/office/powerpoint/2010/main" val="12070337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9150</TotalTime>
  <Words>1605</Words>
  <Application>Microsoft Office PowerPoint</Application>
  <PresentationFormat>Pokaz na ekranie (4:3)</PresentationFormat>
  <Paragraphs>228</Paragraphs>
  <Slides>20</Slides>
  <Notes>6</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20</vt:i4>
      </vt:variant>
    </vt:vector>
  </HeadingPairs>
  <TitlesOfParts>
    <vt:vector size="29" baseType="lpstr">
      <vt:lpstr>Aptos</vt:lpstr>
      <vt:lpstr>Arial</vt:lpstr>
      <vt:lpstr>Arial Narrow</vt:lpstr>
      <vt:lpstr>Calibri</vt:lpstr>
      <vt:lpstr>Century Gothic</vt:lpstr>
      <vt:lpstr>Courier New</vt:lpstr>
      <vt:lpstr>Palatino Linotype</vt:lpstr>
      <vt:lpstr>Times New Roman</vt:lpstr>
      <vt:lpstr>Executive</vt:lpstr>
      <vt:lpstr>The role of hypoxia-sensitive miRNA181a, miRNA199a, and SIRT1 in diabetes mellitus development in obstructive sleep apnea patients.</vt:lpstr>
      <vt:lpstr>Introduction</vt:lpstr>
      <vt:lpstr>Prezentacja programu PowerPoint</vt:lpstr>
      <vt:lpstr>Patomechanism</vt:lpstr>
      <vt:lpstr>Hypothesis</vt:lpstr>
      <vt:lpstr>First visit</vt:lpstr>
      <vt:lpstr>Second visit (cross-sectional)</vt:lpstr>
      <vt:lpstr>Third visit (prospective study)*</vt:lpstr>
      <vt:lpstr>Fourth visit*</vt:lpstr>
      <vt:lpstr>Material</vt:lpstr>
      <vt:lpstr>Study groups</vt:lpstr>
      <vt:lpstr>miRNA</vt:lpstr>
      <vt:lpstr>Prezentacja programu PowerPoint</vt:lpstr>
      <vt:lpstr>Protein SIRT1</vt:lpstr>
      <vt:lpstr>Correlations</vt:lpstr>
      <vt:lpstr>Prezentacja programu PowerPoint</vt:lpstr>
      <vt:lpstr>Prezentacja programu PowerPoint</vt:lpstr>
      <vt:lpstr>Conclusions</vt:lpstr>
      <vt:lpstr>Further steps</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 between obstructive sleep apnea syndrome and blood pressure</dc:title>
  <dc:creator>Sage</dc:creator>
  <cp:lastModifiedBy>Aleksandra Czekalska</cp:lastModifiedBy>
  <cp:revision>200</cp:revision>
  <dcterms:created xsi:type="dcterms:W3CDTF">2014-05-04T13:53:20Z</dcterms:created>
  <dcterms:modified xsi:type="dcterms:W3CDTF">2024-04-29T06:08:16Z</dcterms:modified>
</cp:coreProperties>
</file>