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61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18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740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905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839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674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47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14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98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00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09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20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27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08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32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523B8-1F37-46FA-AA73-E2F8A8E580B8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EC879E-E367-4564-8F15-79539CEAEA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1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C45942-BB53-43C2-47B9-54B8E6D77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2102" y="1919111"/>
            <a:ext cx="8915399" cy="1986097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Assessment</a:t>
            </a:r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gamma-</a:t>
            </a:r>
            <a:r>
              <a:rPr lang="pl-PL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aminobutyric</a:t>
            </a:r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acid</a:t>
            </a:r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pathway</a:t>
            </a:r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pl-PL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patients</a:t>
            </a:r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with </a:t>
            </a:r>
            <a:r>
              <a:rPr lang="pl-PL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obstructive</a:t>
            </a:r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sleep</a:t>
            </a:r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apnea</a:t>
            </a:r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with </a:t>
            </a:r>
            <a:r>
              <a:rPr lang="pl-PL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particular</a:t>
            </a:r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severity</a:t>
            </a:r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pl-PL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depressive</a:t>
            </a:r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symptoms</a:t>
            </a:r>
            <a:endParaRPr lang="pl-PL" sz="36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2E35BB6-CD83-449D-8FEB-624505022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403273"/>
            <a:ext cx="8915399" cy="1211283"/>
          </a:xfrm>
        </p:spPr>
        <p:txBody>
          <a:bodyPr>
            <a:normAutofit/>
          </a:bodyPr>
          <a:lstStyle/>
          <a:p>
            <a:pPr algn="r"/>
            <a:r>
              <a:rPr lang="pl-PL" dirty="0"/>
              <a:t>Lek. Piotr Kaczmarski</a:t>
            </a:r>
          </a:p>
          <a:p>
            <a:pPr algn="r"/>
            <a:r>
              <a:rPr lang="pl-PL" dirty="0" err="1"/>
              <a:t>Supervisor</a:t>
            </a:r>
            <a:r>
              <a:rPr lang="pl-PL" dirty="0"/>
              <a:t>: </a:t>
            </a:r>
            <a:r>
              <a:rPr lang="pl-PL" dirty="0" err="1"/>
              <a:t>prof.dr.hab.n.med</a:t>
            </a:r>
            <a:r>
              <a:rPr lang="pl-PL" dirty="0"/>
              <a:t>. Piotr </a:t>
            </a:r>
            <a:r>
              <a:rPr lang="pl-PL" dirty="0" err="1"/>
              <a:t>Białasiewicz</a:t>
            </a:r>
            <a:endParaRPr lang="pl-PL" dirty="0"/>
          </a:p>
          <a:p>
            <a:pPr algn="r"/>
            <a:r>
              <a:rPr lang="pl-PL" dirty="0"/>
              <a:t>Co-</a:t>
            </a:r>
            <a:r>
              <a:rPr lang="pl-PL" dirty="0" err="1"/>
              <a:t>supervisor</a:t>
            </a:r>
            <a:r>
              <a:rPr lang="pl-PL" dirty="0"/>
              <a:t>: </a:t>
            </a:r>
            <a:r>
              <a:rPr lang="pl-PL" dirty="0" err="1"/>
              <a:t>dr.n.med</a:t>
            </a:r>
            <a:r>
              <a:rPr lang="pl-PL" dirty="0"/>
              <a:t>. Agata Gabryelska</a:t>
            </a:r>
          </a:p>
        </p:txBody>
      </p:sp>
    </p:spTree>
    <p:extLst>
      <p:ext uri="{BB962C8B-B14F-4D97-AF65-F5344CB8AC3E}">
        <p14:creationId xmlns:p14="http://schemas.microsoft.com/office/powerpoint/2010/main" val="355337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8EEA5-CD71-28DF-EDAB-B4797213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Methodology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810361-07B7-A080-5362-9012C617A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dirty="0" err="1"/>
              <a:t>Polysomnog</a:t>
            </a:r>
            <a:r>
              <a:rPr lang="pl-PL" dirty="0"/>
              <a:t>r</a:t>
            </a:r>
            <a:r>
              <a:rPr lang="en-GB" dirty="0" err="1"/>
              <a:t>aphy</a:t>
            </a:r>
            <a:r>
              <a:rPr lang="en-GB" dirty="0"/>
              <a:t> and blood </a:t>
            </a:r>
            <a:r>
              <a:rPr lang="pl-PL" dirty="0" err="1"/>
              <a:t>sample</a:t>
            </a:r>
            <a:r>
              <a:rPr lang="pl-PL" dirty="0"/>
              <a:t> </a:t>
            </a:r>
            <a:r>
              <a:rPr lang="en-GB" dirty="0"/>
              <a:t>collection, </a:t>
            </a:r>
          </a:p>
          <a:p>
            <a:pPr>
              <a:buFont typeface="+mj-lt"/>
              <a:buAutoNum type="arabicPeriod"/>
            </a:pPr>
            <a:r>
              <a:rPr lang="en-GB" dirty="0"/>
              <a:t>Question</a:t>
            </a:r>
            <a:r>
              <a:rPr lang="pl-PL" dirty="0"/>
              <a:t>n</a:t>
            </a:r>
            <a:r>
              <a:rPr lang="en-GB" dirty="0" err="1"/>
              <a:t>aire</a:t>
            </a:r>
            <a:r>
              <a:rPr lang="en-GB" dirty="0"/>
              <a:t> collection: Beck Depression Inventory (BDI) and Pittsburgh Sleep Quality Index (PSQI) and Athens Insomnia Scale (AIS)</a:t>
            </a:r>
          </a:p>
          <a:p>
            <a:pPr>
              <a:buFont typeface="+mj-lt"/>
              <a:buAutoNum type="arabicPeriod"/>
            </a:pPr>
            <a:r>
              <a:rPr lang="en-GB" dirty="0"/>
              <a:t>Assignment to 4 groups:</a:t>
            </a:r>
          </a:p>
          <a:p>
            <a:pPr lvl="1"/>
            <a:r>
              <a:rPr lang="en-GB" dirty="0"/>
              <a:t>Patients with OSA and BDI &lt;19</a:t>
            </a:r>
          </a:p>
          <a:p>
            <a:pPr lvl="1"/>
            <a:r>
              <a:rPr lang="en-GB" dirty="0"/>
              <a:t>Patients with OSA and BDI &gt;19</a:t>
            </a:r>
          </a:p>
          <a:p>
            <a:pPr lvl="1"/>
            <a:r>
              <a:rPr lang="en-GB" dirty="0"/>
              <a:t>Patients without OSA and BDI &lt;19</a:t>
            </a:r>
          </a:p>
          <a:p>
            <a:pPr lvl="1"/>
            <a:r>
              <a:rPr lang="en-GB" dirty="0"/>
              <a:t>Patients without OSA and BDI &gt;19</a:t>
            </a:r>
          </a:p>
          <a:p>
            <a:pPr>
              <a:buFont typeface="+mj-lt"/>
              <a:buAutoNum type="arabicPeriod"/>
            </a:pPr>
            <a:r>
              <a:rPr lang="en-GB" dirty="0" err="1"/>
              <a:t>Measur</a:t>
            </a:r>
            <a:r>
              <a:rPr lang="pl-PL" dirty="0"/>
              <a:t>e</a:t>
            </a:r>
            <a:r>
              <a:rPr lang="en-GB" dirty="0" err="1"/>
              <a:t>ments</a:t>
            </a:r>
            <a:r>
              <a:rPr lang="en-GB" dirty="0"/>
              <a:t> of GABA and glutamate concentrations in serum using enzyme linked immunosorbent assay (ELISA)</a:t>
            </a:r>
          </a:p>
        </p:txBody>
      </p:sp>
    </p:spTree>
    <p:extLst>
      <p:ext uri="{BB962C8B-B14F-4D97-AF65-F5344CB8AC3E}">
        <p14:creationId xmlns:p14="http://schemas.microsoft.com/office/powerpoint/2010/main" val="242647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9DE0CF-8BBB-DCDD-5B46-9FD16A0A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of the </a:t>
            </a:r>
            <a:r>
              <a:rPr lang="pl-PL" dirty="0" err="1"/>
              <a:t>study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DB01D9-2318-A44F-2FF8-72F891615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dirty="0"/>
              <a:t>Recruitment of patients, collection of peripheral blood </a:t>
            </a:r>
            <a:r>
              <a:rPr lang="pl-PL" dirty="0" err="1"/>
              <a:t>sample</a:t>
            </a:r>
            <a:r>
              <a:rPr lang="pl-PL" dirty="0"/>
              <a:t> </a:t>
            </a:r>
            <a:r>
              <a:rPr lang="en-GB" dirty="0"/>
              <a:t>and questionnaire data</a:t>
            </a:r>
          </a:p>
          <a:p>
            <a:pPr>
              <a:buFont typeface="+mj-lt"/>
              <a:buAutoNum type="arabicPeriod"/>
            </a:pPr>
            <a:r>
              <a:rPr lang="en-GB" dirty="0"/>
              <a:t>Determination of serum GABA and glutamate concentration from peripheral blood samples using ELISA</a:t>
            </a:r>
          </a:p>
          <a:p>
            <a:pPr>
              <a:buFont typeface="+mj-lt"/>
              <a:buAutoNum type="arabicPeriod"/>
            </a:pPr>
            <a:r>
              <a:rPr lang="en-GB" dirty="0"/>
              <a:t>Generation of study database including clinical, questionnaire and </a:t>
            </a:r>
            <a:r>
              <a:rPr lang="pl-PL" dirty="0" err="1"/>
              <a:t>laboratory</a:t>
            </a:r>
            <a:r>
              <a:rPr lang="pl-PL" dirty="0"/>
              <a:t> </a:t>
            </a:r>
            <a:r>
              <a:rPr lang="en-GB" dirty="0"/>
              <a:t>data.</a:t>
            </a:r>
          </a:p>
          <a:p>
            <a:pPr>
              <a:buFont typeface="+mj-lt"/>
              <a:buAutoNum type="arabicPeriod"/>
            </a:pPr>
            <a:r>
              <a:rPr lang="en-GB" dirty="0"/>
              <a:t>Statistical analysis and interpretation of the obtained results</a:t>
            </a:r>
          </a:p>
          <a:p>
            <a:pPr>
              <a:buFont typeface="+mj-lt"/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788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9B5838-2369-0605-96B0-4B2D8291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Advancement of the </a:t>
            </a:r>
            <a:r>
              <a:rPr lang="en-GB" dirty="0"/>
              <a:t>project</a:t>
            </a:r>
            <a:r>
              <a:rPr lang="pl-PL" dirty="0"/>
              <a:t> and </a:t>
            </a:r>
            <a:r>
              <a:rPr lang="pl-PL" dirty="0" err="1"/>
              <a:t>achievements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3111FA-3509-CFD5-B7FC-9DB6B0A91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000" dirty="0"/>
              <a:t>Recruitment of patients and collection of data</a:t>
            </a:r>
          </a:p>
          <a:p>
            <a:r>
              <a:rPr lang="en-GB" sz="2000" dirty="0"/>
              <a:t>Learning laboratory techniques related to ELISA assays</a:t>
            </a:r>
            <a:endParaRPr lang="pl-PL" sz="2000" dirty="0"/>
          </a:p>
          <a:p>
            <a:r>
              <a:rPr lang="pl-PL" sz="2000" dirty="0"/>
              <a:t>Publications:</a:t>
            </a:r>
          </a:p>
          <a:p>
            <a:pPr lvl="1"/>
            <a:r>
              <a:rPr lang="en-GB" sz="1800" b="1" dirty="0"/>
              <a:t>Kaczmarski Piotr</a:t>
            </a:r>
            <a:r>
              <a:rPr lang="en-GB" sz="1800" dirty="0"/>
              <a:t>, </a:t>
            </a:r>
            <a:r>
              <a:rPr lang="en-GB" sz="1800" dirty="0" err="1"/>
              <a:t>Sochal</a:t>
            </a:r>
            <a:r>
              <a:rPr lang="en-GB" sz="1800" dirty="0"/>
              <a:t> Marcin; Strzelecki Dominik; </a:t>
            </a:r>
            <a:r>
              <a:rPr lang="en-GB" sz="1800" dirty="0" err="1"/>
              <a:t>Bialasiewicz</a:t>
            </a:r>
            <a:r>
              <a:rPr lang="en-GB" sz="1800" dirty="0"/>
              <a:t> Piotr; </a:t>
            </a:r>
            <a:r>
              <a:rPr lang="en-GB" sz="1800" dirty="0" err="1"/>
              <a:t>Gabryelska</a:t>
            </a:r>
            <a:r>
              <a:rPr lang="en-GB" sz="1800" dirty="0"/>
              <a:t>, Agata. (2023). Influence of glutamatergic and GABAergic neurotransmission on obstructive sleep </a:t>
            </a:r>
            <a:r>
              <a:rPr lang="en-GB" sz="1800" dirty="0" err="1"/>
              <a:t>apnea</a:t>
            </a:r>
            <a:r>
              <a:rPr lang="en-GB" sz="1800" dirty="0"/>
              <a:t>. Frontiers in Neuroscience. 17. 10.3389/fnins.2023.1213971. (</a:t>
            </a:r>
            <a:r>
              <a:rPr lang="en-GB" sz="1800" b="1" dirty="0"/>
              <a:t>IF=4,3</a:t>
            </a:r>
            <a:r>
              <a:rPr lang="en-GB" sz="1800" dirty="0"/>
              <a:t>)</a:t>
            </a:r>
          </a:p>
          <a:p>
            <a:pPr lvl="1"/>
            <a:r>
              <a:rPr lang="en-GB" sz="1800" dirty="0" err="1"/>
              <a:t>Jaromirska</a:t>
            </a:r>
            <a:r>
              <a:rPr lang="en-GB" sz="1800" dirty="0"/>
              <a:t> Julia; </a:t>
            </a:r>
            <a:r>
              <a:rPr lang="en-GB" sz="1800" b="1" dirty="0"/>
              <a:t>Kaczmarski Piotr</a:t>
            </a:r>
            <a:r>
              <a:rPr lang="en-GB" sz="1800" dirty="0"/>
              <a:t>; Strzelecki Dominik; </a:t>
            </a:r>
            <a:r>
              <a:rPr lang="en-GB" sz="1800" dirty="0" err="1"/>
              <a:t>Sochal</a:t>
            </a:r>
            <a:r>
              <a:rPr lang="en-GB" sz="1800" dirty="0"/>
              <a:t> Marcin; </a:t>
            </a:r>
            <a:r>
              <a:rPr lang="en-GB" sz="1800" dirty="0" err="1"/>
              <a:t>Bialasiewicz</a:t>
            </a:r>
            <a:r>
              <a:rPr lang="en-GB" sz="1800" dirty="0"/>
              <a:t> Piotr; </a:t>
            </a:r>
            <a:r>
              <a:rPr lang="en-GB" sz="1800" dirty="0" err="1"/>
              <a:t>Gabryelska</a:t>
            </a:r>
            <a:r>
              <a:rPr lang="en-GB" sz="1800" dirty="0"/>
              <a:t> Agata. (2023). Shedding light on neurofilament involvement in cognitive decline in obstructive sleep </a:t>
            </a:r>
            <a:r>
              <a:rPr lang="en-GB" sz="1800" dirty="0" err="1"/>
              <a:t>apnea</a:t>
            </a:r>
            <a:r>
              <a:rPr lang="en-GB" sz="1800" dirty="0"/>
              <a:t> and its possible role as a biomarker. Frontiers in Psychiatry. 14. 10.3389/fpsyt.2023.1289367. (</a:t>
            </a:r>
            <a:r>
              <a:rPr lang="en-GB" sz="1800" b="1" dirty="0"/>
              <a:t>IF = 4,7</a:t>
            </a:r>
            <a:r>
              <a:rPr lang="en-GB" sz="1800" dirty="0"/>
              <a:t>)</a:t>
            </a:r>
          </a:p>
          <a:p>
            <a:pPr lvl="1"/>
            <a:r>
              <a:rPr lang="en-GB" sz="1800" dirty="0" err="1"/>
              <a:t>Karuga</a:t>
            </a:r>
            <a:r>
              <a:rPr lang="en-GB" sz="1800" dirty="0"/>
              <a:t> Filip</a:t>
            </a:r>
            <a:r>
              <a:rPr lang="en-GB" sz="1800" b="1" dirty="0"/>
              <a:t>; Kaczmarski Piotr</a:t>
            </a:r>
            <a:r>
              <a:rPr lang="en-GB" sz="1800" dirty="0"/>
              <a:t>; </a:t>
            </a:r>
            <a:r>
              <a:rPr lang="en-GB" sz="1800" dirty="0" err="1"/>
              <a:t>Bialasiewicz</a:t>
            </a:r>
            <a:r>
              <a:rPr lang="en-GB" sz="1800" dirty="0"/>
              <a:t> Piotr; </a:t>
            </a:r>
            <a:r>
              <a:rPr lang="en-GB" sz="1800" dirty="0" err="1"/>
              <a:t>Szmyd</a:t>
            </a:r>
            <a:r>
              <a:rPr lang="en-GB" sz="1800" dirty="0"/>
              <a:t> Bartosz; </a:t>
            </a:r>
            <a:r>
              <a:rPr lang="en-GB" sz="1800" dirty="0" err="1"/>
              <a:t>Jaromirska</a:t>
            </a:r>
            <a:r>
              <a:rPr lang="en-GB" sz="1800" dirty="0"/>
              <a:t> Julia; </a:t>
            </a:r>
            <a:r>
              <a:rPr lang="en-GB" sz="1800" dirty="0" err="1"/>
              <a:t>Grzybowski</a:t>
            </a:r>
            <a:r>
              <a:rPr lang="en-GB" sz="1800" dirty="0"/>
              <a:t> Filip; </a:t>
            </a:r>
            <a:r>
              <a:rPr lang="en-GB" sz="1800" dirty="0" err="1"/>
              <a:t>Gebuza</a:t>
            </a:r>
            <a:r>
              <a:rPr lang="en-GB" sz="1800" dirty="0"/>
              <a:t> Piotr; </a:t>
            </a:r>
            <a:r>
              <a:rPr lang="en-GB" sz="1800" dirty="0" err="1"/>
              <a:t>Sochal</a:t>
            </a:r>
            <a:r>
              <a:rPr lang="en-GB" sz="1800" dirty="0"/>
              <a:t> Marcin; </a:t>
            </a:r>
            <a:r>
              <a:rPr lang="en-GB" sz="1800" dirty="0" err="1"/>
              <a:t>Gabryelska</a:t>
            </a:r>
            <a:r>
              <a:rPr lang="en-GB" sz="1800" dirty="0"/>
              <a:t>, Agata. (2023). REM-OSA as a Tool to Understand Both the Architecture of Sleep and Pathogenesis of Sleep </a:t>
            </a:r>
            <a:r>
              <a:rPr lang="en-GB" sz="1800" dirty="0" err="1"/>
              <a:t>Apnea</a:t>
            </a:r>
            <a:r>
              <a:rPr lang="en-GB" sz="1800" dirty="0"/>
              <a:t>-Literature Review. Journal of Clinical Medicine. 12. 10.3390/jcm12185907. (</a:t>
            </a:r>
            <a:r>
              <a:rPr lang="en-GB" sz="1800" b="1" dirty="0"/>
              <a:t>IF=3,9</a:t>
            </a:r>
            <a:r>
              <a:rPr lang="en-GB" sz="1800" dirty="0"/>
              <a:t>)</a:t>
            </a:r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9162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F877F6-A7DC-F5ED-968E-25A0B5F7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Obsturctive</a:t>
            </a:r>
            <a:r>
              <a:rPr lang="pl-PL" dirty="0"/>
              <a:t> </a:t>
            </a:r>
            <a:r>
              <a:rPr lang="pl-PL" dirty="0" err="1"/>
              <a:t>sleep</a:t>
            </a:r>
            <a:r>
              <a:rPr lang="pl-PL" dirty="0"/>
              <a:t> </a:t>
            </a:r>
            <a:r>
              <a:rPr lang="pl-PL" dirty="0" err="1"/>
              <a:t>apnea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F8BD05-66EB-003B-3660-50875CC2E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Obstructive sleep </a:t>
            </a:r>
            <a:r>
              <a:rPr lang="en-GB" dirty="0" err="1"/>
              <a:t>apnea</a:t>
            </a:r>
            <a:r>
              <a:rPr lang="en-GB" dirty="0"/>
              <a:t> (OSA) is the most common sleep respiratory disease with high prevalence in the general population, ranging from 6 to 17%.</a:t>
            </a:r>
          </a:p>
          <a:p>
            <a:r>
              <a:rPr lang="en-GB" dirty="0"/>
              <a:t>OSA is characterised by the </a:t>
            </a:r>
            <a:r>
              <a:rPr lang="en-GB" dirty="0" err="1"/>
              <a:t>recu</a:t>
            </a:r>
            <a:r>
              <a:rPr lang="pl-PL" dirty="0"/>
              <a:t>r</a:t>
            </a:r>
            <a:r>
              <a:rPr lang="en-GB" dirty="0"/>
              <a:t>rent collapse of upper airway resulting in 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intermittent hypoxia</a:t>
            </a:r>
            <a:r>
              <a:rPr lang="en-GB" dirty="0">
                <a:solidFill>
                  <a:schemeClr val="accent6"/>
                </a:solidFill>
              </a:rPr>
              <a:t>, </a:t>
            </a:r>
            <a:r>
              <a:rPr lang="en-GB" b="1" dirty="0">
                <a:solidFill>
                  <a:schemeClr val="accent6"/>
                </a:solidFill>
              </a:rPr>
              <a:t>arousals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chemeClr val="accent1"/>
                </a:solidFill>
              </a:rPr>
              <a:t>sleep fragmentation</a:t>
            </a:r>
          </a:p>
          <a:p>
            <a:r>
              <a:rPr lang="en-GB" dirty="0"/>
              <a:t>Polysomnography is prefer</a:t>
            </a:r>
            <a:r>
              <a:rPr lang="pl-PL" dirty="0"/>
              <a:t>r</a:t>
            </a:r>
            <a:r>
              <a:rPr lang="en-GB" dirty="0"/>
              <a:t>ed diagnostic procedure for OSA</a:t>
            </a:r>
          </a:p>
          <a:p>
            <a:r>
              <a:rPr lang="en-GB" dirty="0"/>
              <a:t>The gold </a:t>
            </a:r>
            <a:r>
              <a:rPr lang="en-GB" dirty="0" err="1"/>
              <a:t>standa</a:t>
            </a:r>
            <a:r>
              <a:rPr lang="pl-PL" dirty="0"/>
              <a:t>r</a:t>
            </a:r>
            <a:r>
              <a:rPr lang="en-GB" dirty="0"/>
              <a:t>d treatment for OSA is </a:t>
            </a:r>
            <a:r>
              <a:rPr lang="en-GB" dirty="0" err="1"/>
              <a:t>contin</a:t>
            </a:r>
            <a:r>
              <a:rPr lang="pl-PL" dirty="0"/>
              <a:t>u</a:t>
            </a:r>
            <a:r>
              <a:rPr lang="en-GB" dirty="0" err="1"/>
              <a:t>ous</a:t>
            </a:r>
            <a:r>
              <a:rPr lang="en-GB" dirty="0"/>
              <a:t> positive airway pressure (CPAP)therapy, which results in reduction of sleep hypoxia, and improv</a:t>
            </a:r>
            <a:r>
              <a:rPr lang="pl-PL" dirty="0"/>
              <a:t>e</a:t>
            </a:r>
            <a:r>
              <a:rPr lang="en-GB" dirty="0" err="1"/>
              <a:t>ment</a:t>
            </a:r>
            <a:r>
              <a:rPr lang="en-GB" dirty="0"/>
              <a:t> of sleep quality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274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3237B-D536-4B4C-8928-3510CB0F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30873A-3545-7E88-FDB6-EB6B0F9A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pl-PL"/>
              <a:t>Diagnosis and treatment</a:t>
            </a:r>
            <a:endParaRPr lang="pl-P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8B1383-B33A-45D9-AF5F-DD1522135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0DE28-F74A-DE54-42DA-4B6ECE5D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Polysomnography is prefer</a:t>
            </a:r>
            <a:r>
              <a:rPr kumimoji="0" lang="pl-PL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ed diagnostic procedure for OSA</a:t>
            </a:r>
          </a:p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gold 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standa</a:t>
            </a:r>
            <a:r>
              <a:rPr kumimoji="0" lang="pl-PL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 treatment for OSA is 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contin</a:t>
            </a:r>
            <a:r>
              <a:rPr kumimoji="0" lang="pl-PL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ous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positive airway pressure (CPAP)therapy, which results in reduction of sleep hypoxia, and improv</a:t>
            </a:r>
            <a:r>
              <a:rPr kumimoji="0" lang="pl-PL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ment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sleep quality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57050E9-A995-23BB-B4CA-C4FB8C9EB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585" y="1730263"/>
            <a:ext cx="3762883" cy="340540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289FB22-9E2B-D7D5-688C-A3C76836A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194" y="1851914"/>
            <a:ext cx="3394926" cy="2829105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ADD2565E-493E-4545-99C0-2F033FAF9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5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2C4991-9850-34B2-8876-30219EA0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Comorbidities</a:t>
            </a:r>
            <a:r>
              <a:rPr lang="pl-PL" dirty="0"/>
              <a:t> of OSA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D90858-316F-D60E-F938-D9A3FF214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Cardiovascular and cerebrovascular diseases (e.g. systemic hypertension,</a:t>
            </a:r>
            <a:r>
              <a:rPr lang="pl-PL" dirty="0" err="1"/>
              <a:t>ischemic</a:t>
            </a:r>
            <a:r>
              <a:rPr lang="pl-PL" dirty="0"/>
              <a:t> </a:t>
            </a:r>
            <a:r>
              <a:rPr lang="pl-PL" dirty="0" err="1"/>
              <a:t>heart</a:t>
            </a:r>
            <a:r>
              <a:rPr lang="pl-PL" dirty="0"/>
              <a:t> </a:t>
            </a:r>
            <a:r>
              <a:rPr lang="pl-PL" dirty="0" err="1"/>
              <a:t>disease</a:t>
            </a:r>
            <a:r>
              <a:rPr lang="pl-PL" dirty="0"/>
              <a:t>, </a:t>
            </a:r>
            <a:r>
              <a:rPr lang="en-GB" dirty="0"/>
              <a:t> stroke)</a:t>
            </a:r>
          </a:p>
          <a:p>
            <a:r>
              <a:rPr lang="en-GB" dirty="0"/>
              <a:t>Arrythmias</a:t>
            </a:r>
          </a:p>
          <a:p>
            <a:r>
              <a:rPr lang="en-GB" dirty="0"/>
              <a:t>Glucose metabolism disorders</a:t>
            </a:r>
          </a:p>
          <a:p>
            <a:r>
              <a:rPr lang="en-GB" dirty="0"/>
              <a:t>Metabolic syndrome</a:t>
            </a:r>
          </a:p>
          <a:p>
            <a:r>
              <a:rPr lang="en-GB" dirty="0"/>
              <a:t>Gastro-</a:t>
            </a:r>
            <a:r>
              <a:rPr lang="en-GB" dirty="0" err="1"/>
              <a:t>esophageal</a:t>
            </a:r>
            <a:r>
              <a:rPr lang="en-GB" dirty="0"/>
              <a:t> reflux</a:t>
            </a:r>
          </a:p>
          <a:p>
            <a:r>
              <a:rPr lang="en-GB" dirty="0"/>
              <a:t>Psychiatric diseases (e.g. </a:t>
            </a:r>
            <a:r>
              <a:rPr lang="en-GB" b="1" dirty="0">
                <a:solidFill>
                  <a:schemeClr val="accent1"/>
                </a:solidFill>
              </a:rPr>
              <a:t>Depression</a:t>
            </a:r>
            <a:r>
              <a:rPr lang="en-GB" dirty="0">
                <a:solidFill>
                  <a:schemeClr val="accent1"/>
                </a:solidFill>
              </a:rPr>
              <a:t>, </a:t>
            </a:r>
            <a:r>
              <a:rPr lang="en-GB" dirty="0"/>
              <a:t>anxiety)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450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D42A61-551D-D039-AF22-3FD84FC0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OSA and </a:t>
            </a:r>
            <a:r>
              <a:rPr lang="pl-PL" dirty="0" err="1"/>
              <a:t>depression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84CCE-FEE2-E1DE-37F1-6DB441C21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78755"/>
            <a:ext cx="8915400" cy="3777622"/>
          </a:xfrm>
        </p:spPr>
        <p:txBody>
          <a:bodyPr/>
          <a:lstStyle/>
          <a:p>
            <a:r>
              <a:rPr lang="en-GB" dirty="0"/>
              <a:t>Depression is common comorbidity of OSA with prevalence among OSA patients up to 20-40%</a:t>
            </a:r>
          </a:p>
          <a:p>
            <a:r>
              <a:rPr lang="en-GB" dirty="0"/>
              <a:t>Possible links between OSA and depression:</a:t>
            </a:r>
          </a:p>
          <a:p>
            <a:pPr lvl="1"/>
            <a:r>
              <a:rPr lang="en-GB" dirty="0"/>
              <a:t>Disturb</a:t>
            </a:r>
            <a:r>
              <a:rPr lang="pl-PL" dirty="0"/>
              <a:t>a</a:t>
            </a:r>
            <a:r>
              <a:rPr lang="en-GB" dirty="0" err="1"/>
              <a:t>nce</a:t>
            </a:r>
            <a:r>
              <a:rPr lang="en-GB" dirty="0"/>
              <a:t> of sleep/wake cycle</a:t>
            </a:r>
          </a:p>
          <a:p>
            <a:pPr lvl="1"/>
            <a:r>
              <a:rPr lang="en-GB" dirty="0"/>
              <a:t>Immune system alterations</a:t>
            </a:r>
          </a:p>
          <a:p>
            <a:pPr lvl="1"/>
            <a:r>
              <a:rPr lang="en-GB" dirty="0"/>
              <a:t>Chronic inflammation</a:t>
            </a:r>
          </a:p>
          <a:p>
            <a:pPr lvl="1"/>
            <a:r>
              <a:rPr lang="en-GB" dirty="0"/>
              <a:t>Microbiota dysfunction </a:t>
            </a:r>
          </a:p>
          <a:p>
            <a:pPr lvl="1"/>
            <a:r>
              <a:rPr lang="en-GB" dirty="0"/>
              <a:t>Dysregulation of </a:t>
            </a:r>
            <a:r>
              <a:rPr lang="en-GB" dirty="0" err="1"/>
              <a:t>neurotransmit</a:t>
            </a:r>
            <a:r>
              <a:rPr lang="pl-PL" dirty="0"/>
              <a:t>t</a:t>
            </a:r>
            <a:r>
              <a:rPr lang="en-GB" dirty="0"/>
              <a:t>er systems e</a:t>
            </a:r>
            <a:r>
              <a:rPr lang="pl-PL" dirty="0"/>
              <a:t>.</a:t>
            </a:r>
            <a:r>
              <a:rPr lang="en-GB" dirty="0"/>
              <a:t>g. </a:t>
            </a:r>
            <a:r>
              <a:rPr lang="en-GB" b="1" dirty="0"/>
              <a:t>Gamma-aminobutyric acid (GABA)</a:t>
            </a:r>
          </a:p>
          <a:p>
            <a:r>
              <a:rPr lang="en-GB" dirty="0"/>
              <a:t>CPAP therapy implementation reduces mood disorders in OSA patients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901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B74D8B-09E6-9572-D62E-E0D2C44C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pl-PL" dirty="0" err="1"/>
              <a:t>GABAergic</a:t>
            </a:r>
            <a:r>
              <a:rPr lang="pl-PL" dirty="0"/>
              <a:t> system in OSA and </a:t>
            </a:r>
            <a:r>
              <a:rPr lang="pl-PL" dirty="0" err="1"/>
              <a:t>depression</a:t>
            </a:r>
            <a:endParaRPr lang="pl-P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BE83EB-6A6E-A200-11E0-16F683A6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en-GB" sz="1700" dirty="0"/>
              <a:t>GABA is the most important inhibitory </a:t>
            </a:r>
            <a:r>
              <a:rPr lang="en-GB" sz="1700" dirty="0" err="1"/>
              <a:t>neurotransmi</a:t>
            </a:r>
            <a:r>
              <a:rPr lang="pl-PL" sz="1700" dirty="0"/>
              <a:t>t</a:t>
            </a:r>
            <a:r>
              <a:rPr lang="en-GB" sz="1700" dirty="0" err="1"/>
              <a:t>ter</a:t>
            </a:r>
            <a:r>
              <a:rPr lang="en-GB" sz="1700" dirty="0"/>
              <a:t> in central nervous system</a:t>
            </a:r>
          </a:p>
          <a:p>
            <a:r>
              <a:rPr lang="en-GB" sz="1700" dirty="0"/>
              <a:t>GABA mainly regulates: sleep/wake cycle, pain transmission, neurodevelopment, neuroendocrine and c</a:t>
            </a:r>
            <a:r>
              <a:rPr lang="pl-PL" sz="1700" dirty="0"/>
              <a:t>a</a:t>
            </a:r>
            <a:r>
              <a:rPr lang="en-GB" sz="1700" dirty="0" err="1"/>
              <a:t>rdiovascular</a:t>
            </a:r>
            <a:r>
              <a:rPr lang="en-GB" sz="1700" dirty="0"/>
              <a:t> systems</a:t>
            </a:r>
          </a:p>
          <a:p>
            <a:r>
              <a:rPr lang="en-GB" sz="1700" dirty="0"/>
              <a:t>GABAergic dysregulation may lead to</a:t>
            </a:r>
            <a:r>
              <a:rPr lang="pl-PL" sz="1700" dirty="0"/>
              <a:t> </a:t>
            </a:r>
            <a:r>
              <a:rPr lang="pl-PL" sz="1700" dirty="0" err="1"/>
              <a:t>both</a:t>
            </a:r>
            <a:r>
              <a:rPr lang="pl-PL" sz="1700" dirty="0"/>
              <a:t> </a:t>
            </a:r>
            <a:r>
              <a:rPr lang="en-GB" sz="1700" dirty="0"/>
              <a:t>sleep (insomnia)</a:t>
            </a:r>
            <a:r>
              <a:rPr lang="pl-PL" sz="1700" dirty="0"/>
              <a:t> and</a:t>
            </a:r>
            <a:r>
              <a:rPr lang="en-GB" sz="1700" dirty="0"/>
              <a:t> mood disorders (</a:t>
            </a:r>
            <a:r>
              <a:rPr lang="en-GB" sz="1700" b="1" dirty="0"/>
              <a:t>depression</a:t>
            </a:r>
            <a:r>
              <a:rPr lang="pl-PL" sz="1700" b="1" dirty="0"/>
              <a:t>)</a:t>
            </a:r>
          </a:p>
          <a:p>
            <a:r>
              <a:rPr lang="en-GB" sz="1700" dirty="0"/>
              <a:t>GABAergic </a:t>
            </a:r>
            <a:r>
              <a:rPr lang="en-GB" sz="1700" dirty="0" err="1"/>
              <a:t>dysfuncion</a:t>
            </a:r>
            <a:r>
              <a:rPr lang="en-GB" sz="1700" dirty="0"/>
              <a:t> promotes increase in </a:t>
            </a:r>
            <a:r>
              <a:rPr lang="en-GB" sz="1700" dirty="0" err="1"/>
              <a:t>glutam</a:t>
            </a:r>
            <a:r>
              <a:rPr lang="pl-PL" sz="1700" dirty="0"/>
              <a:t>a</a:t>
            </a:r>
            <a:r>
              <a:rPr lang="en-GB" sz="1700" dirty="0" err="1"/>
              <a:t>te</a:t>
            </a:r>
            <a:r>
              <a:rPr lang="en-GB" sz="1700" dirty="0"/>
              <a:t> concentration leading to excitotoxicity and neurodegeneration</a:t>
            </a:r>
          </a:p>
          <a:p>
            <a:pPr marL="0" indent="0">
              <a:buNone/>
            </a:pPr>
            <a:endParaRPr lang="pl-PL" sz="1700" dirty="0"/>
          </a:p>
        </p:txBody>
      </p:sp>
      <p:pic>
        <p:nvPicPr>
          <p:cNvPr id="5" name="Obraz 4" descr="Obraz zawierający kula, sztuka&#10;&#10;Opis wygenerowany automatycznie">
            <a:extLst>
              <a:ext uri="{FF2B5EF4-FFF2-40B4-BE49-F238E27FC236}">
                <a16:creationId xmlns:a16="http://schemas.microsoft.com/office/drawing/2014/main" id="{2C62B24D-0538-CE72-A1EE-0F98C937B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1878815"/>
            <a:ext cx="5451627" cy="2780329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3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898079-081F-4617-AC6B-429026673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FE96B3-F667-DF1B-4069-387B547A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pl-PL"/>
              <a:t>GABAergic system in OSA and depression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829EC8-5B3D-469E-942E-5E6E569E5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CEEFAA-8DB3-32AD-7823-AC2F26B8F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en-GB"/>
              <a:t>OSA promotes </a:t>
            </a:r>
            <a:r>
              <a:rPr lang="en-GB" b="1"/>
              <a:t>↑ glutamate </a:t>
            </a:r>
            <a:r>
              <a:rPr lang="en-GB"/>
              <a:t>levels and </a:t>
            </a:r>
            <a:r>
              <a:rPr lang="en-GB" b="1"/>
              <a:t>↓ GABA </a:t>
            </a:r>
            <a:r>
              <a:rPr lang="en-GB"/>
              <a:t>levels in central nervous system</a:t>
            </a:r>
          </a:p>
          <a:p>
            <a:pPr lvl="1"/>
            <a:r>
              <a:rPr lang="en-GB"/>
              <a:t>Increased excitotoxic state leads to neurodegeneration</a:t>
            </a:r>
          </a:p>
          <a:p>
            <a:pPr lvl="1"/>
            <a:r>
              <a:rPr lang="en-GB"/>
              <a:t>↓ GABA concentration in CNS is associated with the development of mood disorders</a:t>
            </a:r>
          </a:p>
          <a:p>
            <a:pPr lvl="1"/>
            <a:r>
              <a:rPr lang="en-GB"/>
              <a:t>Does serum GABA concentration may be a marker of depression in OSA patients?</a:t>
            </a:r>
          </a:p>
          <a:p>
            <a:pPr marL="0" indent="0">
              <a:buNone/>
            </a:pPr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04B80D2-487F-D097-4B96-4EBEC2951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842" y="47443"/>
            <a:ext cx="4682613" cy="359390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7C40B93-52A3-291F-2CC9-83E6865B6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42" y="3689578"/>
            <a:ext cx="4682613" cy="3072477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55D72A3F-A083-4502-838A-2C32C9800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2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4283E49-F5CC-7CEF-983E-B92437C4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pl-PL" dirty="0" err="1"/>
              <a:t>Aims</a:t>
            </a:r>
            <a:r>
              <a:rPr lang="pl-PL" dirty="0"/>
              <a:t> of the </a:t>
            </a:r>
            <a:r>
              <a:rPr lang="pl-PL" dirty="0" err="1"/>
              <a:t>study</a:t>
            </a:r>
            <a:endParaRPr lang="pl-PL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pic>
        <p:nvPicPr>
          <p:cNvPr id="5" name="Picture 4" descr="A row of samples for medical testing">
            <a:extLst>
              <a:ext uri="{FF2B5EF4-FFF2-40B4-BE49-F238E27FC236}">
                <a16:creationId xmlns:a16="http://schemas.microsoft.com/office/drawing/2014/main" id="{77ACC17D-F009-04BC-98DC-FAFE5BC6C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58" r="959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BC8502-D08A-518D-BA63-E1FA83A56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069" y="2125059"/>
            <a:ext cx="5066419" cy="3777622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T</a:t>
            </a:r>
            <a:r>
              <a:rPr lang="en-US" sz="2000" b="1" dirty="0">
                <a:solidFill>
                  <a:schemeClr val="accent1"/>
                </a:solidFill>
              </a:rPr>
              <a:t>o establish the impact of OSA and its severity on GABA-</a:t>
            </a:r>
            <a:r>
              <a:rPr lang="en-US" sz="2000" b="1" dirty="0" err="1">
                <a:solidFill>
                  <a:schemeClr val="accent1"/>
                </a:solidFill>
              </a:rPr>
              <a:t>ergic</a:t>
            </a:r>
            <a:r>
              <a:rPr lang="en-US" sz="2000" b="1" dirty="0">
                <a:solidFill>
                  <a:schemeClr val="accent1"/>
                </a:solidFill>
              </a:rPr>
              <a:t> and glutamatergic neurotransmission</a:t>
            </a:r>
            <a:endParaRPr lang="pl-PL" sz="2000" b="1" dirty="0">
              <a:solidFill>
                <a:schemeClr val="accent1"/>
              </a:solidFill>
            </a:endParaRPr>
          </a:p>
          <a:p>
            <a:r>
              <a:rPr lang="pl-PL" sz="2000" b="1" dirty="0">
                <a:solidFill>
                  <a:schemeClr val="accent6"/>
                </a:solidFill>
              </a:rPr>
              <a:t>T</a:t>
            </a:r>
            <a:r>
              <a:rPr lang="en-US" sz="2000" b="1" dirty="0">
                <a:solidFill>
                  <a:schemeClr val="accent6"/>
                </a:solidFill>
              </a:rPr>
              <a:t>o study the utility of GABA serum level as a plausible biomarker of affective disorders in the group of OSA patients</a:t>
            </a:r>
            <a:endParaRPr lang="pl-PL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8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C2F03F-6566-7140-6868-DABD67F5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Hypothesis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AC4204-AF66-10A3-980A-8B7C3B2E8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Obstructive sleep apnea patients have lower serum GABA and higher glutamate level. </a:t>
            </a:r>
            <a:endParaRPr lang="pl-PL" sz="2200" b="1" dirty="0">
              <a:solidFill>
                <a:schemeClr val="accent1"/>
              </a:solidFill>
            </a:endParaRPr>
          </a:p>
          <a:p>
            <a:r>
              <a:rPr lang="pl-PL" sz="2200" b="1" dirty="0">
                <a:solidFill>
                  <a:schemeClr val="accent6"/>
                </a:solidFill>
              </a:rPr>
              <a:t>D</a:t>
            </a:r>
            <a:r>
              <a:rPr lang="en-US" sz="2200" b="1" dirty="0" err="1">
                <a:solidFill>
                  <a:schemeClr val="accent6"/>
                </a:solidFill>
              </a:rPr>
              <a:t>ecreased</a:t>
            </a:r>
            <a:r>
              <a:rPr lang="en-US" sz="2200" b="1" dirty="0">
                <a:solidFill>
                  <a:schemeClr val="accent6"/>
                </a:solidFill>
              </a:rPr>
              <a:t> GABA is linked with aggravation of depression symptoms assessed with Beck depression inventory (BDI) in the group of OSA patients.</a:t>
            </a:r>
            <a:endParaRPr lang="pl-PL" sz="2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22967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942</TotalTime>
  <Words>820</Words>
  <Application>Microsoft Office PowerPoint</Application>
  <PresentationFormat>Panoramiczny</PresentationFormat>
  <Paragraphs>66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Smuga</vt:lpstr>
      <vt:lpstr>Assessment of the gamma-aminobutyric acid pathway in patients with obstructive sleep apnea with particular severity of depressive symptoms</vt:lpstr>
      <vt:lpstr>Obsturctive sleep apnea</vt:lpstr>
      <vt:lpstr>Diagnosis and treatment</vt:lpstr>
      <vt:lpstr>Comorbidities of OSA</vt:lpstr>
      <vt:lpstr>OSA and depression</vt:lpstr>
      <vt:lpstr>GABAergic system in OSA and depression</vt:lpstr>
      <vt:lpstr>GABAergic system in OSA and depression</vt:lpstr>
      <vt:lpstr>Aims of the study</vt:lpstr>
      <vt:lpstr>Hypothesis</vt:lpstr>
      <vt:lpstr>Methodology</vt:lpstr>
      <vt:lpstr>Plan of the study</vt:lpstr>
      <vt:lpstr>Advancement of the project and achievements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the gamma-aminobutyric acid pathway in patients with obstructive sleep apnea with particular severity of depressive symptoms</dc:title>
  <dc:creator>Piotr Kaczmarski</dc:creator>
  <cp:lastModifiedBy>Aleksandra Czekalska</cp:lastModifiedBy>
  <cp:revision>9</cp:revision>
  <dcterms:created xsi:type="dcterms:W3CDTF">2023-04-27T12:21:56Z</dcterms:created>
  <dcterms:modified xsi:type="dcterms:W3CDTF">2024-04-30T06:30:41Z</dcterms:modified>
</cp:coreProperties>
</file>