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7" r:id="rId2"/>
    <p:sldId id="278" r:id="rId3"/>
    <p:sldId id="279" r:id="rId4"/>
    <p:sldId id="259" r:id="rId5"/>
    <p:sldId id="271" r:id="rId6"/>
    <p:sldId id="270" r:id="rId7"/>
    <p:sldId id="260" r:id="rId8"/>
    <p:sldId id="280" r:id="rId9"/>
    <p:sldId id="282" r:id="rId10"/>
    <p:sldId id="28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la" initials="J"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97408F-DFF4-E870-D439-0AF7EC31C61B}" v="156" dt="2024-04-29T10:54:46.0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113" d="100"/>
          <a:sy n="113" d="100"/>
        </p:scale>
        <p:origin x="228"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86E765-7518-4F25-9D67-B100F873BD02}" type="doc">
      <dgm:prSet loTypeId="urn:microsoft.com/office/officeart/2005/8/layout/vList5" loCatId="list" qsTypeId="urn:microsoft.com/office/officeart/2005/8/quickstyle/simple4" qsCatId="simple" csTypeId="urn:microsoft.com/office/officeart/2005/8/colors/colorful1#1" csCatId="colorful" phldr="1"/>
      <dgm:spPr/>
      <dgm:t>
        <a:bodyPr/>
        <a:lstStyle/>
        <a:p>
          <a:endParaRPr lang="en-US"/>
        </a:p>
      </dgm:t>
    </dgm:pt>
    <dgm:pt modelId="{3B106A5B-76E2-4642-A3BA-9089DC68BA95}">
      <dgm:prSet/>
      <dgm:spPr/>
      <dgm:t>
        <a:bodyPr/>
        <a:lstStyle/>
        <a:p>
          <a:pPr rtl="0"/>
          <a:r>
            <a:rPr lang="en-GB" dirty="0">
              <a:latin typeface="Aptos Display" panose="020F0302020204030204"/>
            </a:rPr>
            <a:t> </a:t>
          </a:r>
          <a:r>
            <a:rPr lang="pl-PL" dirty="0">
              <a:latin typeface="Aptos Display" panose="020F0302020204030204"/>
            </a:rPr>
            <a:t>2</a:t>
          </a:r>
          <a:r>
            <a:rPr lang="en-GB" dirty="0"/>
            <a:t>0 patients with </a:t>
          </a:r>
          <a:r>
            <a:rPr lang="en-GB" dirty="0">
              <a:latin typeface="Aptos Display" panose="020F0302020204030204"/>
            </a:rPr>
            <a:t>GCK-MODY</a:t>
          </a:r>
          <a:r>
            <a:rPr lang="en-GB" dirty="0"/>
            <a:t> diabetes </a:t>
          </a:r>
          <a:endParaRPr lang="en-US" dirty="0"/>
        </a:p>
      </dgm:t>
    </dgm:pt>
    <dgm:pt modelId="{EF1FBBA1-BA39-4750-A0EC-11BB5B978CB3}" type="parTrans" cxnId="{A385E2E8-5BB5-4E5C-AB5E-5D588C0C7957}">
      <dgm:prSet/>
      <dgm:spPr/>
      <dgm:t>
        <a:bodyPr/>
        <a:lstStyle/>
        <a:p>
          <a:endParaRPr lang="en-US"/>
        </a:p>
      </dgm:t>
    </dgm:pt>
    <dgm:pt modelId="{89A2B8EB-FDE3-4A2B-9C30-4D7A64972EF7}" type="sibTrans" cxnId="{A385E2E8-5BB5-4E5C-AB5E-5D588C0C7957}">
      <dgm:prSet/>
      <dgm:spPr/>
      <dgm:t>
        <a:bodyPr/>
        <a:lstStyle/>
        <a:p>
          <a:endParaRPr lang="en-US"/>
        </a:p>
      </dgm:t>
    </dgm:pt>
    <dgm:pt modelId="{24676451-64BF-42B9-B73C-B0D2238EDAB8}">
      <dgm:prSet/>
      <dgm:spPr/>
      <dgm:t>
        <a:bodyPr/>
        <a:lstStyle/>
        <a:p>
          <a:pPr rtl="0"/>
          <a:r>
            <a:rPr lang="en-GB" dirty="0">
              <a:latin typeface="Aptos Display" panose="020F0302020204030204"/>
            </a:rPr>
            <a:t> </a:t>
          </a:r>
          <a:r>
            <a:rPr lang="pl-PL" dirty="0">
              <a:latin typeface="Aptos Display" panose="020F0302020204030204"/>
            </a:rPr>
            <a:t>1</a:t>
          </a:r>
          <a:r>
            <a:rPr lang="en-GB" dirty="0"/>
            <a:t>0 patients with</a:t>
          </a:r>
          <a:r>
            <a:rPr lang="en-GB" dirty="0">
              <a:latin typeface="Aptos Display" panose="020F0302020204030204"/>
            </a:rPr>
            <a:t> </a:t>
          </a:r>
          <a:r>
            <a:rPr lang="en-GB" dirty="0"/>
            <a:t> HNF1A-MODY diabetes</a:t>
          </a:r>
          <a:endParaRPr lang="en-US" dirty="0"/>
        </a:p>
      </dgm:t>
    </dgm:pt>
    <dgm:pt modelId="{74CAF003-73B7-4411-9393-F3F15B73618A}" type="parTrans" cxnId="{78E4B3B9-1A08-489A-9B49-4E9F9E599021}">
      <dgm:prSet/>
      <dgm:spPr/>
      <dgm:t>
        <a:bodyPr/>
        <a:lstStyle/>
        <a:p>
          <a:endParaRPr lang="en-US"/>
        </a:p>
      </dgm:t>
    </dgm:pt>
    <dgm:pt modelId="{8FA0B3C1-22FB-458C-8947-33A3B4066491}" type="sibTrans" cxnId="{78E4B3B9-1A08-489A-9B49-4E9F9E599021}">
      <dgm:prSet/>
      <dgm:spPr/>
      <dgm:t>
        <a:bodyPr/>
        <a:lstStyle/>
        <a:p>
          <a:endParaRPr lang="en-US"/>
        </a:p>
      </dgm:t>
    </dgm:pt>
    <dgm:pt modelId="{E56FAD2A-42DC-4327-96A4-05B5F98ECDB3}">
      <dgm:prSet/>
      <dgm:spPr/>
      <dgm:t>
        <a:bodyPr/>
        <a:lstStyle/>
        <a:p>
          <a:pPr rtl="0"/>
          <a:r>
            <a:rPr lang="en-GB" dirty="0">
              <a:latin typeface="Aptos Display" panose="020F0302020204030204"/>
            </a:rPr>
            <a:t> </a:t>
          </a:r>
          <a:r>
            <a:rPr lang="pl-PL" dirty="0">
              <a:latin typeface="Aptos Display" panose="020F0302020204030204"/>
            </a:rPr>
            <a:t>15</a:t>
          </a:r>
          <a:r>
            <a:rPr lang="en-GB" dirty="0"/>
            <a:t> patients with type 1 diabetes about</a:t>
          </a:r>
          <a:r>
            <a:rPr lang="en-GB" dirty="0">
              <a:latin typeface="Aptos Display" panose="020F0302020204030204"/>
            </a:rPr>
            <a:t> </a:t>
          </a:r>
          <a:endParaRPr lang="en-US" dirty="0">
            <a:latin typeface="Aptos Display" panose="020F0302020204030204"/>
          </a:endParaRPr>
        </a:p>
      </dgm:t>
    </dgm:pt>
    <dgm:pt modelId="{C87C04C0-10FD-4BBF-88CB-BE9B427A6D1B}" type="parTrans" cxnId="{E24C61AF-5A2B-42E4-ACAF-034EE74B002C}">
      <dgm:prSet/>
      <dgm:spPr/>
      <dgm:t>
        <a:bodyPr/>
        <a:lstStyle/>
        <a:p>
          <a:endParaRPr lang="en-US"/>
        </a:p>
      </dgm:t>
    </dgm:pt>
    <dgm:pt modelId="{15FB4DA8-03FF-4D6B-9BEB-F8CDBE68366D}" type="sibTrans" cxnId="{E24C61AF-5A2B-42E4-ACAF-034EE74B002C}">
      <dgm:prSet/>
      <dgm:spPr/>
      <dgm:t>
        <a:bodyPr/>
        <a:lstStyle/>
        <a:p>
          <a:endParaRPr lang="en-US"/>
        </a:p>
      </dgm:t>
    </dgm:pt>
    <dgm:pt modelId="{42B67821-05E0-499A-A65B-76026618A575}">
      <dgm:prSet phldr="0"/>
      <dgm:spPr/>
      <dgm:t>
        <a:bodyPr/>
        <a:lstStyle/>
        <a:p>
          <a:pPr rtl="0"/>
          <a:r>
            <a:rPr lang="en-GB" dirty="0">
              <a:latin typeface="Aptos Display" panose="020F0302020204030204"/>
            </a:rPr>
            <a:t> </a:t>
          </a:r>
          <a:r>
            <a:rPr lang="pl-PL" dirty="0">
              <a:latin typeface="Aptos Display" panose="020F0302020204030204"/>
            </a:rPr>
            <a:t>16</a:t>
          </a:r>
          <a:r>
            <a:rPr lang="en-GB" dirty="0"/>
            <a:t> healthy individuals</a:t>
          </a:r>
          <a:endParaRPr lang="en-US" dirty="0"/>
        </a:p>
      </dgm:t>
    </dgm:pt>
    <dgm:pt modelId="{0329DBED-D881-4ADD-BD62-8EDA502891A2}" type="parTrans" cxnId="{CA5D7320-4B5E-47D8-B62B-C1F643EE229A}">
      <dgm:prSet/>
      <dgm:spPr/>
      <dgm:t>
        <a:bodyPr/>
        <a:lstStyle/>
        <a:p>
          <a:endParaRPr lang="pl-PL"/>
        </a:p>
      </dgm:t>
    </dgm:pt>
    <dgm:pt modelId="{08C51939-25F7-439B-8F7C-4C29128097A5}" type="sibTrans" cxnId="{CA5D7320-4B5E-47D8-B62B-C1F643EE229A}">
      <dgm:prSet/>
      <dgm:spPr/>
      <dgm:t>
        <a:bodyPr/>
        <a:lstStyle/>
        <a:p>
          <a:endParaRPr lang="en-US"/>
        </a:p>
      </dgm:t>
    </dgm:pt>
    <dgm:pt modelId="{5EBE3D7E-E09E-4DF8-B6CA-B97D0FFE9C15}" type="pres">
      <dgm:prSet presAssocID="{C186E765-7518-4F25-9D67-B100F873BD02}" presName="Name0" presStyleCnt="0">
        <dgm:presLayoutVars>
          <dgm:dir/>
          <dgm:animLvl val="lvl"/>
          <dgm:resizeHandles val="exact"/>
        </dgm:presLayoutVars>
      </dgm:prSet>
      <dgm:spPr/>
    </dgm:pt>
    <dgm:pt modelId="{D5CF0985-BD92-4457-8651-351F3066083A}" type="pres">
      <dgm:prSet presAssocID="{3B106A5B-76E2-4642-A3BA-9089DC68BA95}" presName="linNode" presStyleCnt="0"/>
      <dgm:spPr/>
    </dgm:pt>
    <dgm:pt modelId="{5AE0AA9F-02F6-4EEF-BCA8-D5AC65FD1A0F}" type="pres">
      <dgm:prSet presAssocID="{3B106A5B-76E2-4642-A3BA-9089DC68BA95}" presName="parentText" presStyleLbl="node1" presStyleIdx="0" presStyleCnt="4">
        <dgm:presLayoutVars>
          <dgm:chMax val="1"/>
          <dgm:bulletEnabled val="1"/>
        </dgm:presLayoutVars>
      </dgm:prSet>
      <dgm:spPr/>
    </dgm:pt>
    <dgm:pt modelId="{D8DF2324-9B4C-4684-96DC-316727A4F4C7}" type="pres">
      <dgm:prSet presAssocID="{89A2B8EB-FDE3-4A2B-9C30-4D7A64972EF7}" presName="sp" presStyleCnt="0"/>
      <dgm:spPr/>
    </dgm:pt>
    <dgm:pt modelId="{C026B9B3-246D-4A60-9D42-CCA5BC01B093}" type="pres">
      <dgm:prSet presAssocID="{24676451-64BF-42B9-B73C-B0D2238EDAB8}" presName="linNode" presStyleCnt="0"/>
      <dgm:spPr/>
    </dgm:pt>
    <dgm:pt modelId="{32CE5874-F021-47BE-BE70-600FF4232CE4}" type="pres">
      <dgm:prSet presAssocID="{24676451-64BF-42B9-B73C-B0D2238EDAB8}" presName="parentText" presStyleLbl="node1" presStyleIdx="1" presStyleCnt="4">
        <dgm:presLayoutVars>
          <dgm:chMax val="1"/>
          <dgm:bulletEnabled val="1"/>
        </dgm:presLayoutVars>
      </dgm:prSet>
      <dgm:spPr/>
    </dgm:pt>
    <dgm:pt modelId="{5993D85C-E17A-4E2F-97D8-943CD7F78524}" type="pres">
      <dgm:prSet presAssocID="{8FA0B3C1-22FB-458C-8947-33A3B4066491}" presName="sp" presStyleCnt="0"/>
      <dgm:spPr/>
    </dgm:pt>
    <dgm:pt modelId="{1C16D40A-97BF-4AC3-BC77-141F291DDE01}" type="pres">
      <dgm:prSet presAssocID="{E56FAD2A-42DC-4327-96A4-05B5F98ECDB3}" presName="linNode" presStyleCnt="0"/>
      <dgm:spPr/>
    </dgm:pt>
    <dgm:pt modelId="{76EE623C-2359-4AA7-BD54-7895D5AAF0F0}" type="pres">
      <dgm:prSet presAssocID="{E56FAD2A-42DC-4327-96A4-05B5F98ECDB3}" presName="parentText" presStyleLbl="node1" presStyleIdx="2" presStyleCnt="4">
        <dgm:presLayoutVars>
          <dgm:chMax val="1"/>
          <dgm:bulletEnabled val="1"/>
        </dgm:presLayoutVars>
      </dgm:prSet>
      <dgm:spPr/>
    </dgm:pt>
    <dgm:pt modelId="{64F32EB7-DFA5-4033-99F9-5DBF30C918CF}" type="pres">
      <dgm:prSet presAssocID="{15FB4DA8-03FF-4D6B-9BEB-F8CDBE68366D}" presName="sp" presStyleCnt="0"/>
      <dgm:spPr/>
    </dgm:pt>
    <dgm:pt modelId="{28C68390-6FCF-4A3B-B550-FA241D23BF68}" type="pres">
      <dgm:prSet presAssocID="{42B67821-05E0-499A-A65B-76026618A575}" presName="linNode" presStyleCnt="0"/>
      <dgm:spPr/>
    </dgm:pt>
    <dgm:pt modelId="{088FA4E8-B617-48E7-8145-382F3662219D}" type="pres">
      <dgm:prSet presAssocID="{42B67821-05E0-499A-A65B-76026618A575}" presName="parentText" presStyleLbl="node1" presStyleIdx="3" presStyleCnt="4">
        <dgm:presLayoutVars>
          <dgm:chMax val="1"/>
          <dgm:bulletEnabled val="1"/>
        </dgm:presLayoutVars>
      </dgm:prSet>
      <dgm:spPr/>
    </dgm:pt>
  </dgm:ptLst>
  <dgm:cxnLst>
    <dgm:cxn modelId="{DDAEB612-F83D-4088-B981-73BD31F88D05}" type="presOf" srcId="{C186E765-7518-4F25-9D67-B100F873BD02}" destId="{5EBE3D7E-E09E-4DF8-B6CA-B97D0FFE9C15}" srcOrd="0" destOrd="0" presId="urn:microsoft.com/office/officeart/2005/8/layout/vList5"/>
    <dgm:cxn modelId="{CA5D7320-4B5E-47D8-B62B-C1F643EE229A}" srcId="{C186E765-7518-4F25-9D67-B100F873BD02}" destId="{42B67821-05E0-499A-A65B-76026618A575}" srcOrd="3" destOrd="0" parTransId="{0329DBED-D881-4ADD-BD62-8EDA502891A2}" sibTransId="{08C51939-25F7-439B-8F7C-4C29128097A5}"/>
    <dgm:cxn modelId="{E7AF1462-768F-4955-A185-040E969D6444}" type="presOf" srcId="{3B106A5B-76E2-4642-A3BA-9089DC68BA95}" destId="{5AE0AA9F-02F6-4EEF-BCA8-D5AC65FD1A0F}" srcOrd="0" destOrd="0" presId="urn:microsoft.com/office/officeart/2005/8/layout/vList5"/>
    <dgm:cxn modelId="{43E6905A-DFFC-4E46-9190-67424D9505DB}" type="presOf" srcId="{42B67821-05E0-499A-A65B-76026618A575}" destId="{088FA4E8-B617-48E7-8145-382F3662219D}" srcOrd="0" destOrd="0" presId="urn:microsoft.com/office/officeart/2005/8/layout/vList5"/>
    <dgm:cxn modelId="{E1220988-A1AB-4187-A744-BB710B5C4418}" type="presOf" srcId="{E56FAD2A-42DC-4327-96A4-05B5F98ECDB3}" destId="{76EE623C-2359-4AA7-BD54-7895D5AAF0F0}" srcOrd="0" destOrd="0" presId="urn:microsoft.com/office/officeart/2005/8/layout/vList5"/>
    <dgm:cxn modelId="{E24C61AF-5A2B-42E4-ACAF-034EE74B002C}" srcId="{C186E765-7518-4F25-9D67-B100F873BD02}" destId="{E56FAD2A-42DC-4327-96A4-05B5F98ECDB3}" srcOrd="2" destOrd="0" parTransId="{C87C04C0-10FD-4BBF-88CB-BE9B427A6D1B}" sibTransId="{15FB4DA8-03FF-4D6B-9BEB-F8CDBE68366D}"/>
    <dgm:cxn modelId="{78E4B3B9-1A08-489A-9B49-4E9F9E599021}" srcId="{C186E765-7518-4F25-9D67-B100F873BD02}" destId="{24676451-64BF-42B9-B73C-B0D2238EDAB8}" srcOrd="1" destOrd="0" parTransId="{74CAF003-73B7-4411-9393-F3F15B73618A}" sibTransId="{8FA0B3C1-22FB-458C-8947-33A3B4066491}"/>
    <dgm:cxn modelId="{A385E2E8-5BB5-4E5C-AB5E-5D588C0C7957}" srcId="{C186E765-7518-4F25-9D67-B100F873BD02}" destId="{3B106A5B-76E2-4642-A3BA-9089DC68BA95}" srcOrd="0" destOrd="0" parTransId="{EF1FBBA1-BA39-4750-A0EC-11BB5B978CB3}" sibTransId="{89A2B8EB-FDE3-4A2B-9C30-4D7A64972EF7}"/>
    <dgm:cxn modelId="{31EBC8F5-8828-45B2-8221-28F339E5DF62}" type="presOf" srcId="{24676451-64BF-42B9-B73C-B0D2238EDAB8}" destId="{32CE5874-F021-47BE-BE70-600FF4232CE4}" srcOrd="0" destOrd="0" presId="urn:microsoft.com/office/officeart/2005/8/layout/vList5"/>
    <dgm:cxn modelId="{77C96AE7-F4BF-4BAC-B35A-5135E5D1F101}" type="presParOf" srcId="{5EBE3D7E-E09E-4DF8-B6CA-B97D0FFE9C15}" destId="{D5CF0985-BD92-4457-8651-351F3066083A}" srcOrd="0" destOrd="0" presId="urn:microsoft.com/office/officeart/2005/8/layout/vList5"/>
    <dgm:cxn modelId="{3941CBB8-F4A4-46AE-B32C-09CC131E7BF7}" type="presParOf" srcId="{D5CF0985-BD92-4457-8651-351F3066083A}" destId="{5AE0AA9F-02F6-4EEF-BCA8-D5AC65FD1A0F}" srcOrd="0" destOrd="0" presId="urn:microsoft.com/office/officeart/2005/8/layout/vList5"/>
    <dgm:cxn modelId="{F2D082A9-5584-4848-83C7-6214982F2213}" type="presParOf" srcId="{5EBE3D7E-E09E-4DF8-B6CA-B97D0FFE9C15}" destId="{D8DF2324-9B4C-4684-96DC-316727A4F4C7}" srcOrd="1" destOrd="0" presId="urn:microsoft.com/office/officeart/2005/8/layout/vList5"/>
    <dgm:cxn modelId="{625D33D0-E5A2-4E6A-9983-7D87AEE214A6}" type="presParOf" srcId="{5EBE3D7E-E09E-4DF8-B6CA-B97D0FFE9C15}" destId="{C026B9B3-246D-4A60-9D42-CCA5BC01B093}" srcOrd="2" destOrd="0" presId="urn:microsoft.com/office/officeart/2005/8/layout/vList5"/>
    <dgm:cxn modelId="{8BDF81F9-9DCD-451F-8208-E6E03EB76848}" type="presParOf" srcId="{C026B9B3-246D-4A60-9D42-CCA5BC01B093}" destId="{32CE5874-F021-47BE-BE70-600FF4232CE4}" srcOrd="0" destOrd="0" presId="urn:microsoft.com/office/officeart/2005/8/layout/vList5"/>
    <dgm:cxn modelId="{CCF2A3D3-3F5E-47CC-A62F-34F6074ACD9E}" type="presParOf" srcId="{5EBE3D7E-E09E-4DF8-B6CA-B97D0FFE9C15}" destId="{5993D85C-E17A-4E2F-97D8-943CD7F78524}" srcOrd="3" destOrd="0" presId="urn:microsoft.com/office/officeart/2005/8/layout/vList5"/>
    <dgm:cxn modelId="{330D9E8A-C3F2-4FD9-9B56-1B0853C732DC}" type="presParOf" srcId="{5EBE3D7E-E09E-4DF8-B6CA-B97D0FFE9C15}" destId="{1C16D40A-97BF-4AC3-BC77-141F291DDE01}" srcOrd="4" destOrd="0" presId="urn:microsoft.com/office/officeart/2005/8/layout/vList5"/>
    <dgm:cxn modelId="{7682A908-BEAE-4FEE-875E-D06D65468ED7}" type="presParOf" srcId="{1C16D40A-97BF-4AC3-BC77-141F291DDE01}" destId="{76EE623C-2359-4AA7-BD54-7895D5AAF0F0}" srcOrd="0" destOrd="0" presId="urn:microsoft.com/office/officeart/2005/8/layout/vList5"/>
    <dgm:cxn modelId="{9A7AEAED-C2A1-4105-B110-0C92DEF34D5D}" type="presParOf" srcId="{5EBE3D7E-E09E-4DF8-B6CA-B97D0FFE9C15}" destId="{64F32EB7-DFA5-4033-99F9-5DBF30C918CF}" srcOrd="5" destOrd="0" presId="urn:microsoft.com/office/officeart/2005/8/layout/vList5"/>
    <dgm:cxn modelId="{B50C1369-353A-479B-ACF9-0E59353EA128}" type="presParOf" srcId="{5EBE3D7E-E09E-4DF8-B6CA-B97D0FFE9C15}" destId="{28C68390-6FCF-4A3B-B550-FA241D23BF68}" srcOrd="6" destOrd="0" presId="urn:microsoft.com/office/officeart/2005/8/layout/vList5"/>
    <dgm:cxn modelId="{51BB36D4-47A7-4B80-AEB3-379ACACBE50A}" type="presParOf" srcId="{28C68390-6FCF-4A3B-B550-FA241D23BF68}" destId="{088FA4E8-B617-48E7-8145-382F3662219D}"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E0AA9F-02F6-4EEF-BCA8-D5AC65FD1A0F}">
      <dsp:nvSpPr>
        <dsp:cNvPr id="0" name=""/>
        <dsp:cNvSpPr/>
      </dsp:nvSpPr>
      <dsp:spPr>
        <a:xfrm>
          <a:off x="2177200" y="2144"/>
          <a:ext cx="2449351" cy="103169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rtl="0">
            <a:lnSpc>
              <a:spcPct val="90000"/>
            </a:lnSpc>
            <a:spcBef>
              <a:spcPct val="0"/>
            </a:spcBef>
            <a:spcAft>
              <a:spcPct val="35000"/>
            </a:spcAft>
            <a:buNone/>
          </a:pPr>
          <a:r>
            <a:rPr lang="en-GB" sz="2000" kern="1200" dirty="0">
              <a:latin typeface="Aptos Display" panose="020F0302020204030204"/>
            </a:rPr>
            <a:t> </a:t>
          </a:r>
          <a:r>
            <a:rPr lang="pl-PL" sz="2000" kern="1200" dirty="0">
              <a:latin typeface="Aptos Display" panose="020F0302020204030204"/>
            </a:rPr>
            <a:t>2</a:t>
          </a:r>
          <a:r>
            <a:rPr lang="en-GB" sz="2000" kern="1200" dirty="0"/>
            <a:t>0 patients with </a:t>
          </a:r>
          <a:r>
            <a:rPr lang="en-GB" sz="2000" kern="1200" dirty="0">
              <a:latin typeface="Aptos Display" panose="020F0302020204030204"/>
            </a:rPr>
            <a:t>GCK-MODY</a:t>
          </a:r>
          <a:r>
            <a:rPr lang="en-GB" sz="2000" kern="1200" dirty="0"/>
            <a:t> diabetes </a:t>
          </a:r>
          <a:endParaRPr lang="en-US" sz="2000" kern="1200" dirty="0"/>
        </a:p>
      </dsp:txBody>
      <dsp:txXfrm>
        <a:off x="2227563" y="52507"/>
        <a:ext cx="2348625" cy="930964"/>
      </dsp:txXfrm>
    </dsp:sp>
    <dsp:sp modelId="{32CE5874-F021-47BE-BE70-600FF4232CE4}">
      <dsp:nvSpPr>
        <dsp:cNvPr id="0" name=""/>
        <dsp:cNvSpPr/>
      </dsp:nvSpPr>
      <dsp:spPr>
        <a:xfrm>
          <a:off x="2177200" y="1085420"/>
          <a:ext cx="2449351" cy="103169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rtl="0">
            <a:lnSpc>
              <a:spcPct val="90000"/>
            </a:lnSpc>
            <a:spcBef>
              <a:spcPct val="0"/>
            </a:spcBef>
            <a:spcAft>
              <a:spcPct val="35000"/>
            </a:spcAft>
            <a:buNone/>
          </a:pPr>
          <a:r>
            <a:rPr lang="en-GB" sz="2000" kern="1200" dirty="0">
              <a:latin typeface="Aptos Display" panose="020F0302020204030204"/>
            </a:rPr>
            <a:t> </a:t>
          </a:r>
          <a:r>
            <a:rPr lang="pl-PL" sz="2000" kern="1200" dirty="0">
              <a:latin typeface="Aptos Display" panose="020F0302020204030204"/>
            </a:rPr>
            <a:t>1</a:t>
          </a:r>
          <a:r>
            <a:rPr lang="en-GB" sz="2000" kern="1200" dirty="0"/>
            <a:t>0 patients with</a:t>
          </a:r>
          <a:r>
            <a:rPr lang="en-GB" sz="2000" kern="1200" dirty="0">
              <a:latin typeface="Aptos Display" panose="020F0302020204030204"/>
            </a:rPr>
            <a:t> </a:t>
          </a:r>
          <a:r>
            <a:rPr lang="en-GB" sz="2000" kern="1200" dirty="0"/>
            <a:t> HNF1A-MODY diabetes</a:t>
          </a:r>
          <a:endParaRPr lang="en-US" sz="2000" kern="1200" dirty="0"/>
        </a:p>
      </dsp:txBody>
      <dsp:txXfrm>
        <a:off x="2227563" y="1135783"/>
        <a:ext cx="2348625" cy="930964"/>
      </dsp:txXfrm>
    </dsp:sp>
    <dsp:sp modelId="{76EE623C-2359-4AA7-BD54-7895D5AAF0F0}">
      <dsp:nvSpPr>
        <dsp:cNvPr id="0" name=""/>
        <dsp:cNvSpPr/>
      </dsp:nvSpPr>
      <dsp:spPr>
        <a:xfrm>
          <a:off x="2177200" y="2168695"/>
          <a:ext cx="2449351" cy="103169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rtl="0">
            <a:lnSpc>
              <a:spcPct val="90000"/>
            </a:lnSpc>
            <a:spcBef>
              <a:spcPct val="0"/>
            </a:spcBef>
            <a:spcAft>
              <a:spcPct val="35000"/>
            </a:spcAft>
            <a:buNone/>
          </a:pPr>
          <a:r>
            <a:rPr lang="en-GB" sz="2000" kern="1200" dirty="0">
              <a:latin typeface="Aptos Display" panose="020F0302020204030204"/>
            </a:rPr>
            <a:t> </a:t>
          </a:r>
          <a:r>
            <a:rPr lang="pl-PL" sz="2000" kern="1200" dirty="0">
              <a:latin typeface="Aptos Display" panose="020F0302020204030204"/>
            </a:rPr>
            <a:t>15</a:t>
          </a:r>
          <a:r>
            <a:rPr lang="en-GB" sz="2000" kern="1200" dirty="0"/>
            <a:t> patients with type 1 diabetes about</a:t>
          </a:r>
          <a:r>
            <a:rPr lang="en-GB" sz="2000" kern="1200" dirty="0">
              <a:latin typeface="Aptos Display" panose="020F0302020204030204"/>
            </a:rPr>
            <a:t> </a:t>
          </a:r>
          <a:endParaRPr lang="en-US" sz="2000" kern="1200" dirty="0">
            <a:latin typeface="Aptos Display" panose="020F0302020204030204"/>
          </a:endParaRPr>
        </a:p>
      </dsp:txBody>
      <dsp:txXfrm>
        <a:off x="2227563" y="2219058"/>
        <a:ext cx="2348625" cy="930964"/>
      </dsp:txXfrm>
    </dsp:sp>
    <dsp:sp modelId="{088FA4E8-B617-48E7-8145-382F3662219D}">
      <dsp:nvSpPr>
        <dsp:cNvPr id="0" name=""/>
        <dsp:cNvSpPr/>
      </dsp:nvSpPr>
      <dsp:spPr>
        <a:xfrm>
          <a:off x="2177200" y="3251971"/>
          <a:ext cx="2449351" cy="103169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rtl="0">
            <a:lnSpc>
              <a:spcPct val="90000"/>
            </a:lnSpc>
            <a:spcBef>
              <a:spcPct val="0"/>
            </a:spcBef>
            <a:spcAft>
              <a:spcPct val="35000"/>
            </a:spcAft>
            <a:buNone/>
          </a:pPr>
          <a:r>
            <a:rPr lang="en-GB" sz="2000" kern="1200" dirty="0">
              <a:latin typeface="Aptos Display" panose="020F0302020204030204"/>
            </a:rPr>
            <a:t> </a:t>
          </a:r>
          <a:r>
            <a:rPr lang="pl-PL" sz="2000" kern="1200" dirty="0">
              <a:latin typeface="Aptos Display" panose="020F0302020204030204"/>
            </a:rPr>
            <a:t>16</a:t>
          </a:r>
          <a:r>
            <a:rPr lang="en-GB" sz="2000" kern="1200" dirty="0"/>
            <a:t> healthy individuals</a:t>
          </a:r>
          <a:endParaRPr lang="en-US" sz="2000" kern="1200" dirty="0"/>
        </a:p>
      </dsp:txBody>
      <dsp:txXfrm>
        <a:off x="2227563" y="3302334"/>
        <a:ext cx="2348625" cy="93096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pPr/>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pPr/>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pPr/>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pPr/>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pPr/>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pPr/>
              <a:t>4/30/2024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pPr/>
              <a:t>4/30/2024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pPr/>
              <a:t>4/30/2024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pPr/>
              <a:t>4/30/2024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pPr/>
              <a:t>4/30/2024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pPr/>
              <a:t>4/30/2024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pPr/>
              <a:t>4/30/2024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pPr/>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C73B9C8D-B911-6440-CA9A-AF168CC32ADD}"/>
              </a:ext>
            </a:extLst>
          </p:cNvPr>
          <p:cNvPicPr>
            <a:picLocks noChangeAspect="1"/>
          </p:cNvPicPr>
          <p:nvPr/>
        </p:nvPicPr>
        <p:blipFill rotWithShape="1">
          <a:blip r:embed="rId2" cstate="print">
            <a:alphaModFix amt="60000"/>
          </a:blip>
          <a:srcRect t="6001" b="3999"/>
          <a:stretch/>
        </p:blipFill>
        <p:spPr>
          <a:xfrm>
            <a:off x="0" y="1"/>
            <a:ext cx="12191980" cy="6857999"/>
          </a:xfrm>
          <a:prstGeom prst="rect">
            <a:avLst/>
          </a:prstGeom>
        </p:spPr>
      </p:pic>
      <p:sp>
        <p:nvSpPr>
          <p:cNvPr id="2" name="Title 1"/>
          <p:cNvSpPr>
            <a:spLocks noGrp="1"/>
          </p:cNvSpPr>
          <p:nvPr>
            <p:ph type="ctrTitle"/>
          </p:nvPr>
        </p:nvSpPr>
        <p:spPr>
          <a:xfrm>
            <a:off x="1255331" y="138793"/>
            <a:ext cx="9795637" cy="1987867"/>
          </a:xfrm>
        </p:spPr>
        <p:txBody>
          <a:bodyPr>
            <a:normAutofit/>
          </a:bodyPr>
          <a:lstStyle/>
          <a:p>
            <a:r>
              <a:rPr lang="en-US" sz="4400" dirty="0">
                <a:latin typeface="Calibri"/>
                <a:ea typeface="Calibri"/>
                <a:cs typeface="Calibri"/>
              </a:rPr>
              <a:t>Search for markers of selected chronic microvascular complications of diabetes in patients with MODY diabetes</a:t>
            </a:r>
            <a:endParaRPr lang="en-US" sz="4400" dirty="0"/>
          </a:p>
        </p:txBody>
      </p:sp>
      <p:sp>
        <p:nvSpPr>
          <p:cNvPr id="3" name="Subtitle 2"/>
          <p:cNvSpPr>
            <a:spLocks noGrp="1"/>
          </p:cNvSpPr>
          <p:nvPr>
            <p:ph type="subTitle" idx="1"/>
          </p:nvPr>
        </p:nvSpPr>
        <p:spPr>
          <a:xfrm>
            <a:off x="1239002" y="4592539"/>
            <a:ext cx="9795637" cy="2057043"/>
          </a:xfrm>
        </p:spPr>
        <p:txBody>
          <a:bodyPr vert="horz" lIns="91440" tIns="45720" rIns="91440" bIns="45720" rtlCol="0">
            <a:normAutofit/>
          </a:bodyPr>
          <a:lstStyle/>
          <a:p>
            <a:r>
              <a:rPr lang="en-US" dirty="0">
                <a:latin typeface="Calibri"/>
                <a:ea typeface="Calibri"/>
                <a:cs typeface="Calibri"/>
              </a:rPr>
              <a:t>Julia Grzybowska-Adamowicz</a:t>
            </a:r>
          </a:p>
          <a:p>
            <a:r>
              <a:rPr lang="en-US" dirty="0">
                <a:latin typeface="Calibri"/>
                <a:ea typeface="Calibri"/>
                <a:cs typeface="Calibri"/>
              </a:rPr>
              <a:t> </a:t>
            </a:r>
            <a:r>
              <a:rPr lang="en-US" cap="small" dirty="0">
                <a:latin typeface="Calibri"/>
                <a:ea typeface="Calibri"/>
                <a:cs typeface="Calibri"/>
              </a:rPr>
              <a:t>Supervisor: </a:t>
            </a:r>
            <a:r>
              <a:rPr lang="en-US" dirty="0">
                <a:latin typeface="Calibri"/>
                <a:ea typeface="Calibri"/>
                <a:cs typeface="Calibri"/>
              </a:rPr>
              <a:t>prof. </a:t>
            </a:r>
            <a:r>
              <a:rPr lang="en-US" dirty="0" err="1">
                <a:latin typeface="Calibri"/>
                <a:ea typeface="Calibri"/>
                <a:cs typeface="Calibri"/>
              </a:rPr>
              <a:t>dr</a:t>
            </a:r>
            <a:r>
              <a:rPr lang="en-US" dirty="0">
                <a:latin typeface="Calibri"/>
                <a:ea typeface="Calibri"/>
                <a:cs typeface="Calibri"/>
              </a:rPr>
              <a:t> hab. n. med Agnieszka </a:t>
            </a:r>
            <a:r>
              <a:rPr lang="en-US" dirty="0" err="1">
                <a:latin typeface="Calibri"/>
                <a:ea typeface="Calibri"/>
                <a:cs typeface="Calibri"/>
              </a:rPr>
              <a:t>Zmysłowska</a:t>
            </a:r>
            <a:endParaRPr lang="en-US" dirty="0">
              <a:latin typeface="Calibri"/>
              <a:ea typeface="Calibri"/>
              <a:cs typeface="Calibri"/>
            </a:endParaRPr>
          </a:p>
          <a:p>
            <a:r>
              <a:rPr lang="en-US" dirty="0">
                <a:latin typeface="Calibri"/>
                <a:ea typeface="Calibri"/>
                <a:cs typeface="Calibri"/>
              </a:rPr>
              <a:t>Department of Clinical Genetics, Medical University of Lodz</a:t>
            </a:r>
            <a:endParaRPr lang="en-US" dirty="0"/>
          </a:p>
        </p:txBody>
      </p:sp>
      <p:pic>
        <p:nvPicPr>
          <p:cNvPr id="5" name="Picture 4" descr="A close up of a logo&#10;&#10;Description automatically generated">
            <a:extLst>
              <a:ext uri="{FF2B5EF4-FFF2-40B4-BE49-F238E27FC236}">
                <a16:creationId xmlns:a16="http://schemas.microsoft.com/office/drawing/2014/main" id="{81DD8AD5-961D-DFC7-632E-A64D3F608EB9}"/>
              </a:ext>
            </a:extLst>
          </p:cNvPr>
          <p:cNvPicPr>
            <a:picLocks noChangeAspect="1"/>
          </p:cNvPicPr>
          <p:nvPr/>
        </p:nvPicPr>
        <p:blipFill>
          <a:blip r:embed="rId3" cstate="print"/>
          <a:stretch>
            <a:fillRect/>
          </a:stretch>
        </p:blipFill>
        <p:spPr>
          <a:xfrm>
            <a:off x="4388089" y="5892485"/>
            <a:ext cx="3776197" cy="965515"/>
          </a:xfrm>
          <a:prstGeom prst="rect">
            <a:avLst/>
          </a:prstGeom>
          <a:ln>
            <a:noFill/>
          </a:ln>
          <a:effectLst>
            <a:softEdge rad="112500"/>
          </a:effectLst>
        </p:spPr>
      </p:pic>
    </p:spTree>
    <p:extLst>
      <p:ext uri="{BB962C8B-B14F-4D97-AF65-F5344CB8AC3E}">
        <p14:creationId xmlns:p14="http://schemas.microsoft.com/office/powerpoint/2010/main" val="3053822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8" name="Rectangle 77">
            <a:extLst>
              <a:ext uri="{FF2B5EF4-FFF2-40B4-BE49-F238E27FC236}">
                <a16:creationId xmlns:a16="http://schemas.microsoft.com/office/drawing/2014/main" id="{870A1295-61BC-4214-AA3E-D39667302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40903" y="4764837"/>
            <a:ext cx="10592174" cy="1342578"/>
          </a:xfrm>
        </p:spPr>
        <p:txBody>
          <a:bodyPr vert="horz" lIns="91440" tIns="45720" rIns="91440" bIns="45720" rtlCol="0" anchor="t">
            <a:normAutofit/>
          </a:bodyPr>
          <a:lstStyle/>
          <a:p>
            <a:r>
              <a:rPr lang="en-US" sz="4000" dirty="0">
                <a:solidFill>
                  <a:schemeClr val="tx2"/>
                </a:solidFill>
              </a:rPr>
              <a:t>Thank you for your attention</a:t>
            </a:r>
            <a:endParaRPr lang="en-US" dirty="0"/>
          </a:p>
        </p:txBody>
      </p:sp>
      <p:pic>
        <p:nvPicPr>
          <p:cNvPr id="35" name="Picture 34">
            <a:extLst>
              <a:ext uri="{FF2B5EF4-FFF2-40B4-BE49-F238E27FC236}">
                <a16:creationId xmlns:a16="http://schemas.microsoft.com/office/drawing/2014/main" id="{C73B9C8D-B911-6440-CA9A-AF168CC32ADD}"/>
              </a:ext>
            </a:extLst>
          </p:cNvPr>
          <p:cNvPicPr>
            <a:picLocks noChangeAspect="1"/>
          </p:cNvPicPr>
          <p:nvPr/>
        </p:nvPicPr>
        <p:blipFill rotWithShape="1">
          <a:blip r:embed="rId2" cstate="print"/>
          <a:srcRect t="23432" b="21431"/>
          <a:stretch/>
        </p:blipFill>
        <p:spPr>
          <a:xfrm>
            <a:off x="-1" y="10"/>
            <a:ext cx="12192001" cy="4201449"/>
          </a:xfrm>
          <a:prstGeom prst="rect">
            <a:avLst/>
          </a:prstGeom>
        </p:spPr>
      </p:pic>
      <p:grpSp>
        <p:nvGrpSpPr>
          <p:cNvPr id="79" name="Group 78">
            <a:extLst>
              <a:ext uri="{FF2B5EF4-FFF2-40B4-BE49-F238E27FC236}">
                <a16:creationId xmlns:a16="http://schemas.microsoft.com/office/drawing/2014/main" id="{0B139475-2B26-4CA9-9413-DE741E49F7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41813"/>
            <a:ext cx="12188952" cy="1828800"/>
            <a:chOff x="-305" y="3144820"/>
            <a:chExt cx="9182100" cy="1551136"/>
          </a:xfrm>
        </p:grpSpPr>
        <p:sp useBgFill="1">
          <p:nvSpPr>
            <p:cNvPr id="80" name="Freeform: Shape 79">
              <a:extLst>
                <a:ext uri="{FF2B5EF4-FFF2-40B4-BE49-F238E27FC236}">
                  <a16:creationId xmlns:a16="http://schemas.microsoft.com/office/drawing/2014/main" id="{16C6BF63-6277-4C39-BE5D-3C341662C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sp>
          <p:nvSpPr>
            <p:cNvPr id="81" name="Freeform: Shape 80">
              <a:extLst>
                <a:ext uri="{FF2B5EF4-FFF2-40B4-BE49-F238E27FC236}">
                  <a16:creationId xmlns:a16="http://schemas.microsoft.com/office/drawing/2014/main" id="{6EA3BAD9-C130-4A9C-9086-20D132A6C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2587D38B-9E07-4A8B-B285-5FEBF6A60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5EF4DD4B-217B-4346-A2B8-432793639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grpSp>
      <p:pic>
        <p:nvPicPr>
          <p:cNvPr id="7" name="Picture 6" descr="A close up of a logo&#10;&#10;Description automatically generated">
            <a:extLst>
              <a:ext uri="{FF2B5EF4-FFF2-40B4-BE49-F238E27FC236}">
                <a16:creationId xmlns:a16="http://schemas.microsoft.com/office/drawing/2014/main" id="{B12F3438-B708-408B-D1AC-A3FC86D3EFE1}"/>
              </a:ext>
            </a:extLst>
          </p:cNvPr>
          <p:cNvPicPr>
            <a:picLocks noChangeAspect="1"/>
          </p:cNvPicPr>
          <p:nvPr/>
        </p:nvPicPr>
        <p:blipFill>
          <a:blip r:embed="rId3" cstate="print"/>
          <a:stretch>
            <a:fillRect/>
          </a:stretch>
        </p:blipFill>
        <p:spPr>
          <a:xfrm>
            <a:off x="3829050" y="5641975"/>
            <a:ext cx="4533900" cy="1162050"/>
          </a:xfrm>
          <a:prstGeom prst="rect">
            <a:avLst/>
          </a:prstGeom>
          <a:ln>
            <a:noFill/>
          </a:ln>
          <a:effectLst>
            <a:softEdge rad="112500"/>
          </a:effectLst>
        </p:spPr>
      </p:pic>
    </p:spTree>
    <p:extLst>
      <p:ext uri="{BB962C8B-B14F-4D97-AF65-F5344CB8AC3E}">
        <p14:creationId xmlns:p14="http://schemas.microsoft.com/office/powerpoint/2010/main" val="3454638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3100" y="292546"/>
            <a:ext cx="4620584" cy="897506"/>
          </a:xfrm>
        </p:spPr>
        <p:txBody>
          <a:bodyPr>
            <a:normAutofit/>
          </a:bodyPr>
          <a:lstStyle/>
          <a:p>
            <a:pPr algn="l"/>
            <a:r>
              <a:rPr lang="en-US" sz="4400" dirty="0">
                <a:latin typeface="Calibri"/>
                <a:ea typeface="Calibri"/>
                <a:cs typeface="Calibri"/>
              </a:rPr>
              <a:t>Aims</a:t>
            </a:r>
          </a:p>
        </p:txBody>
      </p:sp>
      <p:sp>
        <p:nvSpPr>
          <p:cNvPr id="3" name="Subtitle 2"/>
          <p:cNvSpPr>
            <a:spLocks noGrp="1"/>
          </p:cNvSpPr>
          <p:nvPr>
            <p:ph type="subTitle" idx="1"/>
          </p:nvPr>
        </p:nvSpPr>
        <p:spPr>
          <a:xfrm>
            <a:off x="352704" y="1307264"/>
            <a:ext cx="5873873" cy="3723230"/>
          </a:xfrm>
        </p:spPr>
        <p:txBody>
          <a:bodyPr vert="horz" lIns="91440" tIns="45720" rIns="91440" bIns="45720" rtlCol="0" anchor="t">
            <a:noAutofit/>
          </a:bodyPr>
          <a:lstStyle/>
          <a:p>
            <a:pPr marL="285750" indent="-285750" algn="l">
              <a:buFont typeface="Arial"/>
              <a:buChar char="•"/>
            </a:pPr>
            <a:r>
              <a:rPr lang="en-US" dirty="0">
                <a:latin typeface="Calibri"/>
                <a:ea typeface="Calibri"/>
                <a:cs typeface="Calibri"/>
              </a:rPr>
              <a:t>Evaluation of the prevalence of diabetic eye disease and diabetic neuropathy in patients with GCK-MODY and HNF1A-MODY based on laboratory tests, OCTA, ENG studies and clinical assessment of patients. </a:t>
            </a:r>
          </a:p>
          <a:p>
            <a:pPr marL="285750" indent="-285750" algn="l">
              <a:buFont typeface="Arial"/>
              <a:buChar char="•"/>
            </a:pPr>
            <a:r>
              <a:rPr lang="en-US" dirty="0">
                <a:latin typeface="Calibri"/>
                <a:ea typeface="Calibri"/>
                <a:cs typeface="Calibri"/>
              </a:rPr>
              <a:t>Analysis of the indicators of the microvascular complications of diabetes in relation to the profile of circulating miRNAs, the pat</a:t>
            </a:r>
            <a:r>
              <a:rPr lang="pl-PL" dirty="0">
                <a:latin typeface="Calibri"/>
                <a:ea typeface="Calibri"/>
                <a:cs typeface="Calibri"/>
              </a:rPr>
              <a:t>h</a:t>
            </a:r>
            <a:r>
              <a:rPr lang="en-US" dirty="0" err="1">
                <a:latin typeface="Calibri"/>
                <a:ea typeface="Calibri"/>
                <a:cs typeface="Calibri"/>
              </a:rPr>
              <a:t>ogenic</a:t>
            </a:r>
            <a:r>
              <a:rPr lang="en-US" dirty="0">
                <a:latin typeface="Calibri"/>
                <a:ea typeface="Calibri"/>
                <a:cs typeface="Calibri"/>
              </a:rPr>
              <a:t> variants present in the </a:t>
            </a:r>
            <a:r>
              <a:rPr lang="en-US" i="1" dirty="0">
                <a:latin typeface="Calibri"/>
                <a:ea typeface="Calibri"/>
                <a:cs typeface="Calibri"/>
              </a:rPr>
              <a:t>GCK/HNF1A</a:t>
            </a:r>
            <a:r>
              <a:rPr lang="en-US" dirty="0">
                <a:latin typeface="Calibri"/>
                <a:ea typeface="Calibri"/>
                <a:cs typeface="Calibri"/>
              </a:rPr>
              <a:t> genes and routine parameters of the clinical course of diabetes.</a:t>
            </a:r>
            <a:endParaRPr lang="en-US" dirty="0"/>
          </a:p>
        </p:txBody>
      </p:sp>
      <p:pic>
        <p:nvPicPr>
          <p:cNvPr id="35" name="Picture 34">
            <a:extLst>
              <a:ext uri="{FF2B5EF4-FFF2-40B4-BE49-F238E27FC236}">
                <a16:creationId xmlns:a16="http://schemas.microsoft.com/office/drawing/2014/main" id="{C73B9C8D-B911-6440-CA9A-AF168CC32ADD}"/>
              </a:ext>
            </a:extLst>
          </p:cNvPr>
          <p:cNvPicPr>
            <a:picLocks noChangeAspect="1"/>
          </p:cNvPicPr>
          <p:nvPr/>
        </p:nvPicPr>
        <p:blipFill rotWithShape="1">
          <a:blip r:embed="rId2" cstate="print"/>
          <a:srcRect l="18617" r="2704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5" name="Picture 4" descr="A close up of a logo&#10;&#10;Description automatically generated">
            <a:extLst>
              <a:ext uri="{FF2B5EF4-FFF2-40B4-BE49-F238E27FC236}">
                <a16:creationId xmlns:a16="http://schemas.microsoft.com/office/drawing/2014/main" id="{D7D3C7B2-6506-5111-D436-C91659C1B92A}"/>
              </a:ext>
            </a:extLst>
          </p:cNvPr>
          <p:cNvPicPr>
            <a:picLocks noChangeAspect="1"/>
          </p:cNvPicPr>
          <p:nvPr/>
        </p:nvPicPr>
        <p:blipFill>
          <a:blip r:embed="rId3" cstate="print"/>
          <a:stretch>
            <a:fillRect/>
          </a:stretch>
        </p:blipFill>
        <p:spPr>
          <a:xfrm>
            <a:off x="1556585" y="5931501"/>
            <a:ext cx="3188369" cy="815278"/>
          </a:xfrm>
          <a:prstGeom prst="rect">
            <a:avLst/>
          </a:prstGeom>
          <a:ln>
            <a:noFill/>
          </a:ln>
          <a:effectLst>
            <a:softEdge rad="112500"/>
          </a:effectLst>
        </p:spPr>
      </p:pic>
    </p:spTree>
    <p:extLst>
      <p:ext uri="{BB962C8B-B14F-4D97-AF65-F5344CB8AC3E}">
        <p14:creationId xmlns:p14="http://schemas.microsoft.com/office/powerpoint/2010/main" val="666233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A diagram of diabetes type one type one type one type one type one type one type one type one type one type one type one type one type one type one type one type one type one type&#10;&#10;Description automatically generated">
            <a:extLst>
              <a:ext uri="{FF2B5EF4-FFF2-40B4-BE49-F238E27FC236}">
                <a16:creationId xmlns:a16="http://schemas.microsoft.com/office/drawing/2014/main" id="{D5D21B55-A99A-ADFF-E15D-0B61251AE186}"/>
              </a:ext>
            </a:extLst>
          </p:cNvPr>
          <p:cNvPicPr>
            <a:picLocks noChangeAspect="1"/>
          </p:cNvPicPr>
          <p:nvPr/>
        </p:nvPicPr>
        <p:blipFill>
          <a:blip r:embed="rId2" cstate="print"/>
          <a:stretch>
            <a:fillRect/>
          </a:stretch>
        </p:blipFill>
        <p:spPr>
          <a:xfrm>
            <a:off x="416518" y="1332289"/>
            <a:ext cx="4922071" cy="4596063"/>
          </a:xfrm>
          <a:prstGeom prst="rect">
            <a:avLst/>
          </a:prstGeom>
          <a:ln>
            <a:noFill/>
          </a:ln>
          <a:effectLst>
            <a:softEdge rad="112500"/>
          </a:effectLst>
        </p:spPr>
      </p:pic>
      <p:pic>
        <p:nvPicPr>
          <p:cNvPr id="10" name="Picture 9" descr="A close up of a logo&#10;&#10;Description automatically generated">
            <a:extLst>
              <a:ext uri="{FF2B5EF4-FFF2-40B4-BE49-F238E27FC236}">
                <a16:creationId xmlns:a16="http://schemas.microsoft.com/office/drawing/2014/main" id="{1C9A20C9-5DBA-AB78-EC80-A720215CC0F4}"/>
              </a:ext>
            </a:extLst>
          </p:cNvPr>
          <p:cNvPicPr>
            <a:picLocks noChangeAspect="1"/>
          </p:cNvPicPr>
          <p:nvPr/>
        </p:nvPicPr>
        <p:blipFill>
          <a:blip r:embed="rId3" cstate="print"/>
          <a:stretch>
            <a:fillRect/>
          </a:stretch>
        </p:blipFill>
        <p:spPr>
          <a:xfrm>
            <a:off x="9006138" y="-4079"/>
            <a:ext cx="3188369" cy="815278"/>
          </a:xfrm>
          <a:prstGeom prst="rect">
            <a:avLst/>
          </a:prstGeom>
          <a:ln>
            <a:noFill/>
          </a:ln>
          <a:effectLst>
            <a:softEdge rad="112500"/>
          </a:effectLst>
        </p:spPr>
      </p:pic>
      <p:sp>
        <p:nvSpPr>
          <p:cNvPr id="11" name="TextBox 10">
            <a:extLst>
              <a:ext uri="{FF2B5EF4-FFF2-40B4-BE49-F238E27FC236}">
                <a16:creationId xmlns:a16="http://schemas.microsoft.com/office/drawing/2014/main" id="{BD108B3B-EBD3-59ED-3641-9911855EB4AA}"/>
              </a:ext>
            </a:extLst>
          </p:cNvPr>
          <p:cNvSpPr txBox="1"/>
          <p:nvPr/>
        </p:nvSpPr>
        <p:spPr>
          <a:xfrm>
            <a:off x="2105526" y="270711"/>
            <a:ext cx="3569368"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400" dirty="0">
                <a:ea typeface="+mn-lt"/>
                <a:cs typeface="+mn-lt"/>
              </a:rPr>
              <a:t>Introduction</a:t>
            </a:r>
            <a:endParaRPr lang="en-US" dirty="0"/>
          </a:p>
        </p:txBody>
      </p:sp>
      <p:pic>
        <p:nvPicPr>
          <p:cNvPr id="2" name="Picture 1" descr="A diagram of different types of mody&#10;&#10;Description automatically generated">
            <a:extLst>
              <a:ext uri="{FF2B5EF4-FFF2-40B4-BE49-F238E27FC236}">
                <a16:creationId xmlns:a16="http://schemas.microsoft.com/office/drawing/2014/main" id="{0B3EE772-F5E4-CAA3-6459-A5D253BFA1E6}"/>
              </a:ext>
            </a:extLst>
          </p:cNvPr>
          <p:cNvPicPr>
            <a:picLocks noChangeAspect="1"/>
          </p:cNvPicPr>
          <p:nvPr/>
        </p:nvPicPr>
        <p:blipFill>
          <a:blip r:embed="rId4" cstate="print"/>
          <a:stretch>
            <a:fillRect/>
          </a:stretch>
        </p:blipFill>
        <p:spPr>
          <a:xfrm>
            <a:off x="5844840" y="2454442"/>
            <a:ext cx="6076950" cy="4114800"/>
          </a:xfrm>
          <a:prstGeom prst="rect">
            <a:avLst/>
          </a:prstGeom>
          <a:ln>
            <a:noFill/>
          </a:ln>
          <a:effectLst>
            <a:softEdge rad="112500"/>
          </a:effectLst>
        </p:spPr>
      </p:pic>
    </p:spTree>
    <p:extLst>
      <p:ext uri="{BB962C8B-B14F-4D97-AF65-F5344CB8AC3E}">
        <p14:creationId xmlns:p14="http://schemas.microsoft.com/office/powerpoint/2010/main" val="1329742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5F879AC3-D4CE-493C-ADC7-06205677F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15" name="Freeform: Shape 14">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6" name="Text Placeholder 5">
            <a:extLst>
              <a:ext uri="{FF2B5EF4-FFF2-40B4-BE49-F238E27FC236}">
                <a16:creationId xmlns:a16="http://schemas.microsoft.com/office/drawing/2014/main" id="{1CBC8318-A796-5CC6-6882-EDE375F29D1D}"/>
              </a:ext>
            </a:extLst>
          </p:cNvPr>
          <p:cNvSpPr>
            <a:spLocks/>
          </p:cNvSpPr>
          <p:nvPr/>
        </p:nvSpPr>
        <p:spPr>
          <a:xfrm>
            <a:off x="2374710" y="1353053"/>
            <a:ext cx="4499660" cy="718782"/>
          </a:xfrm>
          <a:prstGeom prst="rect">
            <a:avLst/>
          </a:prstGeom>
        </p:spPr>
        <p:txBody>
          <a:bodyPr/>
          <a:lstStyle/>
          <a:p>
            <a:pPr defTabSz="780989">
              <a:spcAft>
                <a:spcPts val="702"/>
              </a:spcAft>
            </a:pPr>
            <a:r>
              <a:rPr lang="en-US" sz="3758" kern="1200">
                <a:solidFill>
                  <a:schemeClr val="tx1"/>
                </a:solidFill>
                <a:latin typeface="+mn-lt"/>
                <a:ea typeface="+mn-lt"/>
                <a:cs typeface="+mn-lt"/>
              </a:rPr>
              <a:t>GCK-MODY</a:t>
            </a:r>
            <a:endParaRPr lang="en-US"/>
          </a:p>
        </p:txBody>
      </p:sp>
      <p:sp>
        <p:nvSpPr>
          <p:cNvPr id="3" name="Content Placeholder 2">
            <a:extLst>
              <a:ext uri="{FF2B5EF4-FFF2-40B4-BE49-F238E27FC236}">
                <a16:creationId xmlns:a16="http://schemas.microsoft.com/office/drawing/2014/main" id="{C2F5699A-4EDA-840E-AB62-BCD7E589C073}"/>
              </a:ext>
            </a:extLst>
          </p:cNvPr>
          <p:cNvSpPr>
            <a:spLocks/>
          </p:cNvSpPr>
          <p:nvPr/>
        </p:nvSpPr>
        <p:spPr>
          <a:xfrm>
            <a:off x="2374710" y="2290508"/>
            <a:ext cx="4499660" cy="3214440"/>
          </a:xfrm>
          <a:prstGeom prst="rect">
            <a:avLst/>
          </a:prstGeom>
        </p:spPr>
        <p:txBody>
          <a:bodyPr vert="horz" lIns="91440" tIns="45720" rIns="91440" bIns="45720" rtlCol="0" anchor="t">
            <a:normAutofit/>
          </a:bodyPr>
          <a:lstStyle/>
          <a:p>
            <a:pPr defTabSz="780989">
              <a:spcAft>
                <a:spcPts val="702"/>
              </a:spcAft>
            </a:pPr>
            <a:r>
              <a:rPr lang="en-GB" sz="1700" kern="1200" dirty="0">
                <a:latin typeface="Calibri"/>
                <a:ea typeface="+mn-lt"/>
                <a:cs typeface="Calibri"/>
              </a:rPr>
              <a:t>Most common type of MODY </a:t>
            </a:r>
            <a:endParaRPr lang="en-US" sz="1700" kern="1200" dirty="0">
              <a:latin typeface="Calibri"/>
              <a:ea typeface="+mn-lt"/>
              <a:cs typeface="Calibri"/>
            </a:endParaRPr>
          </a:p>
          <a:p>
            <a:pPr defTabSz="780989">
              <a:spcAft>
                <a:spcPts val="702"/>
              </a:spcAft>
            </a:pPr>
            <a:r>
              <a:rPr lang="en-GB" sz="1700" kern="1200" dirty="0">
                <a:latin typeface="Calibri"/>
                <a:ea typeface="+mn-lt"/>
                <a:cs typeface="Calibri"/>
              </a:rPr>
              <a:t>caused by a mutation in </a:t>
            </a:r>
            <a:r>
              <a:rPr lang="en-GB" sz="1700" i="1" kern="1200" dirty="0">
                <a:latin typeface="Calibri"/>
                <a:ea typeface="+mn-lt"/>
                <a:cs typeface="Calibri"/>
              </a:rPr>
              <a:t>GCK gene</a:t>
            </a:r>
            <a:endParaRPr lang="en-GB" sz="1700" kern="1200" dirty="0">
              <a:latin typeface="Calibri"/>
              <a:ea typeface="+mn-lt"/>
              <a:cs typeface="Calibri"/>
            </a:endParaRPr>
          </a:p>
          <a:p>
            <a:pPr defTabSz="780989">
              <a:spcAft>
                <a:spcPts val="702"/>
              </a:spcAft>
            </a:pPr>
            <a:r>
              <a:rPr lang="en-US" sz="1700" kern="1200" dirty="0">
                <a:latin typeface="Calibri"/>
                <a:ea typeface="+mn-lt"/>
                <a:cs typeface="+mn-lt"/>
              </a:rPr>
              <a:t>non-progressive mild hyperglycemia</a:t>
            </a:r>
          </a:p>
          <a:p>
            <a:pPr defTabSz="780989">
              <a:spcAft>
                <a:spcPts val="702"/>
              </a:spcAft>
            </a:pPr>
            <a:r>
              <a:rPr lang="en-GB" sz="1700" kern="1200" dirty="0">
                <a:latin typeface="Calibri"/>
                <a:ea typeface="+mn-ea"/>
                <a:cs typeface="Calibri"/>
              </a:rPr>
              <a:t>Treatment: diet and physical activity, </a:t>
            </a:r>
            <a:r>
              <a:rPr lang="en-GB" sz="1700" dirty="0">
                <a:latin typeface="Calibri"/>
                <a:cs typeface="Calibri"/>
              </a:rPr>
              <a:t>insulin</a:t>
            </a:r>
            <a:r>
              <a:rPr lang="pl-PL" sz="1700" dirty="0">
                <a:latin typeface="Calibri"/>
                <a:cs typeface="Calibri"/>
              </a:rPr>
              <a:t> </a:t>
            </a:r>
            <a:r>
              <a:rPr lang="en-GB" sz="1700" dirty="0">
                <a:latin typeface="Calibri"/>
                <a:cs typeface="Calibri"/>
              </a:rPr>
              <a:t>therapy</a:t>
            </a:r>
            <a:r>
              <a:rPr lang="en-GB" sz="1700" kern="1200" dirty="0">
                <a:latin typeface="Calibri"/>
                <a:ea typeface="+mn-ea"/>
                <a:cs typeface="Calibri"/>
              </a:rPr>
              <a:t> during pregnancy </a:t>
            </a:r>
            <a:endParaRPr lang="en-US" sz="1700" dirty="0" err="1">
              <a:latin typeface="Aptos" panose="020B0004020202020204"/>
              <a:cs typeface="Calibri"/>
            </a:endParaRPr>
          </a:p>
        </p:txBody>
      </p:sp>
      <p:sp>
        <p:nvSpPr>
          <p:cNvPr id="7" name="Text Placeholder 6">
            <a:extLst>
              <a:ext uri="{FF2B5EF4-FFF2-40B4-BE49-F238E27FC236}">
                <a16:creationId xmlns:a16="http://schemas.microsoft.com/office/drawing/2014/main" id="{98C0DD3E-E3AD-3EE1-B5A2-A23387CD6503}"/>
              </a:ext>
            </a:extLst>
          </p:cNvPr>
          <p:cNvSpPr>
            <a:spLocks/>
          </p:cNvSpPr>
          <p:nvPr/>
        </p:nvSpPr>
        <p:spPr>
          <a:xfrm>
            <a:off x="7026713" y="1353053"/>
            <a:ext cx="4521820" cy="718782"/>
          </a:xfrm>
          <a:prstGeom prst="rect">
            <a:avLst/>
          </a:prstGeom>
        </p:spPr>
        <p:txBody>
          <a:bodyPr/>
          <a:lstStyle/>
          <a:p>
            <a:pPr defTabSz="780989">
              <a:spcAft>
                <a:spcPts val="702"/>
              </a:spcAft>
            </a:pPr>
            <a:r>
              <a:rPr lang="en-US" sz="3758" kern="1200">
                <a:solidFill>
                  <a:schemeClr val="tx1"/>
                </a:solidFill>
                <a:latin typeface="+mn-lt"/>
                <a:ea typeface="+mn-lt"/>
                <a:cs typeface="+mn-lt"/>
              </a:rPr>
              <a:t>HNF1A-MODY</a:t>
            </a:r>
            <a:endParaRPr lang="en-US"/>
          </a:p>
        </p:txBody>
      </p:sp>
      <p:sp>
        <p:nvSpPr>
          <p:cNvPr id="8" name="Content Placeholder 7">
            <a:extLst>
              <a:ext uri="{FF2B5EF4-FFF2-40B4-BE49-F238E27FC236}">
                <a16:creationId xmlns:a16="http://schemas.microsoft.com/office/drawing/2014/main" id="{4DD1F00B-1DB9-EF8D-361F-9F20A7DA9A93}"/>
              </a:ext>
            </a:extLst>
          </p:cNvPr>
          <p:cNvSpPr>
            <a:spLocks/>
          </p:cNvSpPr>
          <p:nvPr/>
        </p:nvSpPr>
        <p:spPr>
          <a:xfrm>
            <a:off x="7026713" y="2290508"/>
            <a:ext cx="4521820" cy="3214440"/>
          </a:xfrm>
          <a:prstGeom prst="rect">
            <a:avLst/>
          </a:prstGeom>
        </p:spPr>
        <p:txBody>
          <a:bodyPr vert="horz" lIns="91440" tIns="45720" rIns="91440" bIns="45720" rtlCol="0" anchor="t">
            <a:noAutofit/>
          </a:bodyPr>
          <a:lstStyle/>
          <a:p>
            <a:pPr defTabSz="780989">
              <a:spcAft>
                <a:spcPts val="702"/>
              </a:spcAft>
            </a:pPr>
            <a:r>
              <a:rPr lang="en-GB" sz="1708" kern="1200">
                <a:solidFill>
                  <a:schemeClr val="tx1"/>
                </a:solidFill>
                <a:latin typeface="Calibri"/>
                <a:ea typeface="+mn-ea"/>
                <a:cs typeface="Calibri"/>
              </a:rPr>
              <a:t>Pathogenic variants  </a:t>
            </a:r>
            <a:r>
              <a:rPr lang="en-GB" sz="1708" i="1" kern="1200">
                <a:solidFill>
                  <a:schemeClr val="tx1"/>
                </a:solidFill>
                <a:latin typeface="Calibri"/>
                <a:ea typeface="+mn-ea"/>
                <a:cs typeface="Calibri"/>
              </a:rPr>
              <a:t>HNF1A</a:t>
            </a:r>
            <a:r>
              <a:rPr lang="en-GB" sz="1708" kern="1200">
                <a:solidFill>
                  <a:schemeClr val="tx1"/>
                </a:solidFill>
                <a:latin typeface="Calibri"/>
                <a:ea typeface="+mn-ea"/>
                <a:cs typeface="Calibri"/>
              </a:rPr>
              <a:t> gene,</a:t>
            </a:r>
          </a:p>
          <a:p>
            <a:pPr defTabSz="780989">
              <a:spcAft>
                <a:spcPts val="702"/>
              </a:spcAft>
            </a:pPr>
            <a:r>
              <a:rPr lang="en-GB" sz="1708" kern="1200">
                <a:solidFill>
                  <a:schemeClr val="tx1"/>
                </a:solidFill>
                <a:latin typeface="Calibri"/>
                <a:ea typeface="+mn-ea"/>
                <a:cs typeface="Calibri"/>
              </a:rPr>
              <a:t>onset is evident during adolescence or early adulthood,</a:t>
            </a:r>
          </a:p>
          <a:p>
            <a:pPr defTabSz="780989">
              <a:spcAft>
                <a:spcPts val="702"/>
              </a:spcAft>
            </a:pPr>
            <a:r>
              <a:rPr lang="en-GB" sz="1708" kern="1200">
                <a:solidFill>
                  <a:schemeClr val="tx1"/>
                </a:solidFill>
                <a:latin typeface="Calibri"/>
                <a:ea typeface="+mn-ea"/>
                <a:cs typeface="Calibri"/>
              </a:rPr>
              <a:t>deteriorating glycaemic control with age, </a:t>
            </a:r>
          </a:p>
          <a:p>
            <a:pPr defTabSz="780989">
              <a:spcAft>
                <a:spcPts val="702"/>
              </a:spcAft>
            </a:pPr>
            <a:r>
              <a:rPr lang="en-GB" sz="1708" kern="1200">
                <a:solidFill>
                  <a:schemeClr val="tx1"/>
                </a:solidFill>
                <a:latin typeface="Calibri"/>
                <a:ea typeface="+mn-ea"/>
                <a:cs typeface="Calibri"/>
              </a:rPr>
              <a:t>microvascular and macrovascular complications are commonly observed. </a:t>
            </a:r>
          </a:p>
          <a:p>
            <a:pPr defTabSz="780989">
              <a:spcAft>
                <a:spcPts val="702"/>
              </a:spcAft>
            </a:pPr>
            <a:r>
              <a:rPr lang="en-GB" sz="1708" kern="1200">
                <a:solidFill>
                  <a:schemeClr val="tx1"/>
                </a:solidFill>
                <a:latin typeface="Calibri"/>
                <a:ea typeface="+mn-ea"/>
                <a:cs typeface="Calibri"/>
              </a:rPr>
              <a:t>Treatment is focused on sulfonylurea drugs. </a:t>
            </a:r>
            <a:endParaRPr lang="en-GB" sz="2000"/>
          </a:p>
        </p:txBody>
      </p:sp>
      <p:pic>
        <p:nvPicPr>
          <p:cNvPr id="10" name="Picture 9" descr="A close up of a logo&#10;&#10;Description automatically generated">
            <a:extLst>
              <a:ext uri="{FF2B5EF4-FFF2-40B4-BE49-F238E27FC236}">
                <a16:creationId xmlns:a16="http://schemas.microsoft.com/office/drawing/2014/main" id="{69F55E88-DD53-2712-5A55-84A820D74097}"/>
              </a:ext>
            </a:extLst>
          </p:cNvPr>
          <p:cNvPicPr>
            <a:picLocks noChangeAspect="1"/>
          </p:cNvPicPr>
          <p:nvPr/>
        </p:nvPicPr>
        <p:blipFill>
          <a:blip r:embed="rId2" cstate="print"/>
          <a:stretch>
            <a:fillRect/>
          </a:stretch>
        </p:blipFill>
        <p:spPr>
          <a:xfrm>
            <a:off x="9006138" y="-4079"/>
            <a:ext cx="3188369" cy="815278"/>
          </a:xfrm>
          <a:prstGeom prst="rect">
            <a:avLst/>
          </a:prstGeom>
          <a:ln>
            <a:noFill/>
          </a:ln>
          <a:effectLst>
            <a:softEdge rad="112500"/>
          </a:effectLst>
        </p:spPr>
      </p:pic>
    </p:spTree>
    <p:extLst>
      <p:ext uri="{BB962C8B-B14F-4D97-AF65-F5344CB8AC3E}">
        <p14:creationId xmlns:p14="http://schemas.microsoft.com/office/powerpoint/2010/main" val="3716354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9D21D-4B2B-050C-E1EB-B4416041F847}"/>
              </a:ext>
            </a:extLst>
          </p:cNvPr>
          <p:cNvSpPr>
            <a:spLocks noGrp="1"/>
          </p:cNvSpPr>
          <p:nvPr>
            <p:ph type="title"/>
          </p:nvPr>
        </p:nvSpPr>
        <p:spPr>
          <a:xfrm>
            <a:off x="266700" y="325019"/>
            <a:ext cx="8630654" cy="1265406"/>
          </a:xfrm>
        </p:spPr>
        <p:txBody>
          <a:bodyPr>
            <a:normAutofit fontScale="90000"/>
          </a:bodyPr>
          <a:lstStyle/>
          <a:p>
            <a:r>
              <a:rPr lang="en-US" dirty="0"/>
              <a:t>Microvascular complications of diabetes</a:t>
            </a:r>
          </a:p>
        </p:txBody>
      </p:sp>
      <p:sp>
        <p:nvSpPr>
          <p:cNvPr id="3" name="Content Placeholder 2">
            <a:extLst>
              <a:ext uri="{FF2B5EF4-FFF2-40B4-BE49-F238E27FC236}">
                <a16:creationId xmlns:a16="http://schemas.microsoft.com/office/drawing/2014/main" id="{D7557AE0-CD73-16A0-2A17-422F8E896B6D}"/>
              </a:ext>
            </a:extLst>
          </p:cNvPr>
          <p:cNvSpPr>
            <a:spLocks noGrp="1"/>
          </p:cNvSpPr>
          <p:nvPr>
            <p:ph idx="1"/>
          </p:nvPr>
        </p:nvSpPr>
        <p:spPr>
          <a:xfrm>
            <a:off x="838200" y="1825625"/>
            <a:ext cx="4920916" cy="4351338"/>
          </a:xfrm>
        </p:spPr>
        <p:txBody>
          <a:bodyPr vert="horz" lIns="91440" tIns="45720" rIns="91440" bIns="45720" rtlCol="0" anchor="t">
            <a:normAutofit/>
          </a:bodyPr>
          <a:lstStyle/>
          <a:p>
            <a:r>
              <a:rPr lang="en-GB" dirty="0">
                <a:latin typeface="Aptos"/>
                <a:cs typeface="Calibri"/>
              </a:rPr>
              <a:t>diabetic retinopathy, </a:t>
            </a:r>
            <a:endParaRPr lang="en-US" dirty="0">
              <a:latin typeface="Aptos"/>
              <a:cs typeface="Calibri"/>
            </a:endParaRPr>
          </a:p>
          <a:p>
            <a:r>
              <a:rPr lang="en-GB" dirty="0">
                <a:latin typeface="Aptos"/>
                <a:cs typeface="Calibri"/>
              </a:rPr>
              <a:t>diabetic neuropathy </a:t>
            </a:r>
          </a:p>
          <a:p>
            <a:r>
              <a:rPr lang="en-GB" dirty="0">
                <a:solidFill>
                  <a:schemeClr val="bg2">
                    <a:lumMod val="75000"/>
                  </a:schemeClr>
                </a:solidFill>
                <a:latin typeface="Aptos"/>
                <a:cs typeface="Calibri"/>
              </a:rPr>
              <a:t>diabetic nephropathy </a:t>
            </a:r>
          </a:p>
        </p:txBody>
      </p:sp>
      <p:pic>
        <p:nvPicPr>
          <p:cNvPr id="5" name="Picture 4" descr="A close up of a logo&#10;&#10;Description automatically generated">
            <a:extLst>
              <a:ext uri="{FF2B5EF4-FFF2-40B4-BE49-F238E27FC236}">
                <a16:creationId xmlns:a16="http://schemas.microsoft.com/office/drawing/2014/main" id="{C52BA73D-88EA-ACF7-95B0-F39949088E2F}"/>
              </a:ext>
            </a:extLst>
          </p:cNvPr>
          <p:cNvPicPr>
            <a:picLocks noChangeAspect="1"/>
          </p:cNvPicPr>
          <p:nvPr/>
        </p:nvPicPr>
        <p:blipFill>
          <a:blip r:embed="rId2" cstate="print"/>
          <a:stretch>
            <a:fillRect/>
          </a:stretch>
        </p:blipFill>
        <p:spPr>
          <a:xfrm>
            <a:off x="9006138" y="-4079"/>
            <a:ext cx="3188369" cy="815278"/>
          </a:xfrm>
          <a:prstGeom prst="rect">
            <a:avLst/>
          </a:prstGeom>
          <a:ln>
            <a:noFill/>
          </a:ln>
          <a:effectLst>
            <a:softEdge rad="112500"/>
          </a:effectLst>
        </p:spPr>
      </p:pic>
      <p:pic>
        <p:nvPicPr>
          <p:cNvPr id="7" name="Picture 6" descr="A collage of images of a human eye&#10;&#10;Description automatically generated">
            <a:extLst>
              <a:ext uri="{FF2B5EF4-FFF2-40B4-BE49-F238E27FC236}">
                <a16:creationId xmlns:a16="http://schemas.microsoft.com/office/drawing/2014/main" id="{3AB919FF-538C-C687-5958-8FA5D8584E4C}"/>
              </a:ext>
            </a:extLst>
          </p:cNvPr>
          <p:cNvPicPr>
            <a:picLocks noChangeAspect="1"/>
          </p:cNvPicPr>
          <p:nvPr/>
        </p:nvPicPr>
        <p:blipFill>
          <a:blip r:embed="rId3" cstate="print"/>
          <a:stretch>
            <a:fillRect/>
          </a:stretch>
        </p:blipFill>
        <p:spPr>
          <a:xfrm>
            <a:off x="5842835" y="1715754"/>
            <a:ext cx="6096000" cy="2905125"/>
          </a:xfrm>
          <a:prstGeom prst="rect">
            <a:avLst/>
          </a:prstGeom>
        </p:spPr>
      </p:pic>
      <p:sp>
        <p:nvSpPr>
          <p:cNvPr id="8" name="TextBox 7">
            <a:extLst>
              <a:ext uri="{FF2B5EF4-FFF2-40B4-BE49-F238E27FC236}">
                <a16:creationId xmlns:a16="http://schemas.microsoft.com/office/drawing/2014/main" id="{EB106AC4-48DF-FC02-9548-C171DF328E8C}"/>
              </a:ext>
            </a:extLst>
          </p:cNvPr>
          <p:cNvSpPr txBox="1"/>
          <p:nvPr/>
        </p:nvSpPr>
        <p:spPr>
          <a:xfrm>
            <a:off x="5755106" y="4742446"/>
            <a:ext cx="6306550"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900" dirty="0">
                <a:ea typeface="+mn-lt"/>
                <a:cs typeface="+mn-lt"/>
              </a:rPr>
              <a:t>Differences in OCTA results in a patient without (A, B, C) and with diabetic kidney disease (D, E, F)</a:t>
            </a:r>
            <a:endParaRPr lang="en-US" sz="1900" dirty="0">
              <a:latin typeface="Calibri"/>
              <a:ea typeface="+mn-lt"/>
              <a:cs typeface="Calibri"/>
            </a:endParaRPr>
          </a:p>
          <a:p>
            <a:endParaRPr lang="en-US" sz="1200" dirty="0">
              <a:latin typeface="Calibri"/>
              <a:ea typeface="+mn-lt"/>
              <a:cs typeface="+mn-lt"/>
            </a:endParaRPr>
          </a:p>
          <a:p>
            <a:r>
              <a:rPr lang="en-US" sz="1200" dirty="0">
                <a:latin typeface="Calibri"/>
                <a:ea typeface="+mn-lt"/>
                <a:cs typeface="+mn-lt"/>
              </a:rPr>
              <a:t>Da Silva MO, Chaves AECDC, Gobbato GC, Lavinsky F, Schaan BD, Lavinsky D. Early choroidal changes detected by swept-source OCT in type 2 diabetes and their association with diabetic kidney disease. BMJ Open Diabetes Res Care. 2022 Nov;10(6):e002938. </a:t>
            </a:r>
            <a:r>
              <a:rPr lang="en-US" sz="1200" dirty="0" err="1">
                <a:latin typeface="Calibri"/>
                <a:ea typeface="+mn-lt"/>
                <a:cs typeface="+mn-lt"/>
              </a:rPr>
              <a:t>doi</a:t>
            </a:r>
            <a:r>
              <a:rPr lang="en-US" sz="1200" dirty="0">
                <a:latin typeface="Calibri"/>
                <a:ea typeface="+mn-lt"/>
                <a:cs typeface="+mn-lt"/>
              </a:rPr>
              <a:t>: 10.1136/bmjdrc-2022-002938.</a:t>
            </a:r>
            <a:endParaRPr lang="en-US" sz="1200" dirty="0">
              <a:latin typeface="Calibri"/>
              <a:cs typeface="Calibri"/>
            </a:endParaRPr>
          </a:p>
        </p:txBody>
      </p:sp>
    </p:spTree>
    <p:extLst>
      <p:ext uri="{BB962C8B-B14F-4D97-AF65-F5344CB8AC3E}">
        <p14:creationId xmlns:p14="http://schemas.microsoft.com/office/powerpoint/2010/main" val="894091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5A075-21A6-692A-626D-3F3988975432}"/>
              </a:ext>
            </a:extLst>
          </p:cNvPr>
          <p:cNvSpPr>
            <a:spLocks noGrp="1"/>
          </p:cNvSpPr>
          <p:nvPr>
            <p:ph type="title"/>
          </p:nvPr>
        </p:nvSpPr>
        <p:spPr/>
        <p:txBody>
          <a:bodyPr>
            <a:normAutofit/>
          </a:bodyPr>
          <a:lstStyle/>
          <a:p>
            <a:r>
              <a:rPr lang="en-GB" sz="4000" dirty="0">
                <a:latin typeface="Aptos"/>
                <a:cs typeface="Calibri"/>
              </a:rPr>
              <a:t>MicroRNAs</a:t>
            </a:r>
            <a:endParaRPr lang="en-US" sz="4000" dirty="0">
              <a:latin typeface="Aptos"/>
            </a:endParaRPr>
          </a:p>
        </p:txBody>
      </p:sp>
      <p:pic>
        <p:nvPicPr>
          <p:cNvPr id="4" name="Content Placeholder 3" descr="A chart with text and images&#10;&#10;Description automatically generated">
            <a:extLst>
              <a:ext uri="{FF2B5EF4-FFF2-40B4-BE49-F238E27FC236}">
                <a16:creationId xmlns:a16="http://schemas.microsoft.com/office/drawing/2014/main" id="{FE559ABE-FA89-DB81-7801-1143FB862A43}"/>
              </a:ext>
            </a:extLst>
          </p:cNvPr>
          <p:cNvPicPr>
            <a:picLocks noGrp="1" noChangeAspect="1"/>
          </p:cNvPicPr>
          <p:nvPr>
            <p:ph sz="half" idx="1"/>
          </p:nvPr>
        </p:nvPicPr>
        <p:blipFill>
          <a:blip r:embed="rId2" cstate="print"/>
          <a:stretch>
            <a:fillRect/>
          </a:stretch>
        </p:blipFill>
        <p:spPr>
          <a:xfrm>
            <a:off x="5309937" y="1027770"/>
            <a:ext cx="6886073" cy="3961837"/>
          </a:xfrm>
        </p:spPr>
      </p:pic>
      <p:sp>
        <p:nvSpPr>
          <p:cNvPr id="3" name="Content Placeholder 2">
            <a:extLst>
              <a:ext uri="{FF2B5EF4-FFF2-40B4-BE49-F238E27FC236}">
                <a16:creationId xmlns:a16="http://schemas.microsoft.com/office/drawing/2014/main" id="{EE46E720-705A-680B-635D-164FDFBB512B}"/>
              </a:ext>
            </a:extLst>
          </p:cNvPr>
          <p:cNvSpPr>
            <a:spLocks noGrp="1"/>
          </p:cNvSpPr>
          <p:nvPr>
            <p:ph sz="half" idx="2"/>
          </p:nvPr>
        </p:nvSpPr>
        <p:spPr>
          <a:xfrm>
            <a:off x="407068" y="1996073"/>
            <a:ext cx="4770522" cy="4351338"/>
          </a:xfrm>
        </p:spPr>
        <p:txBody>
          <a:bodyPr vert="horz" lIns="91440" tIns="45720" rIns="91440" bIns="45720" rtlCol="0" anchor="t">
            <a:normAutofit/>
          </a:bodyPr>
          <a:lstStyle/>
          <a:p>
            <a:pPr marL="0" indent="0" algn="just">
              <a:buNone/>
            </a:pPr>
            <a:r>
              <a:rPr lang="en-GB" sz="2000" dirty="0">
                <a:latin typeface="Aptos"/>
                <a:cs typeface="Calibri"/>
              </a:rPr>
              <a:t>MicroRNAs (miRNAs) are short non-coding of </a:t>
            </a:r>
            <a:r>
              <a:rPr lang="en-US" sz="2000" dirty="0">
                <a:latin typeface="Aptos"/>
                <a:cs typeface="Calibri"/>
              </a:rPr>
              <a:t>ribonucleic acid. M</a:t>
            </a:r>
            <a:r>
              <a:rPr lang="en-GB" sz="2000" err="1">
                <a:latin typeface="Aptos"/>
                <a:cs typeface="Calibri"/>
              </a:rPr>
              <a:t>iRNAs</a:t>
            </a:r>
            <a:r>
              <a:rPr lang="en-GB" sz="2000" dirty="0">
                <a:latin typeface="Aptos"/>
                <a:cs typeface="Calibri"/>
              </a:rPr>
              <a:t> are involved in angiogenesis, inflammation, apoptosis and fibrosis in the retina, therefore, play a significant role in the pathogenesis of microvascular complications.</a:t>
            </a:r>
            <a:endParaRPr lang="en-US" sz="2000" dirty="0">
              <a:latin typeface="Aptos"/>
            </a:endParaRPr>
          </a:p>
        </p:txBody>
      </p:sp>
      <p:pic>
        <p:nvPicPr>
          <p:cNvPr id="5" name="Picture 4" descr="A close up of a logo&#10;&#10;Description automatically generated">
            <a:extLst>
              <a:ext uri="{FF2B5EF4-FFF2-40B4-BE49-F238E27FC236}">
                <a16:creationId xmlns:a16="http://schemas.microsoft.com/office/drawing/2014/main" id="{9E289086-BBDD-D18E-5B8F-6144BF71736B}"/>
              </a:ext>
            </a:extLst>
          </p:cNvPr>
          <p:cNvPicPr>
            <a:picLocks noChangeAspect="1"/>
          </p:cNvPicPr>
          <p:nvPr/>
        </p:nvPicPr>
        <p:blipFill>
          <a:blip r:embed="rId3" cstate="print"/>
          <a:stretch>
            <a:fillRect/>
          </a:stretch>
        </p:blipFill>
        <p:spPr>
          <a:xfrm>
            <a:off x="9006138" y="-4079"/>
            <a:ext cx="3188369" cy="815278"/>
          </a:xfrm>
          <a:prstGeom prst="rect">
            <a:avLst/>
          </a:prstGeom>
          <a:ln>
            <a:noFill/>
          </a:ln>
          <a:effectLst>
            <a:softEdge rad="112500"/>
          </a:effectLst>
        </p:spPr>
      </p:pic>
      <p:sp>
        <p:nvSpPr>
          <p:cNvPr id="6" name="TextBox 5">
            <a:extLst>
              <a:ext uri="{FF2B5EF4-FFF2-40B4-BE49-F238E27FC236}">
                <a16:creationId xmlns:a16="http://schemas.microsoft.com/office/drawing/2014/main" id="{260EDEFE-EB17-5E76-5387-B9585E3FC176}"/>
              </a:ext>
            </a:extLst>
          </p:cNvPr>
          <p:cNvSpPr txBox="1"/>
          <p:nvPr/>
        </p:nvSpPr>
        <p:spPr>
          <a:xfrm>
            <a:off x="5313948" y="5193631"/>
            <a:ext cx="6757735" cy="16619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ea typeface="+mn-lt"/>
                <a:cs typeface="+mn-lt"/>
              </a:rPr>
              <a:t>The involvement of miRNAs in diabetic microvascular complications</a:t>
            </a:r>
          </a:p>
          <a:p>
            <a:endParaRPr lang="en-US" sz="2000" dirty="0">
              <a:ea typeface="+mn-lt"/>
              <a:cs typeface="+mn-lt"/>
            </a:endParaRPr>
          </a:p>
          <a:p>
            <a:r>
              <a:rPr lang="en-US" sz="1200" dirty="0">
                <a:ea typeface="+mn-lt"/>
                <a:cs typeface="+mn-lt"/>
              </a:rPr>
              <a:t>Ismail A, El-Mahdy HA, </a:t>
            </a:r>
            <a:r>
              <a:rPr lang="en-US" sz="1200" err="1">
                <a:ea typeface="+mn-lt"/>
                <a:cs typeface="+mn-lt"/>
              </a:rPr>
              <a:t>Eldeib</a:t>
            </a:r>
            <a:r>
              <a:rPr lang="en-US" sz="1200" dirty="0">
                <a:ea typeface="+mn-lt"/>
                <a:cs typeface="+mn-lt"/>
              </a:rPr>
              <a:t> MG, </a:t>
            </a:r>
            <a:r>
              <a:rPr lang="en-US" sz="1200" err="1">
                <a:ea typeface="+mn-lt"/>
                <a:cs typeface="+mn-lt"/>
              </a:rPr>
              <a:t>Doghish</a:t>
            </a:r>
            <a:r>
              <a:rPr lang="en-US" sz="1200" dirty="0">
                <a:ea typeface="+mn-lt"/>
                <a:cs typeface="+mn-lt"/>
              </a:rPr>
              <a:t> AS. miRNAs as cornerstones in diabetic microvascular complications. Mol Genet </a:t>
            </a:r>
            <a:r>
              <a:rPr lang="en-US" sz="1200" err="1">
                <a:ea typeface="+mn-lt"/>
                <a:cs typeface="+mn-lt"/>
              </a:rPr>
              <a:t>Metab</a:t>
            </a:r>
            <a:r>
              <a:rPr lang="en-US" sz="1200" dirty="0">
                <a:ea typeface="+mn-lt"/>
                <a:cs typeface="+mn-lt"/>
              </a:rPr>
              <a:t>. 2023 Jan;138(1):106978. </a:t>
            </a:r>
            <a:r>
              <a:rPr lang="en-US" sz="1200" err="1">
                <a:ea typeface="+mn-lt"/>
                <a:cs typeface="+mn-lt"/>
              </a:rPr>
              <a:t>doi</a:t>
            </a:r>
            <a:r>
              <a:rPr lang="en-US" sz="1200" dirty="0">
                <a:ea typeface="+mn-lt"/>
                <a:cs typeface="+mn-lt"/>
              </a:rPr>
              <a:t>: 10.1016/j.ymgme.2022.106978.</a:t>
            </a:r>
            <a:endParaRPr lang="en-US" sz="1200" dirty="0"/>
          </a:p>
          <a:p>
            <a:endParaRPr lang="en-US" dirty="0"/>
          </a:p>
        </p:txBody>
      </p:sp>
    </p:spTree>
    <p:extLst>
      <p:ext uri="{BB962C8B-B14F-4D97-AF65-F5344CB8AC3E}">
        <p14:creationId xmlns:p14="http://schemas.microsoft.com/office/powerpoint/2010/main" val="2188612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3F09-111C-91E3-C500-3D2DA4584653}"/>
              </a:ext>
            </a:extLst>
          </p:cNvPr>
          <p:cNvSpPr>
            <a:spLocks noGrp="1"/>
          </p:cNvSpPr>
          <p:nvPr>
            <p:ph type="title"/>
          </p:nvPr>
        </p:nvSpPr>
        <p:spPr>
          <a:xfrm>
            <a:off x="838200" y="365125"/>
            <a:ext cx="8059153" cy="1345615"/>
          </a:xfrm>
        </p:spPr>
        <p:txBody>
          <a:bodyPr/>
          <a:lstStyle/>
          <a:p>
            <a:r>
              <a:rPr lang="en-US" sz="4000" dirty="0">
                <a:latin typeface="Aptos"/>
              </a:rPr>
              <a:t>Plan for the </a:t>
            </a:r>
            <a:r>
              <a:rPr lang="en-US" sz="4000" dirty="0">
                <a:latin typeface="Aptos"/>
                <a:cs typeface="Calibri"/>
              </a:rPr>
              <a:t>academic year 2023/2024 </a:t>
            </a:r>
            <a:endParaRPr lang="en-US" sz="4000" dirty="0">
              <a:latin typeface="Aptos"/>
            </a:endParaRPr>
          </a:p>
        </p:txBody>
      </p:sp>
      <p:sp>
        <p:nvSpPr>
          <p:cNvPr id="3" name="Content Placeholder 2">
            <a:extLst>
              <a:ext uri="{FF2B5EF4-FFF2-40B4-BE49-F238E27FC236}">
                <a16:creationId xmlns:a16="http://schemas.microsoft.com/office/drawing/2014/main" id="{369FEDB3-57AA-50BA-56DB-A973C8D73A9A}"/>
              </a:ext>
            </a:extLst>
          </p:cNvPr>
          <p:cNvSpPr>
            <a:spLocks noGrp="1"/>
          </p:cNvSpPr>
          <p:nvPr>
            <p:ph idx="1"/>
          </p:nvPr>
        </p:nvSpPr>
        <p:spPr/>
        <p:txBody>
          <a:bodyPr vert="horz" lIns="91440" tIns="45720" rIns="91440" bIns="45720" rtlCol="0" anchor="t">
            <a:normAutofit/>
          </a:bodyPr>
          <a:lstStyle/>
          <a:p>
            <a:r>
              <a:rPr lang="en-US" sz="2400" dirty="0">
                <a:latin typeface="Aptos"/>
                <a:cs typeface="Calibri"/>
              </a:rPr>
              <a:t>Acquiring approval from Bioethical Committee</a:t>
            </a:r>
            <a:endParaRPr lang="en-US" sz="2400" dirty="0">
              <a:latin typeface="Aptos"/>
            </a:endParaRPr>
          </a:p>
          <a:p>
            <a:r>
              <a:rPr lang="en-US" sz="2400" dirty="0">
                <a:latin typeface="Aptos"/>
                <a:cs typeface="Calibri"/>
              </a:rPr>
              <a:t>Selecting patients to research, comparison and control group</a:t>
            </a:r>
          </a:p>
          <a:p>
            <a:r>
              <a:rPr lang="en-US" sz="2400" dirty="0">
                <a:latin typeface="Aptos"/>
                <a:cs typeface="Calibri"/>
              </a:rPr>
              <a:t>Applying for Scientific Grant from </a:t>
            </a:r>
            <a:r>
              <a:rPr lang="en-US" sz="2400" dirty="0">
                <a:ea typeface="+mn-lt"/>
                <a:cs typeface="+mn-lt"/>
              </a:rPr>
              <a:t>Polish Society of Diabetology</a:t>
            </a:r>
            <a:endParaRPr lang="en-US" sz="2400" dirty="0">
              <a:latin typeface="Aptos"/>
              <a:cs typeface="Calibri"/>
            </a:endParaRPr>
          </a:p>
          <a:p>
            <a:r>
              <a:rPr lang="en-US" sz="2400" dirty="0">
                <a:latin typeface="Aptos"/>
                <a:cs typeface="Calibri"/>
              </a:rPr>
              <a:t>Participation in the conference of the Polish Society of Diabetology</a:t>
            </a:r>
          </a:p>
        </p:txBody>
      </p:sp>
      <p:pic>
        <p:nvPicPr>
          <p:cNvPr id="5" name="Picture 4" descr="A close up of a logo&#10;&#10;Description automatically generated">
            <a:extLst>
              <a:ext uri="{FF2B5EF4-FFF2-40B4-BE49-F238E27FC236}">
                <a16:creationId xmlns:a16="http://schemas.microsoft.com/office/drawing/2014/main" id="{9349E710-711C-B7C4-5C9F-D0A6680E4FA6}"/>
              </a:ext>
            </a:extLst>
          </p:cNvPr>
          <p:cNvPicPr>
            <a:picLocks noChangeAspect="1"/>
          </p:cNvPicPr>
          <p:nvPr/>
        </p:nvPicPr>
        <p:blipFill>
          <a:blip r:embed="rId2" cstate="print"/>
          <a:stretch>
            <a:fillRect/>
          </a:stretch>
        </p:blipFill>
        <p:spPr>
          <a:xfrm>
            <a:off x="9006138" y="-4079"/>
            <a:ext cx="3188369" cy="815278"/>
          </a:xfrm>
          <a:prstGeom prst="rect">
            <a:avLst/>
          </a:prstGeom>
          <a:ln>
            <a:noFill/>
          </a:ln>
          <a:effectLst>
            <a:softEdge rad="112500"/>
          </a:effectLst>
        </p:spPr>
      </p:pic>
    </p:spTree>
    <p:extLst>
      <p:ext uri="{BB962C8B-B14F-4D97-AF65-F5344CB8AC3E}">
        <p14:creationId xmlns:p14="http://schemas.microsoft.com/office/powerpoint/2010/main" val="3359324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1" name="Rectangle 240">
            <a:extLst>
              <a:ext uri="{FF2B5EF4-FFF2-40B4-BE49-F238E27FC236}">
                <a16:creationId xmlns:a16="http://schemas.microsoft.com/office/drawing/2014/main" id="{7AADB56C-BA56-4D1E-A42A-A07A474446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F03F09-111C-91E3-C500-3D2DA4584653}"/>
              </a:ext>
            </a:extLst>
          </p:cNvPr>
          <p:cNvSpPr>
            <a:spLocks noGrp="1"/>
          </p:cNvSpPr>
          <p:nvPr>
            <p:ph type="title"/>
          </p:nvPr>
        </p:nvSpPr>
        <p:spPr>
          <a:xfrm>
            <a:off x="838200" y="329934"/>
            <a:ext cx="10515600" cy="1341634"/>
          </a:xfrm>
        </p:spPr>
        <p:txBody>
          <a:bodyPr vert="horz" lIns="91440" tIns="45720" rIns="91440" bIns="45720" rtlCol="0" anchor="ctr">
            <a:normAutofit/>
          </a:bodyPr>
          <a:lstStyle/>
          <a:p>
            <a:r>
              <a:rPr lang="en-US" sz="4000" dirty="0"/>
              <a:t>Progress</a:t>
            </a:r>
          </a:p>
        </p:txBody>
      </p:sp>
      <p:sp>
        <p:nvSpPr>
          <p:cNvPr id="235" name="TextBox 234">
            <a:extLst>
              <a:ext uri="{FF2B5EF4-FFF2-40B4-BE49-F238E27FC236}">
                <a16:creationId xmlns:a16="http://schemas.microsoft.com/office/drawing/2014/main" id="{A9684E02-EAAC-0E60-FB6C-15F7D65F37A6}"/>
              </a:ext>
            </a:extLst>
          </p:cNvPr>
          <p:cNvSpPr txBox="1"/>
          <p:nvPr/>
        </p:nvSpPr>
        <p:spPr>
          <a:xfrm>
            <a:off x="290763" y="1774657"/>
            <a:ext cx="7452739" cy="20108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90000"/>
              </a:lnSpc>
              <a:spcBef>
                <a:spcPts val="1000"/>
              </a:spcBef>
              <a:buFont typeface="Arial"/>
              <a:buChar char="•"/>
            </a:pPr>
            <a:r>
              <a:rPr lang="en-US" sz="2400" dirty="0">
                <a:ea typeface="+mn-lt"/>
                <a:cs typeface="+mn-lt"/>
              </a:rPr>
              <a:t>Acquiring the approval</a:t>
            </a:r>
            <a:r>
              <a:rPr lang="en-US" sz="2400" dirty="0">
                <a:latin typeface="Arial"/>
                <a:cs typeface="Arial"/>
              </a:rPr>
              <a:t> from Bioethical Committee</a:t>
            </a:r>
            <a:endParaRPr lang="en-US" sz="2400" dirty="0">
              <a:latin typeface="Aptos"/>
              <a:cs typeface="Arial"/>
            </a:endParaRPr>
          </a:p>
          <a:p>
            <a:pPr marL="285750" indent="-285750">
              <a:lnSpc>
                <a:spcPct val="90000"/>
              </a:lnSpc>
              <a:spcBef>
                <a:spcPts val="1000"/>
              </a:spcBef>
              <a:buFont typeface="Arial"/>
              <a:buChar char="•"/>
            </a:pPr>
            <a:r>
              <a:rPr lang="en-US" sz="2400" dirty="0">
                <a:latin typeface="Arial"/>
                <a:cs typeface="Arial"/>
              </a:rPr>
              <a:t>Applying for Scientific Grant from Polish Society of Diabetology</a:t>
            </a:r>
            <a:endParaRPr lang="en-US" sz="2400">
              <a:latin typeface="Aptos"/>
              <a:cs typeface="Arial"/>
            </a:endParaRPr>
          </a:p>
          <a:p>
            <a:pPr marL="285750" indent="-285750">
              <a:lnSpc>
                <a:spcPct val="90000"/>
              </a:lnSpc>
              <a:spcBef>
                <a:spcPts val="1000"/>
              </a:spcBef>
              <a:buFont typeface="Arial"/>
              <a:buChar char="•"/>
            </a:pPr>
            <a:r>
              <a:rPr lang="en-US" sz="2400" dirty="0">
                <a:latin typeface="Arial"/>
                <a:cs typeface="Arial"/>
              </a:rPr>
              <a:t>Selecting patients to research, comparison and control group –  still in progress</a:t>
            </a:r>
          </a:p>
        </p:txBody>
      </p:sp>
      <p:graphicFrame>
        <p:nvGraphicFramePr>
          <p:cNvPr id="22" name="Content Placeholder 2">
            <a:extLst>
              <a:ext uri="{FF2B5EF4-FFF2-40B4-BE49-F238E27FC236}">
                <a16:creationId xmlns:a16="http://schemas.microsoft.com/office/drawing/2014/main" id="{9D4BA0E0-423C-3012-3079-62A39DBD3314}"/>
              </a:ext>
            </a:extLst>
          </p:cNvPr>
          <p:cNvGraphicFramePr>
            <a:graphicFrameLocks noGrp="1"/>
          </p:cNvGraphicFramePr>
          <p:nvPr>
            <p:ph idx="1"/>
            <p:extLst>
              <p:ext uri="{D42A27DB-BD31-4B8C-83A1-F6EECF244321}">
                <p14:modId xmlns:p14="http://schemas.microsoft.com/office/powerpoint/2010/main" val="2618872933"/>
              </p:ext>
            </p:extLst>
          </p:nvPr>
        </p:nvGraphicFramePr>
        <p:xfrm>
          <a:off x="5702463" y="1996506"/>
          <a:ext cx="6803753" cy="42858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54" name="Picture 253" descr="A close up of a logo&#10;&#10;Description automatically generated">
            <a:extLst>
              <a:ext uri="{FF2B5EF4-FFF2-40B4-BE49-F238E27FC236}">
                <a16:creationId xmlns:a16="http://schemas.microsoft.com/office/drawing/2014/main" id="{2D81F01D-56B9-6844-3D20-AFCF1C5D96E1}"/>
              </a:ext>
            </a:extLst>
          </p:cNvPr>
          <p:cNvPicPr>
            <a:picLocks noChangeAspect="1"/>
          </p:cNvPicPr>
          <p:nvPr/>
        </p:nvPicPr>
        <p:blipFill>
          <a:blip r:embed="rId7" cstate="print"/>
          <a:stretch>
            <a:fillRect/>
          </a:stretch>
        </p:blipFill>
        <p:spPr>
          <a:xfrm>
            <a:off x="9006138" y="-4079"/>
            <a:ext cx="3188369" cy="815278"/>
          </a:xfrm>
          <a:prstGeom prst="rect">
            <a:avLst/>
          </a:prstGeom>
          <a:ln>
            <a:noFill/>
          </a:ln>
          <a:effectLst>
            <a:softEdge rad="112500"/>
          </a:effectLst>
        </p:spPr>
      </p:pic>
    </p:spTree>
    <p:extLst>
      <p:ext uri="{BB962C8B-B14F-4D97-AF65-F5344CB8AC3E}">
        <p14:creationId xmlns:p14="http://schemas.microsoft.com/office/powerpoint/2010/main" val="2938871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3100" y="292546"/>
            <a:ext cx="4620584" cy="897506"/>
          </a:xfrm>
        </p:spPr>
        <p:txBody>
          <a:bodyPr>
            <a:normAutofit fontScale="90000"/>
          </a:bodyPr>
          <a:lstStyle/>
          <a:p>
            <a:pPr algn="l"/>
            <a:r>
              <a:rPr lang="en-US" sz="4400" dirty="0">
                <a:latin typeface="Aptos"/>
                <a:ea typeface="+mj-lt"/>
                <a:cs typeface="+mj-lt"/>
              </a:rPr>
              <a:t>Additional activities</a:t>
            </a:r>
            <a:endParaRPr lang="en-US" dirty="0">
              <a:latin typeface="Aptos"/>
            </a:endParaRPr>
          </a:p>
        </p:txBody>
      </p:sp>
      <p:sp>
        <p:nvSpPr>
          <p:cNvPr id="3" name="Subtitle 2"/>
          <p:cNvSpPr>
            <a:spLocks noGrp="1"/>
          </p:cNvSpPr>
          <p:nvPr>
            <p:ph type="subTitle" idx="1"/>
          </p:nvPr>
        </p:nvSpPr>
        <p:spPr>
          <a:xfrm>
            <a:off x="152679" y="1533910"/>
            <a:ext cx="6381471" cy="3420384"/>
          </a:xfrm>
        </p:spPr>
        <p:txBody>
          <a:bodyPr vert="horz" lIns="91440" tIns="45720" rIns="91440" bIns="45720" rtlCol="0" anchor="t">
            <a:noAutofit/>
          </a:bodyPr>
          <a:lstStyle/>
          <a:p>
            <a:pPr marL="285750" indent="-285750" algn="l">
              <a:buFont typeface="Arial"/>
              <a:buChar char="•"/>
            </a:pPr>
            <a:r>
              <a:rPr lang="en-US" sz="2000" dirty="0">
                <a:latin typeface="Aptos"/>
                <a:cs typeface="Calibri"/>
              </a:rPr>
              <a:t>Participation in the researches conducted by the unit, among others in the</a:t>
            </a:r>
            <a:r>
              <a:rPr lang="pl-PL" sz="2000" dirty="0">
                <a:cs typeface="Calibri"/>
              </a:rPr>
              <a:t> ”</a:t>
            </a:r>
            <a:r>
              <a:rPr lang="en-US" sz="2000" dirty="0">
                <a:latin typeface="Aptos"/>
                <a:cs typeface="Calibri"/>
              </a:rPr>
              <a:t>TREATWOLFRAM" project.</a:t>
            </a:r>
          </a:p>
          <a:p>
            <a:pPr marL="342900" indent="-342900" algn="l">
              <a:buFont typeface="Arial"/>
              <a:buChar char="•"/>
            </a:pPr>
            <a:r>
              <a:rPr lang="en-US" sz="2000" dirty="0">
                <a:latin typeface="Aptos"/>
                <a:cs typeface="Calibri"/>
              </a:rPr>
              <a:t>Submitting an article titled "</a:t>
            </a:r>
            <a:r>
              <a:rPr lang="en-US" sz="2000" dirty="0">
                <a:latin typeface="Aptos"/>
                <a:cs typeface="Times New Roman"/>
              </a:rPr>
              <a:t>Continuous glycemic monitoring is useful in managing diabetes related to Wolfram syndrome".</a:t>
            </a:r>
            <a:r>
              <a:rPr lang="pl-PL" sz="2000" dirty="0">
                <a:latin typeface="Aptos"/>
                <a:cs typeface="Times New Roman"/>
              </a:rPr>
              <a:t> </a:t>
            </a:r>
          </a:p>
          <a:p>
            <a:pPr marL="342900" indent="-342900" algn="l">
              <a:buFont typeface="Arial"/>
              <a:buChar char="•"/>
            </a:pPr>
            <a:r>
              <a:rPr lang="en-US" sz="2000" dirty="0">
                <a:latin typeface="Aptos"/>
                <a:cs typeface="Times New Roman"/>
              </a:rPr>
              <a:t>Conducting seminars and clinical exercises as part of the Clinical Genetics classes for students of the English Division faculty and Department of Dentistry.</a:t>
            </a:r>
            <a:r>
              <a:rPr lang="pl-PL" sz="2000" dirty="0">
                <a:latin typeface="Aptos"/>
                <a:cs typeface="Times New Roman"/>
              </a:rPr>
              <a:t> </a:t>
            </a:r>
          </a:p>
        </p:txBody>
      </p:sp>
      <p:pic>
        <p:nvPicPr>
          <p:cNvPr id="35" name="Picture 34">
            <a:extLst>
              <a:ext uri="{FF2B5EF4-FFF2-40B4-BE49-F238E27FC236}">
                <a16:creationId xmlns:a16="http://schemas.microsoft.com/office/drawing/2014/main" id="{C73B9C8D-B911-6440-CA9A-AF168CC32ADD}"/>
              </a:ext>
            </a:extLst>
          </p:cNvPr>
          <p:cNvPicPr>
            <a:picLocks noChangeAspect="1"/>
          </p:cNvPicPr>
          <p:nvPr/>
        </p:nvPicPr>
        <p:blipFill rotWithShape="1">
          <a:blip r:embed="rId2" cstate="print"/>
          <a:srcRect l="18617" r="27041"/>
          <a:stretch/>
        </p:blipFill>
        <p:spPr>
          <a:xfrm>
            <a:off x="6753225" y="10"/>
            <a:ext cx="543877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5" name="Picture 4" descr="A close up of a logo&#10;&#10;Description automatically generated">
            <a:extLst>
              <a:ext uri="{FF2B5EF4-FFF2-40B4-BE49-F238E27FC236}">
                <a16:creationId xmlns:a16="http://schemas.microsoft.com/office/drawing/2014/main" id="{D7D3C7B2-6506-5111-D436-C91659C1B92A}"/>
              </a:ext>
            </a:extLst>
          </p:cNvPr>
          <p:cNvPicPr>
            <a:picLocks noChangeAspect="1"/>
          </p:cNvPicPr>
          <p:nvPr/>
        </p:nvPicPr>
        <p:blipFill>
          <a:blip r:embed="rId3" cstate="print"/>
          <a:stretch>
            <a:fillRect/>
          </a:stretch>
        </p:blipFill>
        <p:spPr>
          <a:xfrm>
            <a:off x="1556585" y="5931501"/>
            <a:ext cx="3188369" cy="815278"/>
          </a:xfrm>
          <a:prstGeom prst="rect">
            <a:avLst/>
          </a:prstGeom>
          <a:ln>
            <a:noFill/>
          </a:ln>
          <a:effectLst>
            <a:softEdge rad="112500"/>
          </a:effectLst>
        </p:spPr>
      </p:pic>
    </p:spTree>
    <p:extLst>
      <p:ext uri="{BB962C8B-B14F-4D97-AF65-F5344CB8AC3E}">
        <p14:creationId xmlns:p14="http://schemas.microsoft.com/office/powerpoint/2010/main" val="40466864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21</TotalTime>
  <Words>523</Words>
  <Application>Microsoft Office PowerPoint</Application>
  <PresentationFormat>Panoramiczny</PresentationFormat>
  <Paragraphs>49</Paragraphs>
  <Slides>10</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10</vt:i4>
      </vt:variant>
    </vt:vector>
  </HeadingPairs>
  <TitlesOfParts>
    <vt:vector size="15" baseType="lpstr">
      <vt:lpstr>Aptos</vt:lpstr>
      <vt:lpstr>Aptos Display</vt:lpstr>
      <vt:lpstr>Arial</vt:lpstr>
      <vt:lpstr>Calibri</vt:lpstr>
      <vt:lpstr>office theme</vt:lpstr>
      <vt:lpstr>Search for markers of selected chronic microvascular complications of diabetes in patients with MODY diabetes</vt:lpstr>
      <vt:lpstr>Aims</vt:lpstr>
      <vt:lpstr>Prezentacja programu PowerPoint</vt:lpstr>
      <vt:lpstr>Prezentacja programu PowerPoint</vt:lpstr>
      <vt:lpstr>Microvascular complications of diabetes</vt:lpstr>
      <vt:lpstr>MicroRNAs</vt:lpstr>
      <vt:lpstr>Plan for the academic year 2023/2024 </vt:lpstr>
      <vt:lpstr>Progress</vt:lpstr>
      <vt:lpstr>Additional activities</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Aleksandra Czekalska</dc:creator>
  <cp:lastModifiedBy>Aleksandra Czekalska</cp:lastModifiedBy>
  <cp:revision>332</cp:revision>
  <dcterms:created xsi:type="dcterms:W3CDTF">2024-04-15T06:53:04Z</dcterms:created>
  <dcterms:modified xsi:type="dcterms:W3CDTF">2024-04-30T08:43:15Z</dcterms:modified>
</cp:coreProperties>
</file>