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5"/>
  </p:notesMasterIdLst>
  <p:sldIdLst>
    <p:sldId id="256" r:id="rId2"/>
    <p:sldId id="299" r:id="rId3"/>
    <p:sldId id="278" r:id="rId4"/>
    <p:sldId id="269" r:id="rId5"/>
    <p:sldId id="300" r:id="rId6"/>
    <p:sldId id="292" r:id="rId7"/>
    <p:sldId id="301" r:id="rId8"/>
    <p:sldId id="302" r:id="rId9"/>
    <p:sldId id="304" r:id="rId10"/>
    <p:sldId id="303" r:id="rId11"/>
    <p:sldId id="298" r:id="rId12"/>
    <p:sldId id="29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C9160-C445-4152-A69B-67E7464E8CAB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07A4-75F8-4F0E-A76F-7B20FE210B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1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12A4-6C98-431A-9DCF-2689CCCA2029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43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B139-BAEA-4EDF-ACE8-ACFE66E1F6BB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6755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B139-BAEA-4EDF-ACE8-ACFE66E1F6BB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8105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B139-BAEA-4EDF-ACE8-ACFE66E1F6BB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08855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B139-BAEA-4EDF-ACE8-ACFE66E1F6BB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7389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B139-BAEA-4EDF-ACE8-ACFE66E1F6BB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0220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F11B-6E09-48F6-80A8-25946B5F79D2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79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E9F-BD80-4074-87B2-F0D7C8096440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42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721B-AAFD-4956-9456-984B16F494BE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68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C3F7-FCD6-4DDF-8286-8E1FA148A8D5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64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3B51-E349-4554-89BB-0112C3E44B77}" type="datetime1">
              <a:rPr lang="pl-PL" smtClean="0"/>
              <a:t>30.04.2024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48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B7B0-9499-44E4-AA7A-E262869F7494}" type="datetime1">
              <a:rPr lang="pl-PL" smtClean="0"/>
              <a:t>30.04.2024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66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FA82-5E11-4B8E-8438-CDEC4943C7FF}" type="datetime1">
              <a:rPr lang="pl-PL" smtClean="0"/>
              <a:t>30.04.2024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1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7023-D3F9-40C7-900C-689DA179A232}" type="datetime1">
              <a:rPr lang="pl-PL" smtClean="0"/>
              <a:t>30.04.2024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39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ADA2-EBB9-4D39-B200-DB207660171E}" type="datetime1">
              <a:rPr lang="pl-PL" smtClean="0"/>
              <a:t>30.04.2024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3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F046-5C62-413E-871B-1B6087A95CDA}" type="datetime1">
              <a:rPr lang="pl-PL" smtClean="0"/>
              <a:t>30.04.2024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27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B139-BAEA-4EDF-ACE8-ACFE66E1F6BB}" type="datetime1">
              <a:rPr lang="pl-PL" smtClean="0"/>
              <a:t>30.04.2024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B62936-7848-4669-8246-FD2A094507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70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C51554-2BDA-68E4-6E50-E1CF79228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280" y="2381508"/>
            <a:ext cx="9144000" cy="14905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/>
                <a:latin typeface="+mn-lt"/>
              </a:rPr>
              <a:t>THE ROLE OF</a:t>
            </a:r>
            <a:r>
              <a:rPr lang="pl-PL" sz="3200" b="1" dirty="0">
                <a:solidFill>
                  <a:srgbClr val="7030A0"/>
                </a:solidFill>
                <a:effectLst/>
                <a:latin typeface="+mn-lt"/>
              </a:rPr>
              <a:t> </a:t>
            </a:r>
            <a:r>
              <a:rPr lang="en-US" sz="3200" b="1" dirty="0">
                <a:solidFill>
                  <a:srgbClr val="7030A0"/>
                </a:solidFill>
                <a:effectLst/>
                <a:latin typeface="+mn-lt"/>
              </a:rPr>
              <a:t>SGLT2 INHIBITORS </a:t>
            </a:r>
            <a:br>
              <a:rPr lang="pl-PL" sz="3200" b="1" dirty="0">
                <a:solidFill>
                  <a:srgbClr val="7030A0"/>
                </a:solidFill>
                <a:effectLst/>
                <a:latin typeface="+mn-lt"/>
              </a:rPr>
            </a:br>
            <a:r>
              <a:rPr lang="en-US" sz="3200" b="1" dirty="0">
                <a:solidFill>
                  <a:srgbClr val="7030A0"/>
                </a:solidFill>
                <a:effectLst/>
                <a:latin typeface="+mn-lt"/>
              </a:rPr>
              <a:t>IN PREVENTION OF DIABETIC KIDNEY DISEASE</a:t>
            </a:r>
            <a:endParaRPr lang="pl-PL" dirty="0"/>
          </a:p>
        </p:txBody>
      </p:sp>
      <p:pic>
        <p:nvPicPr>
          <p:cNvPr id="7" name="Obraz 6" descr="Obraz zawierający Wielobarwność, Magenta, fiołek, kreskówka&#10;&#10;Opis wygenerowany automatycznie">
            <a:extLst>
              <a:ext uri="{FF2B5EF4-FFF2-40B4-BE49-F238E27FC236}">
                <a16:creationId xmlns:a16="http://schemas.microsoft.com/office/drawing/2014/main" id="{0132E3F1-8ABB-65CF-E846-1D6B87650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0114"/>
            <a:ext cx="4760686" cy="2677886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5D7777F5-EC2D-1856-B060-B9D5DF043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9498" y="5307106"/>
            <a:ext cx="8275020" cy="1310515"/>
          </a:xfrm>
        </p:spPr>
        <p:txBody>
          <a:bodyPr>
            <a:normAutofit fontScale="92500" lnSpcReduction="20000"/>
          </a:bodyPr>
          <a:lstStyle/>
          <a:p>
            <a:pPr marL="1882775" indent="88900" algn="l"/>
            <a:r>
              <a:rPr lang="pl-PL" sz="2000" b="1" dirty="0" err="1"/>
              <a:t>PhD</a:t>
            </a:r>
            <a:r>
              <a:rPr lang="pl-PL" sz="2000" b="1" dirty="0"/>
              <a:t> student</a:t>
            </a:r>
            <a:r>
              <a:rPr lang="pl-PL" sz="2000" dirty="0"/>
              <a:t>: Marlena Frydrysiak M.D.</a:t>
            </a:r>
          </a:p>
          <a:p>
            <a:pPr marL="1882775" indent="88900" algn="l"/>
            <a:r>
              <a:rPr lang="pl-PL" sz="2000" b="1" dirty="0" err="1"/>
              <a:t>Supervisor</a:t>
            </a:r>
            <a:r>
              <a:rPr lang="pl-PL" sz="2000" b="1" dirty="0"/>
              <a:t>: </a:t>
            </a:r>
            <a:r>
              <a:rPr lang="pl-PL" sz="2000" dirty="0"/>
              <a:t>Prof. Dariusz Moczulski M.D., </a:t>
            </a:r>
            <a:r>
              <a:rPr lang="pl-PL" sz="2000" dirty="0" err="1"/>
              <a:t>Ph.D</a:t>
            </a:r>
            <a:r>
              <a:rPr lang="pl-PL" sz="2000" dirty="0"/>
              <a:t>.</a:t>
            </a:r>
          </a:p>
          <a:p>
            <a:pPr marL="1971675" algn="l"/>
            <a:r>
              <a:rPr lang="en-US" sz="2000" dirty="0"/>
              <a:t>Department of Internal Medicine and </a:t>
            </a:r>
            <a:r>
              <a:rPr lang="pl-PL" sz="2000" dirty="0"/>
              <a:t>   </a:t>
            </a:r>
            <a:r>
              <a:rPr lang="en-US" sz="2000" dirty="0" err="1"/>
              <a:t>Nephrodiabetology</a:t>
            </a:r>
            <a:r>
              <a:rPr lang="pl-PL" sz="2000" dirty="0"/>
              <a:t>, </a:t>
            </a:r>
            <a:r>
              <a:rPr lang="en-US" sz="2000" dirty="0"/>
              <a:t>Medical University of Lo</a:t>
            </a:r>
            <a:r>
              <a:rPr lang="pl-PL" sz="2000" dirty="0" err="1"/>
              <a:t>dz</a:t>
            </a:r>
            <a:endParaRPr lang="pl-PL" sz="2000" dirty="0"/>
          </a:p>
          <a:p>
            <a:pPr marL="1882775" indent="88900" algn="l"/>
            <a:endParaRPr lang="pl-PL" dirty="0"/>
          </a:p>
          <a:p>
            <a:endParaRPr lang="pl-PL" dirty="0"/>
          </a:p>
        </p:txBody>
      </p:sp>
      <p:pic>
        <p:nvPicPr>
          <p:cNvPr id="5" name="Obraz 4" descr="Obraz zawierający tekst, Czcionka, Grafika, biały&#10;&#10;Opis wygenerowany automatycznie">
            <a:extLst>
              <a:ext uri="{FF2B5EF4-FFF2-40B4-BE49-F238E27FC236}">
                <a16:creationId xmlns:a16="http://schemas.microsoft.com/office/drawing/2014/main" id="{EC57F363-24A4-3004-5D4B-54193076E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3" y="240378"/>
            <a:ext cx="3845913" cy="982135"/>
          </a:xfrm>
          <a:prstGeom prst="rect">
            <a:avLst/>
          </a:prstGeom>
        </p:spPr>
      </p:pic>
      <p:pic>
        <p:nvPicPr>
          <p:cNvPr id="8" name="Obraz 7" descr="Obraz zawierający Czcionka, tekst, Grafika, projekt graficzny&#10;&#10;Opis wygenerowany automatycznie">
            <a:extLst>
              <a:ext uri="{FF2B5EF4-FFF2-40B4-BE49-F238E27FC236}">
                <a16:creationId xmlns:a16="http://schemas.microsoft.com/office/drawing/2014/main" id="{67FA7589-A188-AE9B-7D44-FBC67141B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424308"/>
            <a:ext cx="2374950" cy="6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A3B0D4-3951-5C49-E4AC-87452F44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10</a:t>
            </a:fld>
            <a:endParaRPr lang="pl-PL"/>
          </a:p>
        </p:txBody>
      </p:sp>
      <p:pic>
        <p:nvPicPr>
          <p:cNvPr id="5" name="Obraz 4" descr="Obraz zawierający Grafika, symbol, clipart, Czcionka&#10;&#10;Opis wygenerowany automatycznie">
            <a:extLst>
              <a:ext uri="{FF2B5EF4-FFF2-40B4-BE49-F238E27FC236}">
                <a16:creationId xmlns:a16="http://schemas.microsoft.com/office/drawing/2014/main" id="{FE217237-4627-CC52-287A-BB330F470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7" y="285784"/>
            <a:ext cx="1989461" cy="1498708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0ABD4C7A-4A04-9150-40D7-4CB9FA55349F}"/>
              </a:ext>
            </a:extLst>
          </p:cNvPr>
          <p:cNvSpPr txBox="1">
            <a:spLocks/>
          </p:cNvSpPr>
          <p:nvPr/>
        </p:nvSpPr>
        <p:spPr>
          <a:xfrm>
            <a:off x="695954" y="634423"/>
            <a:ext cx="9054240" cy="801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STUDY POPULATION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91230059-1AD2-4300-02EE-D70E01739481}"/>
              </a:ext>
            </a:extLst>
          </p:cNvPr>
          <p:cNvSpPr txBox="1">
            <a:spLocks/>
          </p:cNvSpPr>
          <p:nvPr/>
        </p:nvSpPr>
        <p:spPr>
          <a:xfrm>
            <a:off x="5280213" y="2253962"/>
            <a:ext cx="4652682" cy="35222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 err="1">
                <a:solidFill>
                  <a:srgbClr val="7030A0"/>
                </a:solidFill>
              </a:rPr>
              <a:t>Exclusion</a:t>
            </a:r>
            <a:r>
              <a:rPr lang="pl-PL" sz="2000" b="1" dirty="0">
                <a:solidFill>
                  <a:srgbClr val="7030A0"/>
                </a:solidFill>
              </a:rPr>
              <a:t> </a:t>
            </a:r>
            <a:r>
              <a:rPr lang="pl-PL" sz="2000" b="1" dirty="0" err="1">
                <a:solidFill>
                  <a:srgbClr val="7030A0"/>
                </a:solidFill>
              </a:rPr>
              <a:t>criteria</a:t>
            </a:r>
            <a:endParaRPr lang="pl-PL" sz="2000" b="1" dirty="0">
              <a:solidFill>
                <a:srgbClr val="7030A0"/>
              </a:solidFill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1.	No consent of the patient to be included in the research.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2.	Age below 18 or above 90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y.o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3.	Other (nondiabetic) kidney disease diagnosed.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4.	End-stage kidney disease. </a:t>
            </a:r>
          </a:p>
          <a:p>
            <a:pPr marL="0" indent="0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161789C0-3877-46A1-2F16-5D7B07BE9C62}"/>
              </a:ext>
            </a:extLst>
          </p:cNvPr>
          <p:cNvSpPr txBox="1">
            <a:spLocks/>
          </p:cNvSpPr>
          <p:nvPr/>
        </p:nvSpPr>
        <p:spPr>
          <a:xfrm>
            <a:off x="959224" y="2266748"/>
            <a:ext cx="4105835" cy="35222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 err="1">
                <a:solidFill>
                  <a:srgbClr val="7030A0"/>
                </a:solidFill>
              </a:rPr>
              <a:t>Inclusion</a:t>
            </a:r>
            <a:r>
              <a:rPr lang="pl-PL" sz="2000" b="1" dirty="0">
                <a:solidFill>
                  <a:srgbClr val="7030A0"/>
                </a:solidFill>
              </a:rPr>
              <a:t> </a:t>
            </a:r>
            <a:r>
              <a:rPr lang="pl-PL" sz="2000" b="1" dirty="0" err="1">
                <a:solidFill>
                  <a:srgbClr val="7030A0"/>
                </a:solidFill>
              </a:rPr>
              <a:t>criteria</a:t>
            </a:r>
            <a:endParaRPr lang="pl-PL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1.	Patients diagnosed with diabetes mellitus type 2.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2.	Age 18-90 years.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3.	Consent of the patient to be included in the research.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4.	Renal function of at least 20 ml/min/1,73m2 eGFR.</a:t>
            </a:r>
          </a:p>
          <a:p>
            <a:pPr marL="0" indent="0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A3B0D4-3951-5C49-E4AC-87452F44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11</a:t>
            </a:fld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2FA794-6A2D-06BE-4F59-8DE7E6188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8133" y="681037"/>
            <a:ext cx="9759820" cy="1325563"/>
          </a:xfrm>
        </p:spPr>
        <p:txBody>
          <a:bodyPr/>
          <a:lstStyle/>
          <a:p>
            <a:r>
              <a:rPr lang="pl-PL" b="1" dirty="0" err="1">
                <a:solidFill>
                  <a:srgbClr val="7030A0"/>
                </a:solidFill>
              </a:rPr>
              <a:t>Achievements</a:t>
            </a:r>
            <a:r>
              <a:rPr lang="pl-PL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838928-29D1-3928-AEA1-CAD94BE26A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954" y="1584895"/>
            <a:ext cx="879876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/>
              <a:t>1.	Participation in courses by Polish Society of </a:t>
            </a:r>
            <a:r>
              <a:rPr lang="en-US" dirty="0" err="1"/>
              <a:t>Cardiodiabetology</a:t>
            </a:r>
            <a:r>
              <a:rPr lang="en-US" dirty="0"/>
              <a:t> (PTKD)  for Young Scientists 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/>
              <a:t>2.	Participation in the conference: „I </a:t>
            </a:r>
            <a:r>
              <a:rPr lang="en-US" dirty="0" err="1"/>
              <a:t>Łódzko-Warszawskie</a:t>
            </a:r>
            <a:r>
              <a:rPr lang="en-US" dirty="0"/>
              <a:t> </a:t>
            </a:r>
            <a:r>
              <a:rPr lang="en-US" dirty="0" err="1"/>
              <a:t>Konfrontacje</a:t>
            </a:r>
            <a:r>
              <a:rPr lang="en-US" dirty="0"/>
              <a:t> </a:t>
            </a:r>
            <a:r>
              <a:rPr lang="en-US" dirty="0" err="1"/>
              <a:t>Diabetologiczne</a:t>
            </a:r>
            <a:r>
              <a:rPr lang="en-US" dirty="0"/>
              <a:t>” by  Polish Society of Diabetes Complications Studies - </a:t>
            </a:r>
            <a:r>
              <a:rPr lang="en-US" dirty="0" err="1"/>
              <a:t>Łódź</a:t>
            </a:r>
            <a:r>
              <a:rPr lang="en-US" dirty="0"/>
              <a:t> 27.10.2023 r. 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/>
              <a:t>3.	Membership in the Polish Society of Diabetes Complications Studies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/>
              <a:t>4.	Membership in the Young Nephrologists Club (KMN) of Polish Society of Nephrology (PTN)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/>
              <a:t>5.	Speech during XXVII Scientific and Working Group Conference of Polish Society of Nephrology (PTN) "</a:t>
            </a:r>
            <a:r>
              <a:rPr lang="en-US" dirty="0" err="1"/>
              <a:t>Nefrologia</a:t>
            </a:r>
            <a:r>
              <a:rPr lang="en-US" dirty="0"/>
              <a:t> — </a:t>
            </a:r>
            <a:r>
              <a:rPr lang="en-US" dirty="0" err="1"/>
              <a:t>więcej</a:t>
            </a:r>
            <a:r>
              <a:rPr lang="en-US" dirty="0"/>
              <a:t> </a:t>
            </a:r>
            <a:r>
              <a:rPr lang="en-US" dirty="0" err="1"/>
              <a:t>niż</a:t>
            </a:r>
            <a:r>
              <a:rPr lang="en-US" dirty="0"/>
              <a:t> </a:t>
            </a:r>
            <a:r>
              <a:rPr lang="en-US" dirty="0" err="1"/>
              <a:t>nerki</a:t>
            </a:r>
            <a:r>
              <a:rPr lang="en-US" dirty="0"/>
              <a:t>!" -  Szczecin, 18–20 </a:t>
            </a:r>
            <a:r>
              <a:rPr lang="en-US" dirty="0" err="1"/>
              <a:t>maja</a:t>
            </a:r>
            <a:r>
              <a:rPr lang="en-US" dirty="0"/>
              <a:t> 2023 r.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/>
              <a:t>6.	Participation in the  XXIII National Conference of the Working Group by Polish Society of Internal Medicine– online, 17 - 18.05.2024 r. 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/>
              <a:t>7.	Membership in the Polish Society of </a:t>
            </a:r>
            <a:r>
              <a:rPr lang="en-US" dirty="0" err="1"/>
              <a:t>Cardiodiabetology</a:t>
            </a:r>
            <a:endParaRPr lang="en-US" dirty="0"/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/>
              <a:t>8.	Participation in the I-</a:t>
            </a:r>
            <a:r>
              <a:rPr lang="en-US" dirty="0" err="1"/>
              <a:t>st</a:t>
            </a:r>
            <a:r>
              <a:rPr lang="en-US" dirty="0"/>
              <a:t> International Congress  by </a:t>
            </a:r>
            <a:r>
              <a:rPr lang="en-US" dirty="0" err="1"/>
              <a:t>Akademia</a:t>
            </a:r>
            <a:r>
              <a:rPr lang="en-US" dirty="0"/>
              <a:t> po </a:t>
            </a:r>
            <a:r>
              <a:rPr lang="en-US" dirty="0" err="1"/>
              <a:t>Dyplomie</a:t>
            </a:r>
            <a:r>
              <a:rPr lang="en-US" dirty="0"/>
              <a:t> </a:t>
            </a:r>
            <a:r>
              <a:rPr lang="en-US" dirty="0" err="1"/>
              <a:t>Endokrynologia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Diabetologia</a:t>
            </a:r>
            <a:r>
              <a:rPr lang="en-US" dirty="0"/>
              <a:t> – online, 14.06.2024 r.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en-US" dirty="0"/>
              <a:t>9.	Participation in the XXVIII Scientific and Working Group Conference of Polish Society of Nephrology (PTN) „</a:t>
            </a:r>
            <a:r>
              <a:rPr lang="en-US" dirty="0" err="1"/>
              <a:t>Nefrologia</a:t>
            </a:r>
            <a:r>
              <a:rPr lang="en-US" dirty="0"/>
              <a:t> – od </a:t>
            </a:r>
            <a:r>
              <a:rPr lang="en-US" dirty="0" err="1"/>
              <a:t>nauki</a:t>
            </a:r>
            <a:r>
              <a:rPr lang="en-US" dirty="0"/>
              <a:t> do </a:t>
            </a:r>
            <a:r>
              <a:rPr lang="en-US" dirty="0" err="1"/>
              <a:t>kliniki</a:t>
            </a:r>
            <a:r>
              <a:rPr lang="en-US" dirty="0"/>
              <a:t>” - Lublin, 19-22 </a:t>
            </a:r>
            <a:r>
              <a:rPr lang="en-US" dirty="0" err="1"/>
              <a:t>czerwca</a:t>
            </a:r>
            <a:r>
              <a:rPr lang="en-US" dirty="0"/>
              <a:t> 2024 r.</a:t>
            </a:r>
          </a:p>
        </p:txBody>
      </p:sp>
      <p:pic>
        <p:nvPicPr>
          <p:cNvPr id="5" name="Obraz 4" descr="Obraz zawierający Grafika, symbol, clipart, Czcionka&#10;&#10;Opis wygenerowany automatycznie">
            <a:extLst>
              <a:ext uri="{FF2B5EF4-FFF2-40B4-BE49-F238E27FC236}">
                <a16:creationId xmlns:a16="http://schemas.microsoft.com/office/drawing/2014/main" id="{FE217237-4627-CC52-287A-BB330F470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15" y="244475"/>
            <a:ext cx="1989461" cy="14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6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A3B0D4-3951-5C49-E4AC-87452F44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12</a:t>
            </a:fld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2FA794-6A2D-06BE-4F59-8DE7E6188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1220" y="1080401"/>
            <a:ext cx="9759820" cy="1325563"/>
          </a:xfrm>
        </p:spPr>
        <p:txBody>
          <a:bodyPr/>
          <a:lstStyle/>
          <a:p>
            <a:r>
              <a:rPr lang="pl-PL" b="1" dirty="0">
                <a:solidFill>
                  <a:srgbClr val="7030A0"/>
                </a:solidFill>
              </a:rPr>
              <a:t>Publications: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838928-29D1-3928-AEA1-CAD94BE26A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318" y="2055149"/>
            <a:ext cx="8798768" cy="4351338"/>
          </a:xfrm>
        </p:spPr>
        <p:txBody>
          <a:bodyPr/>
          <a:lstStyle/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dirty="0"/>
              <a:t>Frydrysiak M., </a:t>
            </a:r>
            <a:r>
              <a:rPr lang="pl-PL" dirty="0" err="1"/>
              <a:t>Pachniak</a:t>
            </a:r>
            <a:r>
              <a:rPr lang="pl-PL" dirty="0"/>
              <a:t> P., </a:t>
            </a:r>
            <a:r>
              <a:rPr lang="pl-PL" dirty="0" err="1"/>
              <a:t>Krysicka</a:t>
            </a:r>
            <a:r>
              <a:rPr lang="pl-PL" dirty="0"/>
              <a:t> A., Moczulski D. </a:t>
            </a:r>
            <a:r>
              <a:rPr lang="pl-PL" dirty="0" err="1"/>
              <a:t>Patient</a:t>
            </a:r>
            <a:r>
              <a:rPr lang="pl-PL" dirty="0"/>
              <a:t> with </a:t>
            </a:r>
            <a:r>
              <a:rPr lang="pl-PL" dirty="0" err="1"/>
              <a:t>lupus</a:t>
            </a:r>
            <a:r>
              <a:rPr lang="pl-PL" dirty="0"/>
              <a:t> </a:t>
            </a:r>
            <a:r>
              <a:rPr lang="pl-PL" dirty="0" err="1"/>
              <a:t>anticoagulant</a:t>
            </a:r>
            <a:r>
              <a:rPr lang="pl-PL" dirty="0"/>
              <a:t> </a:t>
            </a:r>
            <a:r>
              <a:rPr lang="pl-PL" dirty="0" err="1"/>
              <a:t>caused</a:t>
            </a:r>
            <a:r>
              <a:rPr lang="pl-PL" dirty="0"/>
              <a:t> </a:t>
            </a:r>
            <a:r>
              <a:rPr lang="pl-PL" dirty="0" err="1"/>
              <a:t>aPTT</a:t>
            </a:r>
            <a:r>
              <a:rPr lang="pl-PL" dirty="0"/>
              <a:t> </a:t>
            </a:r>
            <a:r>
              <a:rPr lang="pl-PL" dirty="0" err="1"/>
              <a:t>prolongation</a:t>
            </a:r>
            <a:r>
              <a:rPr lang="pl-PL" dirty="0"/>
              <a:t> </a:t>
            </a:r>
            <a:r>
              <a:rPr lang="pl-PL" dirty="0" err="1"/>
              <a:t>corrected</a:t>
            </a:r>
            <a:r>
              <a:rPr lang="pl-PL" dirty="0"/>
              <a:t> with </a:t>
            </a:r>
            <a:r>
              <a:rPr lang="pl-PL" dirty="0" err="1"/>
              <a:t>prednisolone</a:t>
            </a:r>
            <a:r>
              <a:rPr lang="pl-PL" dirty="0"/>
              <a:t> </a:t>
            </a:r>
            <a:r>
              <a:rPr lang="pl-PL" dirty="0" err="1"/>
              <a:t>treatment</a:t>
            </a:r>
            <a:r>
              <a:rPr lang="pl-PL" dirty="0"/>
              <a:t> and </a:t>
            </a:r>
            <a:r>
              <a:rPr lang="pl-PL" dirty="0" err="1"/>
              <a:t>later</a:t>
            </a:r>
            <a:r>
              <a:rPr lang="pl-PL" dirty="0"/>
              <a:t> </a:t>
            </a:r>
            <a:r>
              <a:rPr lang="pl-PL" dirty="0" err="1"/>
              <a:t>anticoagulation</a:t>
            </a:r>
            <a:r>
              <a:rPr lang="pl-PL" dirty="0"/>
              <a:t> </a:t>
            </a:r>
            <a:r>
              <a:rPr lang="pl-PL" dirty="0" err="1"/>
              <a:t>treatment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chronic</a:t>
            </a:r>
            <a:r>
              <a:rPr lang="pl-PL" dirty="0"/>
              <a:t> </a:t>
            </a:r>
            <a:r>
              <a:rPr lang="pl-PL" dirty="0" err="1"/>
              <a:t>atrial</a:t>
            </a:r>
            <a:r>
              <a:rPr lang="pl-PL" dirty="0"/>
              <a:t> </a:t>
            </a:r>
            <a:r>
              <a:rPr lang="pl-PL" dirty="0" err="1"/>
              <a:t>fibrillation</a:t>
            </a:r>
            <a:r>
              <a:rPr lang="pl-PL" dirty="0"/>
              <a:t>. </a:t>
            </a:r>
            <a:r>
              <a:rPr lang="pl-PL" dirty="0" err="1"/>
              <a:t>Clinical</a:t>
            </a:r>
            <a:r>
              <a:rPr lang="pl-PL" dirty="0"/>
              <a:t> Case </a:t>
            </a:r>
            <a:r>
              <a:rPr lang="pl-PL" dirty="0" err="1"/>
              <a:t>Reports</a:t>
            </a:r>
            <a:r>
              <a:rPr lang="pl-PL" dirty="0"/>
              <a:t>. 2023. DOI: https://doi.org/10.1002/ccr3.7284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dirty="0"/>
              <a:t>Frydrysiak M., Zmorska-Nowak J. </a:t>
            </a:r>
            <a:r>
              <a:rPr lang="pl-PL" dirty="0" err="1"/>
              <a:t>Infection</a:t>
            </a:r>
            <a:r>
              <a:rPr lang="pl-PL" dirty="0"/>
              <a:t> in </a:t>
            </a:r>
            <a:r>
              <a:rPr lang="pl-PL" dirty="0" err="1"/>
              <a:t>patient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chemotherapy</a:t>
            </a:r>
            <a:r>
              <a:rPr lang="pl-PL" dirty="0"/>
              <a:t>. Stany Nagłe po Dyplomie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dirty="0"/>
              <a:t>Frydrysiak M., </a:t>
            </a:r>
            <a:r>
              <a:rPr lang="pl-PL" dirty="0" err="1"/>
              <a:t>Strange</a:t>
            </a:r>
            <a:r>
              <a:rPr lang="pl-PL" dirty="0"/>
              <a:t> MI. Stany Nagłe po Dyplomie</a:t>
            </a:r>
          </a:p>
        </p:txBody>
      </p:sp>
      <p:pic>
        <p:nvPicPr>
          <p:cNvPr id="5" name="Obraz 4" descr="Obraz zawierający Grafika, symbol, clipart, Czcionka&#10;&#10;Opis wygenerowany automatycznie">
            <a:extLst>
              <a:ext uri="{FF2B5EF4-FFF2-40B4-BE49-F238E27FC236}">
                <a16:creationId xmlns:a16="http://schemas.microsoft.com/office/drawing/2014/main" id="{FE217237-4627-CC52-287A-BB330F470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15" y="244475"/>
            <a:ext cx="1989461" cy="14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1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26787-301F-7C42-3FD7-B01143DA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266" y="2827867"/>
            <a:ext cx="516865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7030A0"/>
                </a:solidFill>
                <a:latin typeface="Gill Sans Nova Ultra 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THANK YOU FOR YOUR ATTENTTION!</a:t>
            </a:r>
            <a:br>
              <a:rPr lang="pl-PL" dirty="0">
                <a:solidFill>
                  <a:srgbClr val="7030A0"/>
                </a:solidFill>
              </a:rPr>
            </a:br>
            <a:br>
              <a:rPr lang="pl-PL" b="1" dirty="0">
                <a:solidFill>
                  <a:srgbClr val="7030A0"/>
                </a:solidFill>
              </a:rPr>
            </a:br>
            <a:r>
              <a:rPr lang="pl-PL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marlena.frydrysiak@umed.lodz.pl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B01C6F-D4E8-CC14-1A68-4DF4D5C3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2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0BD43D-75B2-23C8-83F7-7ADC19B5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4481"/>
            <a:ext cx="9054240" cy="8994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  <a:br>
              <a:rPr lang="pl-PL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Epidemiology</a:t>
            </a:r>
            <a:r>
              <a:rPr lang="pl-PL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Diabetes</a:t>
            </a:r>
            <a:r>
              <a:rPr lang="pl-PL" b="1" i="1" dirty="0">
                <a:solidFill>
                  <a:srgbClr val="7030A0"/>
                </a:solidFill>
              </a:rPr>
              <a:t>:</a:t>
            </a:r>
            <a:endParaRPr lang="en-US" b="1" i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5" name="Content Placeholder 1034">
            <a:extLst>
              <a:ext uri="{FF2B5EF4-FFF2-40B4-BE49-F238E27FC236}">
                <a16:creationId xmlns:a16="http://schemas.microsoft.com/office/drawing/2014/main" id="{321E29CF-1404-4F19-A19A-2A6066AA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493" y="1707503"/>
            <a:ext cx="5836025" cy="4516016"/>
          </a:xfrm>
        </p:spPr>
        <p:txBody>
          <a:bodyPr anchor="t">
            <a:normAutofit fontScale="92500" lnSpcReduction="10000"/>
          </a:bodyPr>
          <a:lstStyle/>
          <a:p>
            <a:pPr algn="l" fontAlgn="base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sz="2100" b="1" i="0" dirty="0">
                <a:solidFill>
                  <a:srgbClr val="7030A0"/>
                </a:solidFill>
                <a:effectLst/>
              </a:rPr>
              <a:t>1 in 11 </a:t>
            </a:r>
            <a:r>
              <a:rPr lang="pl-PL" sz="2100" b="0" i="0" dirty="0" err="1">
                <a:effectLst/>
              </a:rPr>
              <a:t>adult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persons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have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beend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diagnosed</a:t>
            </a:r>
            <a:r>
              <a:rPr lang="pl-PL" sz="2100" b="0" i="0" dirty="0">
                <a:effectLst/>
              </a:rPr>
              <a:t> with </a:t>
            </a:r>
            <a:r>
              <a:rPr lang="pl-PL" sz="2100" b="0" i="0" dirty="0" err="1">
                <a:effectLst/>
              </a:rPr>
              <a:t>diabetes</a:t>
            </a:r>
            <a:endParaRPr lang="pl-PL" sz="2100" b="0" i="0" dirty="0">
              <a:effectLst/>
            </a:endParaRPr>
          </a:p>
          <a:p>
            <a:pPr algn="l" fontAlgn="base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sz="2100" b="1" i="0" dirty="0">
                <a:solidFill>
                  <a:srgbClr val="7030A0"/>
                </a:solidFill>
                <a:effectLst/>
              </a:rPr>
              <a:t>1 in 4 </a:t>
            </a:r>
            <a:r>
              <a:rPr lang="pl-PL" sz="2100" b="0" i="0" dirty="0" err="1">
                <a:effectLst/>
              </a:rPr>
              <a:t>adults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above</a:t>
            </a:r>
            <a:r>
              <a:rPr lang="pl-PL" sz="2100" b="0" i="0" dirty="0">
                <a:effectLst/>
              </a:rPr>
              <a:t> 60 </a:t>
            </a:r>
            <a:r>
              <a:rPr lang="pl-PL" sz="2100" b="0" i="0" dirty="0" err="1">
                <a:effectLst/>
              </a:rPr>
              <a:t>y.o</a:t>
            </a:r>
            <a:r>
              <a:rPr lang="pl-PL" sz="2100" b="0" i="0" dirty="0">
                <a:effectLst/>
              </a:rPr>
              <a:t>. in </a:t>
            </a:r>
            <a:r>
              <a:rPr lang="pl-PL" sz="2100" b="1" dirty="0">
                <a:solidFill>
                  <a:srgbClr val="7030A0"/>
                </a:solidFill>
              </a:rPr>
              <a:t>Poland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has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diabetes</a:t>
            </a:r>
            <a:endParaRPr lang="pl-PL" sz="2100" b="0" i="0" dirty="0">
              <a:effectLst/>
            </a:endParaRPr>
          </a:p>
          <a:p>
            <a:pPr algn="l" fontAlgn="base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sz="2100" b="0" i="0" dirty="0" err="1">
                <a:effectLst/>
              </a:rPr>
              <a:t>Every</a:t>
            </a:r>
            <a:r>
              <a:rPr lang="pl-PL" sz="2100" b="0" i="0" dirty="0">
                <a:effectLst/>
              </a:rPr>
              <a:t> </a:t>
            </a:r>
            <a:r>
              <a:rPr lang="pl-PL" sz="2100" b="1" i="0" dirty="0">
                <a:solidFill>
                  <a:srgbClr val="7030A0"/>
                </a:solidFill>
                <a:effectLst/>
              </a:rPr>
              <a:t>6 </a:t>
            </a:r>
            <a:r>
              <a:rPr lang="pl-PL" sz="2100" b="1" i="0" dirty="0" err="1">
                <a:solidFill>
                  <a:srgbClr val="7030A0"/>
                </a:solidFill>
                <a:effectLst/>
              </a:rPr>
              <a:t>second</a:t>
            </a:r>
            <a:r>
              <a:rPr lang="pl-PL" sz="2100" b="1" dirty="0" err="1">
                <a:solidFill>
                  <a:srgbClr val="7030A0"/>
                </a:solidFill>
              </a:rPr>
              <a:t>s</a:t>
            </a:r>
            <a:r>
              <a:rPr lang="pl-PL" sz="2100" b="1" dirty="0">
                <a:solidFill>
                  <a:srgbClr val="7030A0"/>
                </a:solidFill>
              </a:rPr>
              <a:t> </a:t>
            </a:r>
            <a:r>
              <a:rPr lang="pl-PL" sz="2100" dirty="0" err="1"/>
              <a:t>someone</a:t>
            </a:r>
            <a:r>
              <a:rPr lang="pl-PL" sz="2100" dirty="0"/>
              <a:t> </a:t>
            </a:r>
            <a:r>
              <a:rPr lang="pl-PL" sz="2100" dirty="0" err="1"/>
              <a:t>dies</a:t>
            </a:r>
            <a:r>
              <a:rPr lang="pl-PL" sz="2100" dirty="0"/>
              <a:t> </a:t>
            </a:r>
            <a:r>
              <a:rPr lang="pl-PL" sz="2100" dirty="0" err="1"/>
              <a:t>because</a:t>
            </a:r>
            <a:r>
              <a:rPr lang="pl-PL" sz="2100" dirty="0"/>
              <a:t> of </a:t>
            </a:r>
            <a:r>
              <a:rPr lang="pl-PL" sz="2100" dirty="0" err="1"/>
              <a:t>diabetes</a:t>
            </a:r>
            <a:r>
              <a:rPr lang="pl-PL" sz="2100" dirty="0"/>
              <a:t> and </a:t>
            </a:r>
            <a:r>
              <a:rPr lang="pl-PL" sz="2100" dirty="0" err="1"/>
              <a:t>its</a:t>
            </a:r>
            <a:r>
              <a:rPr lang="pl-PL" sz="2100" dirty="0"/>
              <a:t> </a:t>
            </a:r>
            <a:r>
              <a:rPr lang="pl-PL" sz="2100" dirty="0" err="1"/>
              <a:t>complications</a:t>
            </a:r>
            <a:r>
              <a:rPr lang="pl-PL" sz="2100" dirty="0"/>
              <a:t>,</a:t>
            </a:r>
            <a:r>
              <a:rPr lang="pl-PL" sz="2100" b="0" i="0" dirty="0">
                <a:effectLst/>
              </a:rPr>
              <a:t> </a:t>
            </a:r>
          </a:p>
          <a:p>
            <a:pPr algn="l" fontAlgn="base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sz="2100" b="0" i="0" dirty="0" err="1">
                <a:effectLst/>
              </a:rPr>
              <a:t>Number</a:t>
            </a:r>
            <a:r>
              <a:rPr lang="pl-PL" sz="2100" b="0" i="0" dirty="0">
                <a:effectLst/>
              </a:rPr>
              <a:t> of </a:t>
            </a:r>
            <a:r>
              <a:rPr lang="pl-PL" sz="2100" b="0" i="0" dirty="0" err="1">
                <a:effectLst/>
              </a:rPr>
              <a:t>people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suffering</a:t>
            </a:r>
            <a:r>
              <a:rPr lang="pl-PL" sz="2100" b="0" i="0" dirty="0">
                <a:effectLst/>
              </a:rPr>
              <a:t> from </a:t>
            </a:r>
            <a:r>
              <a:rPr lang="pl-PL" sz="2100" b="0" i="0" dirty="0" err="1">
                <a:effectLst/>
              </a:rPr>
              <a:t>diabetes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rose</a:t>
            </a:r>
            <a:r>
              <a:rPr lang="pl-PL" sz="2100" b="0" i="0" dirty="0">
                <a:effectLst/>
              </a:rPr>
              <a:t> from 108 mln in 1980 to </a:t>
            </a:r>
            <a:r>
              <a:rPr lang="pl-PL" sz="2100" b="1" i="0" dirty="0">
                <a:solidFill>
                  <a:srgbClr val="7030A0"/>
                </a:solidFill>
                <a:effectLst/>
              </a:rPr>
              <a:t>422 mln,</a:t>
            </a:r>
          </a:p>
          <a:p>
            <a:pPr fontAlgn="base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sz="2100" dirty="0" err="1">
                <a:solidFill>
                  <a:schemeClr val="tx1"/>
                </a:solidFill>
              </a:rPr>
              <a:t>Number</a:t>
            </a:r>
            <a:r>
              <a:rPr lang="pl-PL" sz="2100" dirty="0">
                <a:solidFill>
                  <a:schemeClr val="tx1"/>
                </a:solidFill>
              </a:rPr>
              <a:t> of </a:t>
            </a:r>
            <a:r>
              <a:rPr lang="pl-PL" sz="2100" dirty="0" err="1">
                <a:solidFill>
                  <a:schemeClr val="tx1"/>
                </a:solidFill>
              </a:rPr>
              <a:t>patients</a:t>
            </a:r>
            <a:r>
              <a:rPr lang="pl-PL" sz="2100" dirty="0">
                <a:solidFill>
                  <a:schemeClr val="tx1"/>
                </a:solidFill>
              </a:rPr>
              <a:t> </a:t>
            </a:r>
            <a:r>
              <a:rPr lang="pl-PL" sz="2100" dirty="0" err="1">
                <a:solidFill>
                  <a:schemeClr val="tx1"/>
                </a:solidFill>
              </a:rPr>
              <a:t>worldwide</a:t>
            </a:r>
            <a:r>
              <a:rPr lang="pl-PL" sz="2100" dirty="0">
                <a:solidFill>
                  <a:schemeClr val="tx1"/>
                </a:solidFill>
              </a:rPr>
              <a:t> </a:t>
            </a:r>
            <a:r>
              <a:rPr lang="pl-PL" sz="2100" dirty="0" err="1">
                <a:solidFill>
                  <a:schemeClr val="tx1"/>
                </a:solidFill>
              </a:rPr>
              <a:t>living</a:t>
            </a:r>
            <a:r>
              <a:rPr lang="pl-PL" sz="2100" dirty="0">
                <a:solidFill>
                  <a:schemeClr val="tx1"/>
                </a:solidFill>
              </a:rPr>
              <a:t> with </a:t>
            </a:r>
            <a:r>
              <a:rPr lang="pl-PL" sz="2100" dirty="0" err="1">
                <a:solidFill>
                  <a:schemeClr val="tx1"/>
                </a:solidFill>
              </a:rPr>
              <a:t>diabetes</a:t>
            </a:r>
            <a:r>
              <a:rPr lang="pl-PL" sz="2100" dirty="0">
                <a:solidFill>
                  <a:schemeClr val="tx1"/>
                </a:solidFill>
              </a:rPr>
              <a:t> </a:t>
            </a:r>
            <a:r>
              <a:rPr lang="pl-PL" sz="2100" b="1" dirty="0" err="1">
                <a:solidFill>
                  <a:srgbClr val="7030A0"/>
                </a:solidFill>
              </a:rPr>
              <a:t>rose</a:t>
            </a:r>
            <a:r>
              <a:rPr lang="pl-PL" sz="2100" b="1" dirty="0">
                <a:solidFill>
                  <a:srgbClr val="7030A0"/>
                </a:solidFill>
              </a:rPr>
              <a:t> </a:t>
            </a:r>
            <a:r>
              <a:rPr lang="pl-PL" sz="2100" b="1" dirty="0" err="1">
                <a:solidFill>
                  <a:srgbClr val="7030A0"/>
                </a:solidFill>
              </a:rPr>
              <a:t>more</a:t>
            </a:r>
            <a:r>
              <a:rPr lang="pl-PL" sz="2100" b="1" dirty="0">
                <a:solidFill>
                  <a:srgbClr val="7030A0"/>
                </a:solidFill>
              </a:rPr>
              <a:t> </a:t>
            </a:r>
            <a:r>
              <a:rPr lang="pl-PL" sz="2100" b="1" dirty="0" err="1">
                <a:solidFill>
                  <a:srgbClr val="7030A0"/>
                </a:solidFill>
              </a:rPr>
              <a:t>than</a:t>
            </a:r>
            <a:r>
              <a:rPr lang="pl-PL" sz="2100" b="1" dirty="0">
                <a:solidFill>
                  <a:srgbClr val="7030A0"/>
                </a:solidFill>
              </a:rPr>
              <a:t> 3,5 </a:t>
            </a:r>
            <a:r>
              <a:rPr lang="pl-PL" sz="2100" b="1" dirty="0" err="1">
                <a:solidFill>
                  <a:srgbClr val="7030A0"/>
                </a:solidFill>
              </a:rPr>
              <a:t>times</a:t>
            </a:r>
            <a:r>
              <a:rPr lang="pl-PL" sz="2100" b="1" dirty="0">
                <a:solidFill>
                  <a:srgbClr val="7030A0"/>
                </a:solidFill>
              </a:rPr>
              <a:t> </a:t>
            </a:r>
            <a:r>
              <a:rPr lang="pl-PL" sz="2100" dirty="0">
                <a:solidFill>
                  <a:schemeClr val="tx1"/>
                </a:solidFill>
              </a:rPr>
              <a:t>in the </a:t>
            </a:r>
            <a:r>
              <a:rPr lang="pl-PL" sz="2100" dirty="0" err="1">
                <a:solidFill>
                  <a:schemeClr val="tx1"/>
                </a:solidFill>
              </a:rPr>
              <a:t>last</a:t>
            </a:r>
            <a:r>
              <a:rPr lang="pl-PL" sz="2100" dirty="0">
                <a:solidFill>
                  <a:schemeClr val="tx1"/>
                </a:solidFill>
              </a:rPr>
              <a:t> 35 </a:t>
            </a:r>
            <a:r>
              <a:rPr lang="pl-PL" sz="2100" dirty="0" err="1">
                <a:solidFill>
                  <a:schemeClr val="tx1"/>
                </a:solidFill>
              </a:rPr>
              <a:t>years</a:t>
            </a:r>
            <a:endParaRPr lang="pl-PL" sz="2100" i="0" dirty="0">
              <a:solidFill>
                <a:schemeClr val="tx1"/>
              </a:solidFill>
              <a:effectLst/>
            </a:endParaRPr>
          </a:p>
          <a:p>
            <a:pPr algn="l" fontAlgn="base"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sz="2100" b="0" i="0" dirty="0">
                <a:effectLst/>
              </a:rPr>
              <a:t>World </a:t>
            </a:r>
            <a:r>
              <a:rPr lang="pl-PL" sz="2100" b="0" i="0" dirty="0" err="1">
                <a:effectLst/>
              </a:rPr>
              <a:t>Health</a:t>
            </a:r>
            <a:r>
              <a:rPr lang="pl-PL" sz="2100" b="0" i="0" dirty="0">
                <a:effectLst/>
              </a:rPr>
              <a:t> </a:t>
            </a:r>
            <a:r>
              <a:rPr lang="pl-PL" sz="2100" dirty="0"/>
              <a:t>O</a:t>
            </a:r>
            <a:r>
              <a:rPr lang="pl-PL" sz="2100" b="0" i="0" dirty="0">
                <a:effectLst/>
              </a:rPr>
              <a:t>rganization </a:t>
            </a:r>
            <a:r>
              <a:rPr lang="pl-PL" sz="2100" b="0" i="0" dirty="0">
                <a:solidFill>
                  <a:srgbClr val="7030A0"/>
                </a:solidFill>
                <a:effectLst/>
              </a:rPr>
              <a:t>(WHO) </a:t>
            </a:r>
            <a:r>
              <a:rPr lang="pl-PL" sz="2100" b="0" i="0" dirty="0" err="1">
                <a:effectLst/>
              </a:rPr>
              <a:t>predicts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that</a:t>
            </a:r>
            <a:r>
              <a:rPr lang="pl-PL" sz="2100" b="0" i="0" dirty="0">
                <a:effectLst/>
              </a:rPr>
              <a:t>  </a:t>
            </a:r>
            <a:r>
              <a:rPr lang="pl-PL" sz="2100" dirty="0"/>
              <a:t>by</a:t>
            </a:r>
            <a:r>
              <a:rPr lang="pl-PL" sz="2100" b="0" i="0" dirty="0">
                <a:effectLst/>
              </a:rPr>
              <a:t> 2030 </a:t>
            </a:r>
            <a:r>
              <a:rPr lang="pl-PL" sz="2100" b="0" i="0" dirty="0" err="1">
                <a:effectLst/>
              </a:rPr>
              <a:t>diabetes</a:t>
            </a:r>
            <a:r>
              <a:rPr lang="pl-PL" sz="2100" b="0" i="0" dirty="0">
                <a:effectLst/>
              </a:rPr>
              <a:t> </a:t>
            </a:r>
            <a:r>
              <a:rPr lang="pl-PL" sz="2100" b="0" i="0" dirty="0" err="1">
                <a:effectLst/>
              </a:rPr>
              <a:t>will</a:t>
            </a:r>
            <a:r>
              <a:rPr lang="pl-PL" sz="2100" b="0" i="0" dirty="0">
                <a:effectLst/>
              </a:rPr>
              <a:t> be the </a:t>
            </a:r>
            <a:r>
              <a:rPr lang="pl-PL" sz="2100" b="1" i="0" dirty="0">
                <a:solidFill>
                  <a:srgbClr val="7030A0"/>
                </a:solidFill>
                <a:effectLst/>
              </a:rPr>
              <a:t>7-th most </a:t>
            </a:r>
            <a:r>
              <a:rPr lang="pl-PL" sz="2100" b="1" i="0" dirty="0" err="1">
                <a:solidFill>
                  <a:srgbClr val="7030A0"/>
                </a:solidFill>
                <a:effectLst/>
              </a:rPr>
              <a:t>common</a:t>
            </a:r>
            <a:r>
              <a:rPr lang="pl-PL" sz="2100" b="1" i="0" dirty="0">
                <a:solidFill>
                  <a:srgbClr val="7030A0"/>
                </a:solidFill>
                <a:effectLst/>
              </a:rPr>
              <a:t> </a:t>
            </a:r>
            <a:r>
              <a:rPr lang="pl-PL" sz="2100" b="1" i="0" dirty="0" err="1">
                <a:solidFill>
                  <a:srgbClr val="7030A0"/>
                </a:solidFill>
                <a:effectLst/>
              </a:rPr>
              <a:t>cause</a:t>
            </a:r>
            <a:r>
              <a:rPr lang="pl-PL" sz="2100" b="1" i="0" dirty="0">
                <a:solidFill>
                  <a:srgbClr val="7030A0"/>
                </a:solidFill>
                <a:effectLst/>
              </a:rPr>
              <a:t> of </a:t>
            </a:r>
            <a:r>
              <a:rPr lang="pl-PL" sz="2100" b="1" i="0" dirty="0" err="1">
                <a:solidFill>
                  <a:srgbClr val="7030A0"/>
                </a:solidFill>
                <a:effectLst/>
              </a:rPr>
              <a:t>death</a:t>
            </a:r>
            <a:r>
              <a:rPr lang="pl-PL" sz="2100" b="0" i="0" dirty="0">
                <a:effectLst/>
              </a:rPr>
              <a:t>  </a:t>
            </a:r>
            <a:r>
              <a:rPr lang="pl-PL" sz="2100" b="0" i="0" dirty="0" err="1">
                <a:effectLst/>
              </a:rPr>
              <a:t>worldwide</a:t>
            </a:r>
            <a:r>
              <a:rPr lang="pl-PL" sz="2100" b="0" i="0" dirty="0">
                <a:effectLst/>
              </a:rPr>
              <a:t> </a:t>
            </a:r>
          </a:p>
          <a:p>
            <a:endParaRPr lang="en-US" sz="22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83DE727-1CC5-7978-6E24-5ED8967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2</a:t>
            </a:fld>
            <a:endParaRPr lang="pl-PL"/>
          </a:p>
        </p:txBody>
      </p:sp>
      <p:pic>
        <p:nvPicPr>
          <p:cNvPr id="6" name="Obraz 5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729B4B82-27A0-4A20-69C8-855D3C744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69" y="451513"/>
            <a:ext cx="4275563" cy="60757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664835E-F0EB-8E5C-D5BC-F0BB45C58080}"/>
              </a:ext>
            </a:extLst>
          </p:cNvPr>
          <p:cNvSpPr txBox="1"/>
          <p:nvPr/>
        </p:nvSpPr>
        <p:spPr>
          <a:xfrm>
            <a:off x="7699493" y="6527312"/>
            <a:ext cx="3971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www.who.int</a:t>
            </a:r>
          </a:p>
        </p:txBody>
      </p:sp>
    </p:spTree>
    <p:extLst>
      <p:ext uri="{BB962C8B-B14F-4D97-AF65-F5344CB8AC3E}">
        <p14:creationId xmlns:p14="http://schemas.microsoft.com/office/powerpoint/2010/main" val="374561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DBC6E2-5E82-91B0-34C9-37C9A0FD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07" y="2172551"/>
            <a:ext cx="8596668" cy="3880773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dirty="0"/>
              <a:t>Most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en-US" dirty="0"/>
              <a:t>cause of end-stage renal disease (</a:t>
            </a:r>
            <a:r>
              <a:rPr lang="en-US" b="1" dirty="0">
                <a:solidFill>
                  <a:srgbClr val="7030A0"/>
                </a:solidFill>
              </a:rPr>
              <a:t>ESRD</a:t>
            </a:r>
            <a:r>
              <a:rPr lang="en-US" dirty="0"/>
              <a:t>) and </a:t>
            </a:r>
            <a:r>
              <a:rPr lang="en-US" b="1" dirty="0">
                <a:solidFill>
                  <a:srgbClr val="7030A0"/>
                </a:solidFill>
              </a:rPr>
              <a:t>dialysis</a:t>
            </a:r>
            <a:r>
              <a:rPr lang="en-US" dirty="0"/>
              <a:t> </a:t>
            </a:r>
            <a:r>
              <a:rPr lang="pl-PL" dirty="0"/>
              <a:t>in the World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dirty="0"/>
              <a:t>A</a:t>
            </a:r>
            <a:r>
              <a:rPr lang="en-US" dirty="0" err="1"/>
              <a:t>ccounts</a:t>
            </a:r>
            <a:r>
              <a:rPr lang="en-US" dirty="0"/>
              <a:t> for an estimated 20-40% of cases of </a:t>
            </a:r>
            <a:r>
              <a:rPr lang="pl-PL" dirty="0"/>
              <a:t>end-</a:t>
            </a:r>
            <a:r>
              <a:rPr lang="pl-PL" dirty="0" err="1"/>
              <a:t>stage</a:t>
            </a:r>
            <a:r>
              <a:rPr lang="pl-PL" dirty="0"/>
              <a:t> </a:t>
            </a:r>
            <a:r>
              <a:rPr lang="pl-PL" dirty="0" err="1"/>
              <a:t>renal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dirty="0"/>
              <a:t>~ </a:t>
            </a:r>
            <a:r>
              <a:rPr lang="en-US" b="1" dirty="0">
                <a:solidFill>
                  <a:srgbClr val="7030A0"/>
                </a:solidFill>
              </a:rPr>
              <a:t>one third of patients </a:t>
            </a:r>
            <a:r>
              <a:rPr lang="en-US" dirty="0"/>
              <a:t>diagnosed with diabetes mellitus will develop diabetic kidney disease </a:t>
            </a:r>
            <a:r>
              <a:rPr lang="pl-PL" dirty="0"/>
              <a:t>(DKD) (21% with </a:t>
            </a:r>
            <a:r>
              <a:rPr lang="pl-PL" dirty="0" err="1"/>
              <a:t>type</a:t>
            </a:r>
            <a:r>
              <a:rPr lang="pl-PL" dirty="0"/>
              <a:t> 1 DM and 20-40% </a:t>
            </a:r>
            <a:r>
              <a:rPr lang="pl-PL" dirty="0" err="1"/>
              <a:t>patients</a:t>
            </a:r>
            <a:r>
              <a:rPr lang="pl-PL" dirty="0"/>
              <a:t> with </a:t>
            </a:r>
            <a:r>
              <a:rPr lang="pl-PL" dirty="0" err="1"/>
              <a:t>type</a:t>
            </a:r>
            <a:r>
              <a:rPr lang="pl-PL" dirty="0"/>
              <a:t> 2 DM)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dirty="0"/>
              <a:t>The </a:t>
            </a:r>
            <a:r>
              <a:rPr lang="pl-PL" dirty="0" err="1"/>
              <a:t>decrease</a:t>
            </a:r>
            <a:r>
              <a:rPr lang="pl-PL" dirty="0"/>
              <a:t> in </a:t>
            </a:r>
            <a:r>
              <a:rPr lang="pl-PL" dirty="0" err="1"/>
              <a:t>incidence</a:t>
            </a:r>
            <a:r>
              <a:rPr lang="pl-PL" dirty="0"/>
              <a:t> of </a:t>
            </a:r>
            <a:r>
              <a:rPr lang="pl-PL" dirty="0" err="1"/>
              <a:t>diabetic</a:t>
            </a:r>
            <a:r>
              <a:rPr lang="pl-PL" dirty="0"/>
              <a:t> </a:t>
            </a:r>
            <a:r>
              <a:rPr lang="pl-PL" dirty="0" err="1"/>
              <a:t>kidney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not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observed</a:t>
            </a:r>
            <a:r>
              <a:rPr lang="pl-PL" dirty="0"/>
              <a:t> for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several</a:t>
            </a:r>
            <a:r>
              <a:rPr lang="pl-PL" dirty="0"/>
              <a:t> decades</a:t>
            </a:r>
            <a:r>
              <a:rPr lang="pl-PL" baseline="30000" dirty="0"/>
              <a:t>1,2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250FF6-4920-8DB0-2EE7-9311449A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3</a:t>
            </a:fld>
            <a:endParaRPr lang="pl-PL"/>
          </a:p>
        </p:txBody>
      </p:sp>
      <p:pic>
        <p:nvPicPr>
          <p:cNvPr id="5" name="Obraz 4" descr="Obraz zawierający Grafika, symbol, clipart, Czcionka&#10;&#10;Opis wygenerowany automatycznie">
            <a:extLst>
              <a:ext uri="{FF2B5EF4-FFF2-40B4-BE49-F238E27FC236}">
                <a16:creationId xmlns:a16="http://schemas.microsoft.com/office/drawing/2014/main" id="{AC64FA2C-DA75-3479-6DE7-0F884036D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32" y="296756"/>
            <a:ext cx="1989461" cy="149870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EF5B0F-57E6-750F-813E-26797FD4F0E7}"/>
              </a:ext>
            </a:extLst>
          </p:cNvPr>
          <p:cNvSpPr txBox="1"/>
          <p:nvPr/>
        </p:nvSpPr>
        <p:spPr>
          <a:xfrm>
            <a:off x="444068" y="5652313"/>
            <a:ext cx="10258144" cy="778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[1]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Gheith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O., Farouk N.,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Nampoory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N., Halim M. A., Al-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Otaibi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T. Diabetic kidney disease: worldwide difference of prevalence and risk factors. Journal of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Nephropharmacology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2016;5(1):49–56.</a:t>
            </a:r>
            <a:endParaRPr lang="pl-PL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[2]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Thomas B. The global burden of diabetic kidney disease: time trends and gender gaps.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Diabetes Rep. 2019;18.</a:t>
            </a:r>
            <a:endParaRPr lang="pl-PL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DDE47B2-4619-8EA2-0866-E4BA3734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804676"/>
            <a:ext cx="9054240" cy="8994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  <a:br>
              <a:rPr lang="pl-PL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Diabetic</a:t>
            </a:r>
            <a:r>
              <a:rPr lang="pl-PL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Kidney</a:t>
            </a:r>
            <a:r>
              <a:rPr lang="pl-PL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Disease</a:t>
            </a:r>
            <a:r>
              <a:rPr lang="pl-PL" b="1" i="1" dirty="0">
                <a:solidFill>
                  <a:srgbClr val="7030A0"/>
                </a:solidFill>
              </a:rPr>
              <a:t>:</a:t>
            </a:r>
            <a:endParaRPr lang="en-US" b="1" i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868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design&#10;&#10;Opis wygenerowany automatycznie przy średnim poziomie pewności">
            <a:extLst>
              <a:ext uri="{FF2B5EF4-FFF2-40B4-BE49-F238E27FC236}">
                <a16:creationId xmlns:a16="http://schemas.microsoft.com/office/drawing/2014/main" id="{B5FF5D74-8E5D-5E08-2082-3F5E4C640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10" y="1442220"/>
            <a:ext cx="5059665" cy="505966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834298-17CF-FDBA-C97F-CB33E897F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805" y="1924687"/>
            <a:ext cx="4725090" cy="3880772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Form of microangiopathy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At initial stage glomerulus basement membrane and mesangium are becoming thicker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As a consequence of previous changes glomeruli becomes hypertrophic, hemodynamic of kidney is distorted and  albuminuria appears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Next stage is gradually progressing  glomerulosclerosis (focal or diffuse) with  tubulointerstitial changes occur and renal function is impaired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685906-3063-D115-E60A-0E44DBB7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4</a:t>
            </a:fld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3A5705E-6E75-E5A7-0267-E0FC5870B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561205"/>
            <a:ext cx="9054240" cy="10434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  <a:br>
              <a:rPr lang="pl-PL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Diabetic</a:t>
            </a:r>
            <a:r>
              <a:rPr lang="pl-PL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Kidney</a:t>
            </a:r>
            <a:r>
              <a:rPr lang="pl-PL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Disease</a:t>
            </a:r>
            <a:r>
              <a:rPr lang="pl-PL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-</a:t>
            </a: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patophysiology</a:t>
            </a:r>
            <a:endParaRPr lang="en-US" b="1" i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76421CC-6155-05A2-F496-74D3D3BC041A}"/>
              </a:ext>
            </a:extLst>
          </p:cNvPr>
          <p:cNvSpPr txBox="1"/>
          <p:nvPr/>
        </p:nvSpPr>
        <p:spPr>
          <a:xfrm>
            <a:off x="7064202" y="6241807"/>
            <a:ext cx="3971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Getty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Images</a:t>
            </a:r>
            <a:endParaRPr lang="pl-PL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685906-3063-D115-E60A-0E44DBB7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5</a:t>
            </a:fld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D39C175C-5392-77DE-DAF4-1B4AA083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561205"/>
            <a:ext cx="9054240" cy="10434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  <a:br>
              <a:rPr lang="pl-PL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Diabetic</a:t>
            </a:r>
            <a:r>
              <a:rPr lang="pl-PL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Kidney</a:t>
            </a:r>
            <a:r>
              <a:rPr lang="pl-PL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Disease</a:t>
            </a:r>
            <a:r>
              <a:rPr lang="pl-PL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-</a:t>
            </a:r>
            <a:r>
              <a:rPr lang="pl-PL" b="1" i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patophysiology</a:t>
            </a:r>
            <a:endParaRPr lang="en-US" b="1" i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E2466D7-7F59-EB0A-AD37-9D42A0391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48" y="1604682"/>
            <a:ext cx="8523642" cy="501764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AEF5E7B-966C-6A22-9E8C-BC46F2B334D2}"/>
              </a:ext>
            </a:extLst>
          </p:cNvPr>
          <p:cNvSpPr txBox="1"/>
          <p:nvPr/>
        </p:nvSpPr>
        <p:spPr>
          <a:xfrm>
            <a:off x="7010414" y="6360518"/>
            <a:ext cx="3971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European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Medical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Journal</a:t>
            </a:r>
            <a:endParaRPr lang="pl-PL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2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D2FC33-34C5-E5D1-727D-A6DB6208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21" y="2119730"/>
            <a:ext cx="8596668" cy="542788"/>
          </a:xfrm>
        </p:spPr>
        <p:txBody>
          <a:bodyPr>
            <a:normAutofit fontScale="90000"/>
          </a:bodyPr>
          <a:lstStyle/>
          <a:p>
            <a:r>
              <a:rPr lang="pl-PL" sz="2700" b="1" dirty="0" err="1">
                <a:solidFill>
                  <a:srgbClr val="7030A0"/>
                </a:solidFill>
              </a:rPr>
              <a:t>Chronic</a:t>
            </a:r>
            <a:r>
              <a:rPr lang="pl-PL" sz="2700" b="1" dirty="0">
                <a:solidFill>
                  <a:srgbClr val="7030A0"/>
                </a:solidFill>
              </a:rPr>
              <a:t> </a:t>
            </a:r>
            <a:r>
              <a:rPr lang="pl-PL" sz="2700" b="1" dirty="0" err="1">
                <a:solidFill>
                  <a:srgbClr val="7030A0"/>
                </a:solidFill>
              </a:rPr>
              <a:t>kidney</a:t>
            </a:r>
            <a:r>
              <a:rPr lang="pl-PL" sz="2700" b="1" dirty="0">
                <a:solidFill>
                  <a:srgbClr val="7030A0"/>
                </a:solidFill>
              </a:rPr>
              <a:t> </a:t>
            </a:r>
            <a:r>
              <a:rPr lang="pl-PL" sz="2700" b="1" dirty="0" err="1">
                <a:solidFill>
                  <a:srgbClr val="7030A0"/>
                </a:solidFill>
              </a:rPr>
              <a:t>disease</a:t>
            </a:r>
            <a:r>
              <a:rPr lang="pl-PL" sz="2700" b="1" dirty="0">
                <a:solidFill>
                  <a:srgbClr val="7030A0"/>
                </a:solidFill>
              </a:rPr>
              <a:t> </a:t>
            </a:r>
            <a:r>
              <a:rPr lang="pl-PL" sz="2700" b="1" dirty="0" err="1">
                <a:solidFill>
                  <a:srgbClr val="7030A0"/>
                </a:solidFill>
              </a:rPr>
              <a:t>should</a:t>
            </a:r>
            <a:r>
              <a:rPr lang="pl-PL" sz="2700" b="1" dirty="0">
                <a:solidFill>
                  <a:srgbClr val="7030A0"/>
                </a:solidFill>
              </a:rPr>
              <a:t> be </a:t>
            </a:r>
            <a:r>
              <a:rPr lang="pl-PL" sz="2700" b="1" dirty="0" err="1">
                <a:solidFill>
                  <a:srgbClr val="7030A0"/>
                </a:solidFill>
              </a:rPr>
              <a:t>diagnosed</a:t>
            </a:r>
            <a:r>
              <a:rPr lang="pl-PL" sz="2700" b="1" dirty="0">
                <a:solidFill>
                  <a:srgbClr val="7030A0"/>
                </a:solidFill>
              </a:rPr>
              <a:t> as DKD </a:t>
            </a:r>
            <a:r>
              <a:rPr lang="pl-PL" sz="2700" b="1" dirty="0" err="1">
                <a:solidFill>
                  <a:srgbClr val="7030A0"/>
                </a:solidFill>
              </a:rPr>
              <a:t>when</a:t>
            </a:r>
            <a:r>
              <a:rPr lang="pl-PL" sz="2700" b="1" dirty="0">
                <a:solidFill>
                  <a:srgbClr val="7030A0"/>
                </a:solidFill>
              </a:rPr>
              <a:t>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34C67E-41A4-BC93-8A1E-CFF219D24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2" y="2852123"/>
            <a:ext cx="8596668" cy="3371801"/>
          </a:xfrm>
        </p:spPr>
        <p:txBody>
          <a:bodyPr/>
          <a:lstStyle/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Albuminuria is present (UACR - urinary albumin excretion expressed as albumin/creatinine ratio) &gt;= 300</a:t>
            </a:r>
            <a:r>
              <a:rPr lang="pl-PL" dirty="0"/>
              <a:t> </a:t>
            </a:r>
            <a:r>
              <a:rPr lang="en-US" dirty="0"/>
              <a:t>mg/g in at least 2 of 3 tests performed within 3 months,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There is albuminuria (UACR) 30-300 mg/g, but there is coexistence of diabetic retinopathy and/or type 1 diabetes lasting at least 10 years,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Glomerular filtration rate values ​​remain &lt; 60 ml/min/1</a:t>
            </a:r>
            <a:r>
              <a:rPr lang="pl-PL" dirty="0"/>
              <a:t>,</a:t>
            </a:r>
            <a:r>
              <a:rPr lang="en-US" dirty="0"/>
              <a:t>73 m2 for at least 3 months, even in the absence of other indicators of renal damage, after exclusion of other causes of </a:t>
            </a:r>
            <a:r>
              <a:rPr lang="pl-PL" dirty="0" err="1"/>
              <a:t>chronic</a:t>
            </a:r>
            <a:r>
              <a:rPr lang="pl-PL" dirty="0"/>
              <a:t> </a:t>
            </a:r>
            <a:r>
              <a:rPr lang="pl-PL" dirty="0" err="1"/>
              <a:t>kidney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B4DB72-354F-1814-A715-F57925B9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6</a:t>
            </a:fld>
            <a:endParaRPr lang="pl-PL"/>
          </a:p>
        </p:txBody>
      </p:sp>
      <p:pic>
        <p:nvPicPr>
          <p:cNvPr id="6" name="Obraz 5" descr="Obraz zawierający Grafika, symbol, clipart, Czcionka&#10;&#10;Opis wygenerowany automatycznie">
            <a:extLst>
              <a:ext uri="{FF2B5EF4-FFF2-40B4-BE49-F238E27FC236}">
                <a16:creationId xmlns:a16="http://schemas.microsoft.com/office/drawing/2014/main" id="{13F7CF5D-AE31-1E1C-878B-91998E21A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50" y="61459"/>
            <a:ext cx="1989461" cy="1498708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694927D3-E4CF-6DBA-EFDF-3B7EB47D22A6}"/>
              </a:ext>
            </a:extLst>
          </p:cNvPr>
          <p:cNvSpPr txBox="1">
            <a:spLocks/>
          </p:cNvSpPr>
          <p:nvPr/>
        </p:nvSpPr>
        <p:spPr>
          <a:xfrm>
            <a:off x="630935" y="561205"/>
            <a:ext cx="9054240" cy="10434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</a:t>
            </a:r>
            <a:br>
              <a:rPr lang="pl-PL" b="1" dirty="0">
                <a:solidFill>
                  <a:srgbClr val="7030A0"/>
                </a:solidFill>
              </a:rPr>
            </a:br>
            <a:r>
              <a:rPr lang="pl-PL" b="1" i="1" dirty="0" err="1">
                <a:solidFill>
                  <a:srgbClr val="7030A0"/>
                </a:solidFill>
              </a:rPr>
              <a:t>Diabetic</a:t>
            </a:r>
            <a:r>
              <a:rPr lang="pl-PL" b="1" i="1" dirty="0">
                <a:solidFill>
                  <a:srgbClr val="7030A0"/>
                </a:solidFill>
              </a:rPr>
              <a:t> </a:t>
            </a:r>
            <a:r>
              <a:rPr lang="pl-PL" b="1" i="1" dirty="0" err="1">
                <a:solidFill>
                  <a:srgbClr val="7030A0"/>
                </a:solidFill>
              </a:rPr>
              <a:t>Kidney</a:t>
            </a:r>
            <a:r>
              <a:rPr lang="pl-PL" b="1" i="1" dirty="0">
                <a:solidFill>
                  <a:srgbClr val="7030A0"/>
                </a:solidFill>
              </a:rPr>
              <a:t> </a:t>
            </a:r>
            <a:r>
              <a:rPr lang="pl-PL" b="1" i="1" dirty="0" err="1">
                <a:solidFill>
                  <a:srgbClr val="7030A0"/>
                </a:solidFill>
              </a:rPr>
              <a:t>Disease</a:t>
            </a:r>
            <a:r>
              <a:rPr lang="pl-PL" b="1" i="1" dirty="0">
                <a:solidFill>
                  <a:srgbClr val="7030A0"/>
                </a:solidFill>
              </a:rPr>
              <a:t> -</a:t>
            </a:r>
            <a:r>
              <a:rPr lang="pl-PL" b="1" i="1" dirty="0" err="1">
                <a:solidFill>
                  <a:srgbClr val="7030A0"/>
                </a:solidFill>
              </a:rPr>
              <a:t>diagnosis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6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A3B0D4-3951-5C49-E4AC-87452F44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7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E8FF3C2-9751-506C-FD1C-DBC816384005}"/>
              </a:ext>
            </a:extLst>
          </p:cNvPr>
          <p:cNvSpPr txBox="1"/>
          <p:nvPr/>
        </p:nvSpPr>
        <p:spPr>
          <a:xfrm>
            <a:off x="1089061" y="2100763"/>
            <a:ext cx="27829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Mechanism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Action:</a:t>
            </a:r>
          </a:p>
          <a:p>
            <a:r>
              <a:rPr lang="pl-PL" dirty="0" err="1"/>
              <a:t>Inhibits</a:t>
            </a:r>
            <a:r>
              <a:rPr lang="pl-PL" dirty="0"/>
              <a:t> the Na-</a:t>
            </a:r>
            <a:r>
              <a:rPr lang="pl-PL" dirty="0" err="1"/>
              <a:t>glucose</a:t>
            </a:r>
            <a:r>
              <a:rPr lang="pl-PL" dirty="0"/>
              <a:t> co-transporter 2 (SGLT-2) in the </a:t>
            </a:r>
            <a:r>
              <a:rPr lang="pl-PL" dirty="0" err="1"/>
              <a:t>kidney</a:t>
            </a:r>
            <a:r>
              <a:rPr lang="pl-PL" dirty="0"/>
              <a:t> to </a:t>
            </a:r>
            <a:r>
              <a:rPr lang="pl-PL" dirty="0" err="1"/>
              <a:t>reduce</a:t>
            </a:r>
            <a:r>
              <a:rPr lang="pl-PL" dirty="0"/>
              <a:t> </a:t>
            </a:r>
            <a:r>
              <a:rPr lang="pl-PL" dirty="0" err="1"/>
              <a:t>glucose</a:t>
            </a:r>
            <a:r>
              <a:rPr lang="pl-PL" dirty="0"/>
              <a:t> </a:t>
            </a:r>
            <a:r>
              <a:rPr lang="pl-PL" dirty="0" err="1"/>
              <a:t>reabsorption</a:t>
            </a:r>
            <a:r>
              <a:rPr lang="pl-PL" dirty="0"/>
              <a:t>, </a:t>
            </a:r>
            <a:r>
              <a:rPr lang="pl-PL" dirty="0" err="1"/>
              <a:t>resulting</a:t>
            </a:r>
            <a:r>
              <a:rPr lang="pl-PL" dirty="0"/>
              <a:t> in </a:t>
            </a:r>
            <a:r>
              <a:rPr lang="pl-PL" dirty="0" err="1"/>
              <a:t>increased</a:t>
            </a:r>
            <a:r>
              <a:rPr lang="pl-PL" dirty="0"/>
              <a:t> </a:t>
            </a:r>
            <a:r>
              <a:rPr lang="pl-PL" dirty="0" err="1"/>
              <a:t>urinary</a:t>
            </a:r>
            <a:r>
              <a:rPr lang="pl-PL" dirty="0"/>
              <a:t> </a:t>
            </a:r>
            <a:r>
              <a:rPr lang="pl-PL" dirty="0" err="1"/>
              <a:t>glucose</a:t>
            </a:r>
            <a:r>
              <a:rPr lang="pl-PL" dirty="0"/>
              <a:t> </a:t>
            </a:r>
            <a:r>
              <a:rPr lang="pl-PL" dirty="0" err="1"/>
              <a:t>excretion</a:t>
            </a:r>
            <a:r>
              <a:rPr lang="pl-PL" dirty="0"/>
              <a:t>, and </a:t>
            </a:r>
            <a:r>
              <a:rPr lang="pl-PL" dirty="0" err="1"/>
              <a:t>lower</a:t>
            </a:r>
            <a:r>
              <a:rPr lang="pl-PL" dirty="0"/>
              <a:t> </a:t>
            </a:r>
            <a:r>
              <a:rPr lang="pl-PL" dirty="0" err="1"/>
              <a:t>plasma</a:t>
            </a:r>
            <a:r>
              <a:rPr lang="pl-PL" dirty="0"/>
              <a:t> </a:t>
            </a:r>
            <a:r>
              <a:rPr lang="pl-PL" dirty="0" err="1"/>
              <a:t>glucose</a:t>
            </a:r>
            <a:r>
              <a:rPr lang="pl-PL" dirty="0"/>
              <a:t>.</a:t>
            </a:r>
          </a:p>
          <a:p>
            <a:r>
              <a:rPr lang="pl-PL" dirty="0"/>
              <a:t>SGLT-2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expressed</a:t>
            </a:r>
            <a:r>
              <a:rPr lang="pl-PL" dirty="0"/>
              <a:t> in the </a:t>
            </a:r>
            <a:r>
              <a:rPr lang="pl-PL" dirty="0" err="1"/>
              <a:t>proximal</a:t>
            </a:r>
            <a:r>
              <a:rPr lang="pl-PL" dirty="0"/>
              <a:t> </a:t>
            </a:r>
            <a:r>
              <a:rPr lang="pl-PL" dirty="0" err="1"/>
              <a:t>tubule</a:t>
            </a:r>
            <a:r>
              <a:rPr lang="pl-PL" dirty="0"/>
              <a:t> and </a:t>
            </a:r>
            <a:r>
              <a:rPr lang="pl-PL" dirty="0" err="1"/>
              <a:t>mediates</a:t>
            </a:r>
            <a:r>
              <a:rPr lang="pl-PL" dirty="0"/>
              <a:t> </a:t>
            </a:r>
            <a:r>
              <a:rPr lang="pl-PL" dirty="0" err="1"/>
              <a:t>reabsorption</a:t>
            </a:r>
            <a:r>
              <a:rPr lang="pl-PL" dirty="0"/>
              <a:t> of ~90% of </a:t>
            </a:r>
            <a:r>
              <a:rPr lang="pl-PL" dirty="0" err="1"/>
              <a:t>filtered</a:t>
            </a:r>
            <a:r>
              <a:rPr lang="pl-PL" dirty="0"/>
              <a:t> </a:t>
            </a:r>
            <a:r>
              <a:rPr lang="pl-PL" dirty="0" err="1"/>
              <a:t>glucose</a:t>
            </a:r>
            <a:endParaRPr lang="pl-PL" dirty="0"/>
          </a:p>
        </p:txBody>
      </p:sp>
      <p:pic>
        <p:nvPicPr>
          <p:cNvPr id="10" name="Obraz 9" descr="Obraz zawierający tekst, diagram, zrzut ekranu, szkielet&#10;&#10;Opis wygenerowany automatycznie">
            <a:extLst>
              <a:ext uri="{FF2B5EF4-FFF2-40B4-BE49-F238E27FC236}">
                <a16:creationId xmlns:a16="http://schemas.microsoft.com/office/drawing/2014/main" id="{8D5C6890-60BB-A1F2-06A1-446E3B8D6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5" y="1949545"/>
            <a:ext cx="6373369" cy="4780027"/>
          </a:xfrm>
          <a:prstGeom prst="rect">
            <a:avLst/>
          </a:prstGeom>
        </p:spPr>
      </p:pic>
      <p:pic>
        <p:nvPicPr>
          <p:cNvPr id="5" name="Obraz 4" descr="Obraz zawierający Grafika, symbol, clipart, Czcionka&#10;&#10;Opis wygenerowany automatycznie">
            <a:extLst>
              <a:ext uri="{FF2B5EF4-FFF2-40B4-BE49-F238E27FC236}">
                <a16:creationId xmlns:a16="http://schemas.microsoft.com/office/drawing/2014/main" id="{FE217237-4627-CC52-287A-BB330F470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01" y="1200191"/>
            <a:ext cx="1989461" cy="1498708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11AC921C-AB38-38C8-D5EC-DE2634D8AA6F}"/>
              </a:ext>
            </a:extLst>
          </p:cNvPr>
          <p:cNvSpPr txBox="1">
            <a:spLocks/>
          </p:cNvSpPr>
          <p:nvPr/>
        </p:nvSpPr>
        <p:spPr>
          <a:xfrm>
            <a:off x="630935" y="561205"/>
            <a:ext cx="9054240" cy="10434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67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</a:t>
            </a:r>
            <a:br>
              <a:rPr lang="pl-PL" b="1" dirty="0">
                <a:solidFill>
                  <a:srgbClr val="7030A0"/>
                </a:solidFill>
              </a:rPr>
            </a:br>
            <a:r>
              <a:rPr lang="pl-PL" sz="4700" b="1" i="1" dirty="0" err="1">
                <a:solidFill>
                  <a:srgbClr val="7030A0"/>
                </a:solidFill>
              </a:rPr>
              <a:t>Sodium-Glucose</a:t>
            </a:r>
            <a:r>
              <a:rPr lang="pl-PL" sz="4700" b="1" i="1" dirty="0">
                <a:solidFill>
                  <a:srgbClr val="7030A0"/>
                </a:solidFill>
              </a:rPr>
              <a:t> Co-Transporter-2 (SGLT2) </a:t>
            </a:r>
            <a:r>
              <a:rPr lang="pl-PL" sz="4700" b="1" i="1" dirty="0" err="1">
                <a:solidFill>
                  <a:srgbClr val="7030A0"/>
                </a:solidFill>
              </a:rPr>
              <a:t>Inhibitors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7AC08D5-E561-3759-6FE1-3D66C9F99C16}"/>
              </a:ext>
            </a:extLst>
          </p:cNvPr>
          <p:cNvSpPr txBox="1"/>
          <p:nvPr/>
        </p:nvSpPr>
        <p:spPr>
          <a:xfrm>
            <a:off x="6634934" y="6406487"/>
            <a:ext cx="6100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www.sciencedirect.com</a:t>
            </a:r>
          </a:p>
        </p:txBody>
      </p:sp>
    </p:spTree>
    <p:extLst>
      <p:ext uri="{BB962C8B-B14F-4D97-AF65-F5344CB8AC3E}">
        <p14:creationId xmlns:p14="http://schemas.microsoft.com/office/powerpoint/2010/main" val="398387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A3B0D4-3951-5C49-E4AC-87452F44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8</a:t>
            </a:fld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11AC921C-AB38-38C8-D5EC-DE2634D8AA6F}"/>
              </a:ext>
            </a:extLst>
          </p:cNvPr>
          <p:cNvSpPr txBox="1">
            <a:spLocks/>
          </p:cNvSpPr>
          <p:nvPr/>
        </p:nvSpPr>
        <p:spPr>
          <a:xfrm>
            <a:off x="630935" y="561205"/>
            <a:ext cx="9054240" cy="10434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5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</a:t>
            </a:r>
            <a:br>
              <a:rPr lang="pl-PL" b="1" dirty="0">
                <a:solidFill>
                  <a:srgbClr val="7030A0"/>
                </a:solidFill>
              </a:rPr>
            </a:br>
            <a:r>
              <a:rPr lang="en-US" b="1" i="1" dirty="0">
                <a:solidFill>
                  <a:srgbClr val="7030A0"/>
                </a:solidFill>
              </a:rPr>
              <a:t>S</a:t>
            </a:r>
            <a:r>
              <a:rPr lang="pl-PL" b="1" i="1" dirty="0">
                <a:solidFill>
                  <a:srgbClr val="7030A0"/>
                </a:solidFill>
              </a:rPr>
              <a:t>GLT</a:t>
            </a:r>
            <a:r>
              <a:rPr lang="en-US" b="1" i="1" dirty="0">
                <a:solidFill>
                  <a:srgbClr val="7030A0"/>
                </a:solidFill>
              </a:rPr>
              <a:t>2 inhibitors in prevention of diabetic kidney disease</a:t>
            </a:r>
          </a:p>
        </p:txBody>
      </p:sp>
      <p:pic>
        <p:nvPicPr>
          <p:cNvPr id="3" name="Obraz 2" descr="Obraz zawierający tekst, kreskówka, zrzut ekranu, diagram&#10;&#10;Opis wygenerowany automatycznie">
            <a:extLst>
              <a:ext uri="{FF2B5EF4-FFF2-40B4-BE49-F238E27FC236}">
                <a16:creationId xmlns:a16="http://schemas.microsoft.com/office/drawing/2014/main" id="{E496A69A-2C0F-C052-CEEB-1B853A1EF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88" y="2161059"/>
            <a:ext cx="7332393" cy="339689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04A2620-276D-A579-5560-BC73203E443D}"/>
              </a:ext>
            </a:extLst>
          </p:cNvPr>
          <p:cNvSpPr txBox="1"/>
          <p:nvPr/>
        </p:nvSpPr>
        <p:spPr>
          <a:xfrm>
            <a:off x="353029" y="1874349"/>
            <a:ext cx="4425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err="1"/>
              <a:t>Sodium</a:t>
            </a:r>
            <a:r>
              <a:rPr lang="pl-PL" dirty="0"/>
              <a:t>–</a:t>
            </a:r>
            <a:r>
              <a:rPr lang="pl-PL" dirty="0" err="1"/>
              <a:t>glucose</a:t>
            </a:r>
            <a:r>
              <a:rPr lang="pl-PL" dirty="0"/>
              <a:t> </a:t>
            </a:r>
            <a:r>
              <a:rPr lang="pl-PL" dirty="0" err="1"/>
              <a:t>cotransporter</a:t>
            </a:r>
            <a:r>
              <a:rPr lang="pl-PL" dirty="0"/>
              <a:t> (SGLT) 2 </a:t>
            </a:r>
            <a:r>
              <a:rPr lang="pl-PL" dirty="0" err="1"/>
              <a:t>inhibitors</a:t>
            </a:r>
            <a:r>
              <a:rPr lang="pl-PL" dirty="0"/>
              <a:t> </a:t>
            </a:r>
            <a:r>
              <a:rPr lang="pl-PL" dirty="0" err="1"/>
              <a:t>exert</a:t>
            </a:r>
            <a:r>
              <a:rPr lang="pl-PL" dirty="0"/>
              <a:t> </a:t>
            </a:r>
            <a:r>
              <a:rPr lang="pl-PL" dirty="0" err="1"/>
              <a:t>multiple</a:t>
            </a:r>
            <a:r>
              <a:rPr lang="pl-PL" dirty="0"/>
              <a:t> </a:t>
            </a:r>
            <a:r>
              <a:rPr lang="pl-PL" dirty="0" err="1"/>
              <a:t>effects</a:t>
            </a:r>
            <a:r>
              <a:rPr lang="pl-PL" dirty="0"/>
              <a:t> on </a:t>
            </a:r>
            <a:r>
              <a:rPr lang="pl-PL" dirty="0" err="1"/>
              <a:t>diabetic</a:t>
            </a:r>
            <a:r>
              <a:rPr lang="pl-PL" dirty="0"/>
              <a:t> </a:t>
            </a:r>
            <a:r>
              <a:rPr lang="pl-PL" dirty="0" err="1"/>
              <a:t>nephropathy</a:t>
            </a:r>
            <a:r>
              <a:rPr lang="pl-PL" dirty="0"/>
              <a:t> (DN).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agents</a:t>
            </a:r>
            <a:r>
              <a:rPr lang="pl-PL" dirty="0"/>
              <a:t> </a:t>
            </a:r>
            <a:r>
              <a:rPr lang="pl-PL" dirty="0" err="1"/>
              <a:t>improve</a:t>
            </a:r>
            <a:r>
              <a:rPr lang="pl-PL" dirty="0"/>
              <a:t> </a:t>
            </a:r>
            <a:r>
              <a:rPr lang="pl-PL" dirty="0" err="1"/>
              <a:t>glomerular</a:t>
            </a:r>
            <a:r>
              <a:rPr lang="pl-PL" dirty="0"/>
              <a:t> </a:t>
            </a:r>
            <a:r>
              <a:rPr lang="pl-PL" dirty="0" err="1"/>
              <a:t>filtration</a:t>
            </a:r>
            <a:r>
              <a:rPr lang="pl-PL" dirty="0"/>
              <a:t> and </a:t>
            </a:r>
            <a:r>
              <a:rPr lang="pl-PL" dirty="0" err="1"/>
              <a:t>reduce</a:t>
            </a:r>
            <a:r>
              <a:rPr lang="pl-PL" dirty="0"/>
              <a:t> </a:t>
            </a:r>
            <a:r>
              <a:rPr lang="pl-PL" dirty="0" err="1"/>
              <a:t>extracellular</a:t>
            </a:r>
            <a:r>
              <a:rPr lang="pl-PL" dirty="0"/>
              <a:t> matrix (ECM) </a:t>
            </a:r>
            <a:r>
              <a:rPr lang="pl-PL" dirty="0" err="1"/>
              <a:t>production</a:t>
            </a:r>
            <a:r>
              <a:rPr lang="pl-PL" dirty="0"/>
              <a:t>, </a:t>
            </a:r>
            <a:r>
              <a:rPr lang="pl-PL" dirty="0" err="1"/>
              <a:t>oxidative</a:t>
            </a:r>
            <a:r>
              <a:rPr lang="pl-PL" dirty="0"/>
              <a:t> </a:t>
            </a:r>
            <a:r>
              <a:rPr lang="pl-PL" dirty="0" err="1"/>
              <a:t>stress</a:t>
            </a:r>
            <a:r>
              <a:rPr lang="pl-PL" dirty="0"/>
              <a:t> and </a:t>
            </a:r>
            <a:r>
              <a:rPr lang="pl-PL" dirty="0" err="1"/>
              <a:t>inflammation</a:t>
            </a:r>
            <a:r>
              <a:rPr lang="pl-PL" dirty="0"/>
              <a:t>.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effects</a:t>
            </a:r>
            <a:r>
              <a:rPr lang="pl-PL" dirty="0"/>
              <a:t> </a:t>
            </a:r>
            <a:r>
              <a:rPr lang="pl-PL" dirty="0" err="1"/>
              <a:t>contribute</a:t>
            </a:r>
            <a:r>
              <a:rPr lang="pl-PL" dirty="0"/>
              <a:t> to the </a:t>
            </a:r>
            <a:r>
              <a:rPr lang="pl-PL" dirty="0" err="1"/>
              <a:t>reduction</a:t>
            </a:r>
            <a:r>
              <a:rPr lang="pl-PL" dirty="0"/>
              <a:t> of </a:t>
            </a:r>
            <a:r>
              <a:rPr lang="pl-PL" dirty="0" err="1"/>
              <a:t>renal</a:t>
            </a:r>
            <a:r>
              <a:rPr lang="pl-PL" dirty="0"/>
              <a:t> </a:t>
            </a:r>
            <a:r>
              <a:rPr lang="pl-PL" dirty="0" err="1"/>
              <a:t>fibrosis</a:t>
            </a:r>
            <a:r>
              <a:rPr lang="pl-PL" dirty="0"/>
              <a:t> and albuminuria. CTGF: </a:t>
            </a:r>
            <a:r>
              <a:rPr lang="pl-PL" dirty="0" err="1"/>
              <a:t>Connective</a:t>
            </a:r>
            <a:r>
              <a:rPr lang="pl-PL" dirty="0"/>
              <a:t> </a:t>
            </a:r>
            <a:r>
              <a:rPr lang="pl-PL" dirty="0" err="1"/>
              <a:t>tissue</a:t>
            </a:r>
            <a:r>
              <a:rPr lang="pl-PL" dirty="0"/>
              <a:t> </a:t>
            </a:r>
            <a:r>
              <a:rPr lang="pl-PL" dirty="0" err="1"/>
              <a:t>growth</a:t>
            </a:r>
            <a:r>
              <a:rPr lang="pl-PL" dirty="0"/>
              <a:t> </a:t>
            </a:r>
            <a:r>
              <a:rPr lang="pl-PL" dirty="0" err="1"/>
              <a:t>factor</a:t>
            </a:r>
            <a:r>
              <a:rPr lang="pl-PL" dirty="0"/>
              <a:t>; ICAM-1: </a:t>
            </a:r>
            <a:r>
              <a:rPr lang="pl-PL" dirty="0" err="1"/>
              <a:t>Intercellular</a:t>
            </a:r>
            <a:r>
              <a:rPr lang="pl-PL" dirty="0"/>
              <a:t> </a:t>
            </a:r>
            <a:r>
              <a:rPr lang="pl-PL" dirty="0" err="1"/>
              <a:t>adhesion</a:t>
            </a:r>
            <a:r>
              <a:rPr lang="pl-PL" dirty="0"/>
              <a:t> molecule-1; MCP-1: </a:t>
            </a:r>
            <a:r>
              <a:rPr lang="pl-PL" dirty="0" err="1"/>
              <a:t>Monocyte</a:t>
            </a:r>
            <a:r>
              <a:rPr lang="pl-PL" dirty="0"/>
              <a:t> </a:t>
            </a:r>
            <a:r>
              <a:rPr lang="pl-PL" dirty="0" err="1"/>
              <a:t>chemoattractant</a:t>
            </a:r>
            <a:r>
              <a:rPr lang="pl-PL" dirty="0"/>
              <a:t> protein-1; NF-</a:t>
            </a:r>
            <a:r>
              <a:rPr lang="el-GR" dirty="0"/>
              <a:t>κ</a:t>
            </a:r>
            <a:r>
              <a:rPr lang="pl-PL" dirty="0"/>
              <a:t>B: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factor</a:t>
            </a:r>
            <a:r>
              <a:rPr lang="pl-PL" dirty="0"/>
              <a:t>-</a:t>
            </a:r>
            <a:r>
              <a:rPr lang="el-GR" dirty="0"/>
              <a:t>κ</a:t>
            </a:r>
            <a:r>
              <a:rPr lang="pl-PL" dirty="0"/>
              <a:t>B; Nox4: NADPH </a:t>
            </a:r>
            <a:r>
              <a:rPr lang="pl-PL" dirty="0" err="1"/>
              <a:t>oxidase</a:t>
            </a:r>
            <a:r>
              <a:rPr lang="pl-PL" dirty="0"/>
              <a:t> 4; ROS: </a:t>
            </a:r>
            <a:r>
              <a:rPr lang="pl-PL" dirty="0" err="1"/>
              <a:t>Reactive</a:t>
            </a:r>
            <a:r>
              <a:rPr lang="pl-PL" dirty="0"/>
              <a:t> </a:t>
            </a:r>
            <a:r>
              <a:rPr lang="pl-PL" dirty="0" err="1"/>
              <a:t>oxygen</a:t>
            </a:r>
            <a:r>
              <a:rPr lang="pl-PL" dirty="0"/>
              <a:t> </a:t>
            </a:r>
            <a:r>
              <a:rPr lang="pl-PL" dirty="0" err="1"/>
              <a:t>species</a:t>
            </a:r>
            <a:r>
              <a:rPr lang="pl-PL" dirty="0"/>
              <a:t>; TGF-</a:t>
            </a:r>
            <a:r>
              <a:rPr lang="el-GR" dirty="0"/>
              <a:t>β: </a:t>
            </a:r>
            <a:r>
              <a:rPr lang="pl-PL" dirty="0" err="1"/>
              <a:t>Transforming</a:t>
            </a:r>
            <a:r>
              <a:rPr lang="pl-PL" dirty="0"/>
              <a:t> </a:t>
            </a:r>
            <a:r>
              <a:rPr lang="pl-PL" dirty="0" err="1"/>
              <a:t>growth</a:t>
            </a:r>
            <a:r>
              <a:rPr lang="pl-PL" dirty="0"/>
              <a:t> </a:t>
            </a:r>
            <a:r>
              <a:rPr lang="pl-PL" dirty="0" err="1"/>
              <a:t>factor</a:t>
            </a:r>
            <a:r>
              <a:rPr lang="pl-PL" dirty="0"/>
              <a:t> </a:t>
            </a:r>
            <a:r>
              <a:rPr lang="el-GR" dirty="0"/>
              <a:t>β.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80925A-F280-21CE-6A0A-73F41588A08D}"/>
              </a:ext>
            </a:extLst>
          </p:cNvPr>
          <p:cNvSpPr txBox="1"/>
          <p:nvPr/>
        </p:nvSpPr>
        <p:spPr>
          <a:xfrm>
            <a:off x="4885764" y="5667823"/>
            <a:ext cx="72248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Kawanami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D.;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Matoba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K.; Takeda, Y.;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Nagai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Y.;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Akamine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T.;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Yokota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T.;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Sango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K.;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Utsunomiya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K. SGLT2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Inhibitors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 a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Therapeutic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Option for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Diabetic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Nephropathy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J. Mol. </a:t>
            </a:r>
            <a:r>
              <a:rPr lang="pl-PL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Sci</a:t>
            </a:r>
            <a:r>
              <a:rPr lang="pl-P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2017, 18, 1083. https://doi.org/10.3390/ijms18051083</a:t>
            </a:r>
          </a:p>
        </p:txBody>
      </p:sp>
    </p:spTree>
    <p:extLst>
      <p:ext uri="{BB962C8B-B14F-4D97-AF65-F5344CB8AC3E}">
        <p14:creationId xmlns:p14="http://schemas.microsoft.com/office/powerpoint/2010/main" val="47181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A3B0D4-3951-5C49-E4AC-87452F44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2936-7848-4669-8246-FD2A0945072C}" type="slidenum">
              <a:rPr lang="pl-PL" smtClean="0"/>
              <a:t>9</a:t>
            </a:fld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ABD4C7A-4A04-9150-40D7-4CB9FA55349F}"/>
              </a:ext>
            </a:extLst>
          </p:cNvPr>
          <p:cNvSpPr txBox="1">
            <a:spLocks/>
          </p:cNvSpPr>
          <p:nvPr/>
        </p:nvSpPr>
        <p:spPr>
          <a:xfrm>
            <a:off x="695954" y="634423"/>
            <a:ext cx="9054240" cy="801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67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PURPOSE, MATERIALS AND METHODS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FDF4704-B745-8917-D15B-1A865EB6AE60}"/>
              </a:ext>
            </a:extLst>
          </p:cNvPr>
          <p:cNvSpPr txBox="1"/>
          <p:nvPr/>
        </p:nvSpPr>
        <p:spPr>
          <a:xfrm>
            <a:off x="1066054" y="2563906"/>
            <a:ext cx="8463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/>
              </a:buClr>
              <a:buSzPct val="132000"/>
              <a:buFont typeface="Wingdings" panose="05000000000000000000" pitchFamily="2" charset="2"/>
              <a:buChar char="ü"/>
            </a:pPr>
            <a:r>
              <a:rPr lang="en-US" dirty="0"/>
              <a:t>The aim of the research is to investigate the current usage of SGLT2 inhibitors in prevention of diabetic kidney disease in the population of polish patients with diagnosed type 2 diabetes and impaired renal function.</a:t>
            </a:r>
            <a:endParaRPr lang="pl-PL" dirty="0"/>
          </a:p>
          <a:p>
            <a:pPr marL="285750" indent="-285750" algn="just">
              <a:buClr>
                <a:schemeClr val="accent2"/>
              </a:buClr>
              <a:buSzPct val="132000"/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 algn="just">
              <a:buClr>
                <a:schemeClr val="accent2"/>
              </a:buClr>
              <a:buSzPct val="132000"/>
              <a:buFont typeface="Wingdings" panose="05000000000000000000" pitchFamily="2" charset="2"/>
              <a:buChar char="ü"/>
            </a:pPr>
            <a:r>
              <a:rPr lang="en-US" dirty="0"/>
              <a:t>Sample size will be patients hospitalized in the Department of Internal Medicine and </a:t>
            </a:r>
            <a:r>
              <a:rPr lang="en-US" dirty="0" err="1"/>
              <a:t>Nephrodiabetology</a:t>
            </a:r>
            <a:r>
              <a:rPr lang="en-US" dirty="0"/>
              <a:t> meeting the inclusion criteria. General population study will be patients diagnosed with type 2 diabetes with renal function of at least 20 ml/min/1,73m2 eGFR. </a:t>
            </a:r>
            <a:endParaRPr lang="pl-PL" dirty="0"/>
          </a:p>
          <a:p>
            <a:pPr marL="285750" indent="-285750" algn="just">
              <a:buClr>
                <a:schemeClr val="accent2"/>
              </a:buClr>
              <a:buSzPct val="132000"/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 algn="just">
              <a:buClr>
                <a:schemeClr val="accent2"/>
              </a:buClr>
              <a:buSzPct val="132000"/>
              <a:buFont typeface="Wingdings" panose="05000000000000000000" pitchFamily="2" charset="2"/>
              <a:buChar char="ü"/>
            </a:pPr>
            <a:r>
              <a:rPr lang="pl-PL" dirty="0"/>
              <a:t>Method </a:t>
            </a:r>
            <a:r>
              <a:rPr lang="pl-PL" dirty="0" err="1"/>
              <a:t>will</a:t>
            </a:r>
            <a:r>
              <a:rPr lang="pl-PL" dirty="0"/>
              <a:t> be s</a:t>
            </a:r>
            <a:r>
              <a:rPr lang="en-US" dirty="0" err="1"/>
              <a:t>urvey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en-US" dirty="0"/>
              <a:t> among the patients meeting the inclusion criteria about usage of SGLT2 inhibitors. </a:t>
            </a:r>
            <a:endParaRPr lang="pl-PL" dirty="0"/>
          </a:p>
          <a:p>
            <a:pPr marL="285750" indent="-285750" algn="just">
              <a:buClr>
                <a:schemeClr val="accent2"/>
              </a:buClr>
              <a:buSzPct val="132000"/>
              <a:buFont typeface="Wingdings" panose="05000000000000000000" pitchFamily="2" charset="2"/>
              <a:buChar char="ü"/>
            </a:pPr>
            <a:endParaRPr lang="pl-PL" dirty="0"/>
          </a:p>
          <a:p>
            <a:pPr marL="285750" indent="-285750" algn="just">
              <a:buClr>
                <a:schemeClr val="accent2"/>
              </a:buClr>
              <a:buSzPct val="132000"/>
              <a:buFont typeface="Wingdings" panose="05000000000000000000" pitchFamily="2" charset="2"/>
              <a:buChar char="ü"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1299BE-D4B8-640B-592F-AF0A73356E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13266" y="2439"/>
            <a:ext cx="12178733" cy="68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702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4773</TotalTime>
  <Words>1257</Words>
  <Application>Microsoft Office PowerPoint</Application>
  <PresentationFormat>Panoramiczny</PresentationFormat>
  <Paragraphs>86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 Nova Ultra Bold</vt:lpstr>
      <vt:lpstr>Trebuchet MS</vt:lpstr>
      <vt:lpstr>Wingdings</vt:lpstr>
      <vt:lpstr>Wingdings 3</vt:lpstr>
      <vt:lpstr>Faseta</vt:lpstr>
      <vt:lpstr>THE ROLE OF SGLT2 INHIBITORS  IN PREVENTION OF DIABETIC KIDNEY DISEASE</vt:lpstr>
      <vt:lpstr>INTRODUCTION Epidemiology of Diabetes:</vt:lpstr>
      <vt:lpstr>INTRODUCTION Diabetic Kidney Disease:</vt:lpstr>
      <vt:lpstr>INTRODUCTION Diabetic Kidney Disease -patophysiology</vt:lpstr>
      <vt:lpstr>INTRODUCTION Diabetic Kidney Disease -patophysiology</vt:lpstr>
      <vt:lpstr>Chronic kidney disease should be diagnosed as DKD when: </vt:lpstr>
      <vt:lpstr>Prezentacja programu PowerPoint</vt:lpstr>
      <vt:lpstr>Prezentacja programu PowerPoint</vt:lpstr>
      <vt:lpstr>Prezentacja programu PowerPoint</vt:lpstr>
      <vt:lpstr>Prezentacja programu PowerPoint</vt:lpstr>
      <vt:lpstr>Achievements:</vt:lpstr>
      <vt:lpstr>Publications:</vt:lpstr>
      <vt:lpstr>THANK YOU FOR YOUR ATTENTTION!  marlena.frydrysiak@umed.lodz.pl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Nowe markery wczesnego wykrywania cukrzycowej choroby nerek/ Czy albuminuria jest nadal priorytetowym markerem w cukrzycowej chorobie nerek?</dc:title>
  <dc:creator>Joanna Zmorska</dc:creator>
  <cp:lastModifiedBy>Aleksandra Czekalska</cp:lastModifiedBy>
  <cp:revision>16</cp:revision>
  <dcterms:created xsi:type="dcterms:W3CDTF">2023-05-03T07:17:59Z</dcterms:created>
  <dcterms:modified xsi:type="dcterms:W3CDTF">2024-04-30T12:33:58Z</dcterms:modified>
</cp:coreProperties>
</file>