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58" r:id="rId5"/>
    <p:sldId id="286" r:id="rId6"/>
    <p:sldId id="284" r:id="rId7"/>
    <p:sldId id="293" r:id="rId8"/>
    <p:sldId id="261" r:id="rId9"/>
    <p:sldId id="298" r:id="rId10"/>
    <p:sldId id="299" r:id="rId11"/>
    <p:sldId id="294" r:id="rId12"/>
    <p:sldId id="303" r:id="rId13"/>
    <p:sldId id="297" r:id="rId14"/>
    <p:sldId id="300" r:id="rId15"/>
    <p:sldId id="301" r:id="rId16"/>
    <p:sldId id="302" r:id="rId17"/>
    <p:sldId id="264" r:id="rId18"/>
    <p:sldId id="290" r:id="rId1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77" autoAdjust="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7127D-E7A7-455E-93D3-1EAC1DAB5C8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0B54B875-7D75-439A-96AC-0B6B0E0F9027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 err="1"/>
            <a:t>Introduction</a:t>
          </a:r>
          <a:endParaRPr lang="pl-PL" noProof="0" dirty="0"/>
        </a:p>
      </dgm:t>
    </dgm:pt>
    <dgm:pt modelId="{E10A52C8-AA57-46D3-B7CE-50C51AD1F38B}" type="parTrans" cxnId="{2D027D54-0797-4CE1-8646-E3A6F4D7AE6C}">
      <dgm:prSet/>
      <dgm:spPr/>
      <dgm:t>
        <a:bodyPr rtlCol="0"/>
        <a:lstStyle/>
        <a:p>
          <a:pPr rtl="0"/>
          <a:endParaRPr lang="pl-PL" noProof="0" dirty="0"/>
        </a:p>
      </dgm:t>
    </dgm:pt>
    <dgm:pt modelId="{6BB7D5D8-B58C-4639-AB04-F3323C9E3D5A}" type="sibTrans" cxnId="{2D027D54-0797-4CE1-8646-E3A6F4D7AE6C}">
      <dgm:prSet/>
      <dgm:spPr/>
      <dgm:t>
        <a:bodyPr rtlCol="0"/>
        <a:lstStyle/>
        <a:p>
          <a:pPr rtl="0"/>
          <a:endParaRPr lang="pl-PL" noProof="0" dirty="0"/>
        </a:p>
      </dgm:t>
    </dgm:pt>
    <dgm:pt modelId="{F342216F-FBF1-41D7-919C-7049CA20572C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 err="1"/>
            <a:t>methodology</a:t>
          </a:r>
          <a:endParaRPr lang="pl-PL" noProof="0" dirty="0"/>
        </a:p>
      </dgm:t>
    </dgm:pt>
    <dgm:pt modelId="{458C9A33-97A5-4CBB-B140-5648BC39D963}" type="parTrans" cxnId="{3D238423-40A9-4D99-B54D-A2855A3DA7BF}">
      <dgm:prSet/>
      <dgm:spPr/>
      <dgm:t>
        <a:bodyPr rtlCol="0"/>
        <a:lstStyle/>
        <a:p>
          <a:pPr rtl="0"/>
          <a:endParaRPr lang="pl-PL" noProof="0" dirty="0"/>
        </a:p>
      </dgm:t>
    </dgm:pt>
    <dgm:pt modelId="{4264E9A9-DAC3-427B-8E9E-0073816BE51F}" type="sibTrans" cxnId="{3D238423-40A9-4D99-B54D-A2855A3DA7BF}">
      <dgm:prSet/>
      <dgm:spPr/>
      <dgm:t>
        <a:bodyPr rtlCol="0"/>
        <a:lstStyle/>
        <a:p>
          <a:pPr rtl="0"/>
          <a:endParaRPr lang="pl-PL" noProof="0" dirty="0"/>
        </a:p>
      </dgm:t>
    </dgm:pt>
    <dgm:pt modelId="{89123716-B84D-436A-B032-220B2B9CADDC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 err="1"/>
            <a:t>results</a:t>
          </a:r>
          <a:endParaRPr lang="pl-PL" noProof="0" dirty="0"/>
        </a:p>
      </dgm:t>
    </dgm:pt>
    <dgm:pt modelId="{A99727AF-82D3-4448-923F-255E12D7C9BC}" type="parTrans" cxnId="{4160E90A-0E10-4739-BB63-163659A712F0}">
      <dgm:prSet/>
      <dgm:spPr/>
      <dgm:t>
        <a:bodyPr rtlCol="0"/>
        <a:lstStyle/>
        <a:p>
          <a:pPr rtl="0"/>
          <a:endParaRPr lang="pl-PL" noProof="0" dirty="0"/>
        </a:p>
      </dgm:t>
    </dgm:pt>
    <dgm:pt modelId="{79535D29-4C9A-449D-A727-B90BC51637B7}" type="sibTrans" cxnId="{4160E90A-0E10-4739-BB63-163659A712F0}">
      <dgm:prSet/>
      <dgm:spPr/>
      <dgm:t>
        <a:bodyPr rtlCol="0"/>
        <a:lstStyle/>
        <a:p>
          <a:pPr rtl="0"/>
          <a:endParaRPr lang="pl-PL" noProof="0" dirty="0"/>
        </a:p>
      </dgm:t>
    </dgm:pt>
    <dgm:pt modelId="{03357AA3-34FD-4084-981B-4888AF7A877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pl-PL" noProof="0" dirty="0" err="1"/>
            <a:t>achivements</a:t>
          </a:r>
          <a:endParaRPr lang="pl-PL" noProof="0" dirty="0"/>
        </a:p>
      </dgm:t>
    </dgm:pt>
    <dgm:pt modelId="{E46BB54B-28C9-4098-8BD7-9DBBCB69561D}" type="sibTrans" cxnId="{3339A85E-8A17-474A-9625-A3A8050AE3F3}">
      <dgm:prSet/>
      <dgm:spPr/>
      <dgm:t>
        <a:bodyPr rtlCol="0"/>
        <a:lstStyle/>
        <a:p>
          <a:pPr rtl="0"/>
          <a:endParaRPr lang="pl-PL" noProof="0" dirty="0"/>
        </a:p>
      </dgm:t>
    </dgm:pt>
    <dgm:pt modelId="{808A9C68-B161-452E-964F-0C64CF06ACB9}" type="parTrans" cxnId="{3339A85E-8A17-474A-9625-A3A8050AE3F3}">
      <dgm:prSet/>
      <dgm:spPr/>
      <dgm:t>
        <a:bodyPr rtlCol="0"/>
        <a:lstStyle/>
        <a:p>
          <a:pPr rtl="0"/>
          <a:endParaRPr lang="pl-PL" noProof="0" dirty="0"/>
        </a:p>
      </dgm:t>
    </dgm:pt>
    <dgm:pt modelId="{D8316F63-CE47-407B-9DCB-E8FEC91F0742}" type="pres">
      <dgm:prSet presAssocID="{1187127D-E7A7-455E-93D3-1EAC1DAB5C83}" presName="root" presStyleCnt="0">
        <dgm:presLayoutVars>
          <dgm:dir/>
          <dgm:resizeHandles val="exact"/>
        </dgm:presLayoutVars>
      </dgm:prSet>
      <dgm:spPr/>
    </dgm:pt>
    <dgm:pt modelId="{AE2471DD-AEF0-46AC-AE4E-4047B474E634}" type="pres">
      <dgm:prSet presAssocID="{0B54B875-7D75-439A-96AC-0B6B0E0F9027}" presName="compNode" presStyleCnt="0"/>
      <dgm:spPr/>
    </dgm:pt>
    <dgm:pt modelId="{6A28B40A-85CB-44CF-9E81-3063936285E3}" type="pres">
      <dgm:prSet presAssocID="{0B54B875-7D75-439A-96AC-0B6B0E0F9027}" presName="iconBgRect" presStyleLbl="bgShp" presStyleIdx="0" presStyleCnt="4"/>
      <dgm:spPr/>
    </dgm:pt>
    <dgm:pt modelId="{005524FB-3A0E-4BA5-B04E-59FC2E252AEB}" type="pres">
      <dgm:prSet presAssocID="{0B54B875-7D75-439A-96AC-0B6B0E0F90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0E3AB85-F629-46B7-9081-FC073256C023}" type="pres">
      <dgm:prSet presAssocID="{0B54B875-7D75-439A-96AC-0B6B0E0F9027}" presName="spaceRect" presStyleCnt="0"/>
      <dgm:spPr/>
    </dgm:pt>
    <dgm:pt modelId="{1A451185-6747-4E77-A3B3-9CCD7AC625EB}" type="pres">
      <dgm:prSet presAssocID="{0B54B875-7D75-439A-96AC-0B6B0E0F9027}" presName="textRect" presStyleLbl="revTx" presStyleIdx="0" presStyleCnt="4">
        <dgm:presLayoutVars>
          <dgm:chMax val="1"/>
          <dgm:chPref val="1"/>
        </dgm:presLayoutVars>
      </dgm:prSet>
      <dgm:spPr/>
    </dgm:pt>
    <dgm:pt modelId="{BD8992B9-B7CC-44F7-8E17-FEAD75D73260}" type="pres">
      <dgm:prSet presAssocID="{6BB7D5D8-B58C-4639-AB04-F3323C9E3D5A}" presName="sibTrans" presStyleCnt="0"/>
      <dgm:spPr/>
    </dgm:pt>
    <dgm:pt modelId="{4A705C56-DCC9-4BDC-963E-E3C1A32B8124}" type="pres">
      <dgm:prSet presAssocID="{F342216F-FBF1-41D7-919C-7049CA20572C}" presName="compNode" presStyleCnt="0"/>
      <dgm:spPr/>
    </dgm:pt>
    <dgm:pt modelId="{C4618682-3912-4E72-999D-4BF5CD06322D}" type="pres">
      <dgm:prSet presAssocID="{F342216F-FBF1-41D7-919C-7049CA20572C}" presName="iconBgRect" presStyleLbl="bgShp" presStyleIdx="1" presStyleCnt="4"/>
      <dgm:spPr/>
    </dgm:pt>
    <dgm:pt modelId="{172F9AEA-3377-4AFB-BDDB-45672D648ACC}" type="pres">
      <dgm:prSet presAssocID="{F342216F-FBF1-41D7-919C-7049CA2057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C97D28A-6337-4BD4-88DA-E386C94E58EA}" type="pres">
      <dgm:prSet presAssocID="{F342216F-FBF1-41D7-919C-7049CA20572C}" presName="spaceRect" presStyleCnt="0"/>
      <dgm:spPr/>
    </dgm:pt>
    <dgm:pt modelId="{7CEA8AF0-CDCB-4FBD-8FCB-A8EECB922CE0}" type="pres">
      <dgm:prSet presAssocID="{F342216F-FBF1-41D7-919C-7049CA20572C}" presName="textRect" presStyleLbl="revTx" presStyleIdx="1" presStyleCnt="4">
        <dgm:presLayoutVars>
          <dgm:chMax val="1"/>
          <dgm:chPref val="1"/>
        </dgm:presLayoutVars>
      </dgm:prSet>
      <dgm:spPr/>
    </dgm:pt>
    <dgm:pt modelId="{92A8B23C-69B8-4E96-B33F-BB2C249D15FB}" type="pres">
      <dgm:prSet presAssocID="{4264E9A9-DAC3-427B-8E9E-0073816BE51F}" presName="sibTrans" presStyleCnt="0"/>
      <dgm:spPr/>
    </dgm:pt>
    <dgm:pt modelId="{D938C496-9BEF-45FE-B395-F2557FB65E88}" type="pres">
      <dgm:prSet presAssocID="{89123716-B84D-436A-B032-220B2B9CADDC}" presName="compNode" presStyleCnt="0"/>
      <dgm:spPr/>
    </dgm:pt>
    <dgm:pt modelId="{1F290E81-B7E4-40F0-A220-DB97594D9AE3}" type="pres">
      <dgm:prSet presAssocID="{89123716-B84D-436A-B032-220B2B9CADDC}" presName="iconBgRect" presStyleLbl="bgShp" presStyleIdx="2" presStyleCnt="4"/>
      <dgm:spPr/>
    </dgm:pt>
    <dgm:pt modelId="{9FDBD919-83B2-43D2-B22A-C1D340DD896A}" type="pres">
      <dgm:prSet presAssocID="{89123716-B84D-436A-B032-220B2B9CADD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48386B8-992B-4E81-92FA-A2A8D3DE4E53}" type="pres">
      <dgm:prSet presAssocID="{89123716-B84D-436A-B032-220B2B9CADDC}" presName="spaceRect" presStyleCnt="0"/>
      <dgm:spPr/>
    </dgm:pt>
    <dgm:pt modelId="{3F410A1B-B3E5-49A9-AA89-AAA8A26BCB24}" type="pres">
      <dgm:prSet presAssocID="{89123716-B84D-436A-B032-220B2B9CADDC}" presName="textRect" presStyleLbl="revTx" presStyleIdx="2" presStyleCnt="4">
        <dgm:presLayoutVars>
          <dgm:chMax val="1"/>
          <dgm:chPref val="1"/>
        </dgm:presLayoutVars>
      </dgm:prSet>
      <dgm:spPr/>
    </dgm:pt>
    <dgm:pt modelId="{AD0B658B-B50A-40EF-B4FE-7234C25616F8}" type="pres">
      <dgm:prSet presAssocID="{79535D29-4C9A-449D-A727-B90BC51637B7}" presName="sibTrans" presStyleCnt="0"/>
      <dgm:spPr/>
    </dgm:pt>
    <dgm:pt modelId="{CC946639-4A2B-4307-8E5A-06D67A6E7DE4}" type="pres">
      <dgm:prSet presAssocID="{03357AA3-34FD-4084-981B-4888AF7A877E}" presName="compNode" presStyleCnt="0"/>
      <dgm:spPr/>
    </dgm:pt>
    <dgm:pt modelId="{21D2485F-A179-4312-960D-B04D23F73093}" type="pres">
      <dgm:prSet presAssocID="{03357AA3-34FD-4084-981B-4888AF7A877E}" presName="iconBgRect" presStyleLbl="bgShp" presStyleIdx="3" presStyleCnt="4"/>
      <dgm:spPr/>
    </dgm:pt>
    <dgm:pt modelId="{E71EB1C6-24EC-4328-9469-745343CCA869}" type="pres">
      <dgm:prSet presAssocID="{03357AA3-34FD-4084-981B-4888AF7A87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284A2FFB-96C0-4491-838B-4F5E0ADB220A}" type="pres">
      <dgm:prSet presAssocID="{03357AA3-34FD-4084-981B-4888AF7A877E}" presName="spaceRect" presStyleCnt="0"/>
      <dgm:spPr/>
    </dgm:pt>
    <dgm:pt modelId="{1BA5D214-334E-4BA2-B451-DC551C28264B}" type="pres">
      <dgm:prSet presAssocID="{03357AA3-34FD-4084-981B-4888AF7A877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160E90A-0E10-4739-BB63-163659A712F0}" srcId="{1187127D-E7A7-455E-93D3-1EAC1DAB5C83}" destId="{89123716-B84D-436A-B032-220B2B9CADDC}" srcOrd="2" destOrd="0" parTransId="{A99727AF-82D3-4448-923F-255E12D7C9BC}" sibTransId="{79535D29-4C9A-449D-A727-B90BC51637B7}"/>
    <dgm:cxn modelId="{284BEB15-5C71-4905-A027-57797D994D65}" type="presOf" srcId="{F342216F-FBF1-41D7-919C-7049CA20572C}" destId="{7CEA8AF0-CDCB-4FBD-8FCB-A8EECB922CE0}" srcOrd="0" destOrd="0" presId="urn:microsoft.com/office/officeart/2018/5/layout/IconCircleLabelList"/>
    <dgm:cxn modelId="{3D238423-40A9-4D99-B54D-A2855A3DA7BF}" srcId="{1187127D-E7A7-455E-93D3-1EAC1DAB5C83}" destId="{F342216F-FBF1-41D7-919C-7049CA20572C}" srcOrd="1" destOrd="0" parTransId="{458C9A33-97A5-4CBB-B140-5648BC39D963}" sibTransId="{4264E9A9-DAC3-427B-8E9E-0073816BE51F}"/>
    <dgm:cxn modelId="{D1F63E5B-71C3-4407-B69C-53CC2F17F251}" type="presOf" srcId="{0B54B875-7D75-439A-96AC-0B6B0E0F9027}" destId="{1A451185-6747-4E77-A3B3-9CCD7AC625EB}" srcOrd="0" destOrd="0" presId="urn:microsoft.com/office/officeart/2018/5/layout/IconCircleLabelList"/>
    <dgm:cxn modelId="{3339A85E-8A17-474A-9625-A3A8050AE3F3}" srcId="{1187127D-E7A7-455E-93D3-1EAC1DAB5C83}" destId="{03357AA3-34FD-4084-981B-4888AF7A877E}" srcOrd="3" destOrd="0" parTransId="{808A9C68-B161-452E-964F-0C64CF06ACB9}" sibTransId="{E46BB54B-28C9-4098-8BD7-9DBBCB69561D}"/>
    <dgm:cxn modelId="{945A7769-26D7-4812-8F59-B88B5CE7C0F3}" type="presOf" srcId="{03357AA3-34FD-4084-981B-4888AF7A877E}" destId="{1BA5D214-334E-4BA2-B451-DC551C28264B}" srcOrd="0" destOrd="0" presId="urn:microsoft.com/office/officeart/2018/5/layout/IconCircleLabelList"/>
    <dgm:cxn modelId="{2D027D54-0797-4CE1-8646-E3A6F4D7AE6C}" srcId="{1187127D-E7A7-455E-93D3-1EAC1DAB5C83}" destId="{0B54B875-7D75-439A-96AC-0B6B0E0F9027}" srcOrd="0" destOrd="0" parTransId="{E10A52C8-AA57-46D3-B7CE-50C51AD1F38B}" sibTransId="{6BB7D5D8-B58C-4639-AB04-F3323C9E3D5A}"/>
    <dgm:cxn modelId="{46799A86-856A-4949-AC18-96B169E2E058}" type="presOf" srcId="{1187127D-E7A7-455E-93D3-1EAC1DAB5C83}" destId="{D8316F63-CE47-407B-9DCB-E8FEC91F0742}" srcOrd="0" destOrd="0" presId="urn:microsoft.com/office/officeart/2018/5/layout/IconCircleLabelList"/>
    <dgm:cxn modelId="{3F295CDC-7471-482D-90A1-CAF76E95A10C}" type="presOf" srcId="{89123716-B84D-436A-B032-220B2B9CADDC}" destId="{3F410A1B-B3E5-49A9-AA89-AAA8A26BCB24}" srcOrd="0" destOrd="0" presId="urn:microsoft.com/office/officeart/2018/5/layout/IconCircleLabelList"/>
    <dgm:cxn modelId="{CC2717E0-B745-4FA0-BA9D-61935A040744}" type="presParOf" srcId="{D8316F63-CE47-407B-9DCB-E8FEC91F0742}" destId="{AE2471DD-AEF0-46AC-AE4E-4047B474E634}" srcOrd="0" destOrd="0" presId="urn:microsoft.com/office/officeart/2018/5/layout/IconCircleLabelList"/>
    <dgm:cxn modelId="{69E34C59-CEB5-4F65-8A99-276EFDDA7804}" type="presParOf" srcId="{AE2471DD-AEF0-46AC-AE4E-4047B474E634}" destId="{6A28B40A-85CB-44CF-9E81-3063936285E3}" srcOrd="0" destOrd="0" presId="urn:microsoft.com/office/officeart/2018/5/layout/IconCircleLabelList"/>
    <dgm:cxn modelId="{7FA62A85-3AE0-4230-8DEC-136FF67A2F75}" type="presParOf" srcId="{AE2471DD-AEF0-46AC-AE4E-4047B474E634}" destId="{005524FB-3A0E-4BA5-B04E-59FC2E252AEB}" srcOrd="1" destOrd="0" presId="urn:microsoft.com/office/officeart/2018/5/layout/IconCircleLabelList"/>
    <dgm:cxn modelId="{7CA4F707-4953-4BB7-8153-F387AA80FACC}" type="presParOf" srcId="{AE2471DD-AEF0-46AC-AE4E-4047B474E634}" destId="{10E3AB85-F629-46B7-9081-FC073256C023}" srcOrd="2" destOrd="0" presId="urn:microsoft.com/office/officeart/2018/5/layout/IconCircleLabelList"/>
    <dgm:cxn modelId="{2E91F802-C502-4DD3-B43A-1601D4FA9BC1}" type="presParOf" srcId="{AE2471DD-AEF0-46AC-AE4E-4047B474E634}" destId="{1A451185-6747-4E77-A3B3-9CCD7AC625EB}" srcOrd="3" destOrd="0" presId="urn:microsoft.com/office/officeart/2018/5/layout/IconCircleLabelList"/>
    <dgm:cxn modelId="{B4839D52-EE0B-4A8A-9C6D-7FD814118460}" type="presParOf" srcId="{D8316F63-CE47-407B-9DCB-E8FEC91F0742}" destId="{BD8992B9-B7CC-44F7-8E17-FEAD75D73260}" srcOrd="1" destOrd="0" presId="urn:microsoft.com/office/officeart/2018/5/layout/IconCircleLabelList"/>
    <dgm:cxn modelId="{FBD61538-10AA-4771-BB43-1A8DDA8B6D38}" type="presParOf" srcId="{D8316F63-CE47-407B-9DCB-E8FEC91F0742}" destId="{4A705C56-DCC9-4BDC-963E-E3C1A32B8124}" srcOrd="2" destOrd="0" presId="urn:microsoft.com/office/officeart/2018/5/layout/IconCircleLabelList"/>
    <dgm:cxn modelId="{F9E26C15-BFC6-4D29-9CB1-05963DCE45AF}" type="presParOf" srcId="{4A705C56-DCC9-4BDC-963E-E3C1A32B8124}" destId="{C4618682-3912-4E72-999D-4BF5CD06322D}" srcOrd="0" destOrd="0" presId="urn:microsoft.com/office/officeart/2018/5/layout/IconCircleLabelList"/>
    <dgm:cxn modelId="{EE54B73B-63D2-4205-B860-DF511475FABF}" type="presParOf" srcId="{4A705C56-DCC9-4BDC-963E-E3C1A32B8124}" destId="{172F9AEA-3377-4AFB-BDDB-45672D648ACC}" srcOrd="1" destOrd="0" presId="urn:microsoft.com/office/officeart/2018/5/layout/IconCircleLabelList"/>
    <dgm:cxn modelId="{E70A3D01-85AC-4556-B266-4E7847A9FEEC}" type="presParOf" srcId="{4A705C56-DCC9-4BDC-963E-E3C1A32B8124}" destId="{7C97D28A-6337-4BD4-88DA-E386C94E58EA}" srcOrd="2" destOrd="0" presId="urn:microsoft.com/office/officeart/2018/5/layout/IconCircleLabelList"/>
    <dgm:cxn modelId="{1D938727-B51F-4DB6-B47F-19DCB6B3B3E0}" type="presParOf" srcId="{4A705C56-DCC9-4BDC-963E-E3C1A32B8124}" destId="{7CEA8AF0-CDCB-4FBD-8FCB-A8EECB922CE0}" srcOrd="3" destOrd="0" presId="urn:microsoft.com/office/officeart/2018/5/layout/IconCircleLabelList"/>
    <dgm:cxn modelId="{C99FA575-863A-4F30-A66C-2AC2D9CDF739}" type="presParOf" srcId="{D8316F63-CE47-407B-9DCB-E8FEC91F0742}" destId="{92A8B23C-69B8-4E96-B33F-BB2C249D15FB}" srcOrd="3" destOrd="0" presId="urn:microsoft.com/office/officeart/2018/5/layout/IconCircleLabelList"/>
    <dgm:cxn modelId="{19CF721B-33E2-4529-9403-5AB9BBA47D98}" type="presParOf" srcId="{D8316F63-CE47-407B-9DCB-E8FEC91F0742}" destId="{D938C496-9BEF-45FE-B395-F2557FB65E88}" srcOrd="4" destOrd="0" presId="urn:microsoft.com/office/officeart/2018/5/layout/IconCircleLabelList"/>
    <dgm:cxn modelId="{658D0125-C3C9-4D5B-8DF0-5E2057102680}" type="presParOf" srcId="{D938C496-9BEF-45FE-B395-F2557FB65E88}" destId="{1F290E81-B7E4-40F0-A220-DB97594D9AE3}" srcOrd="0" destOrd="0" presId="urn:microsoft.com/office/officeart/2018/5/layout/IconCircleLabelList"/>
    <dgm:cxn modelId="{50F2BB0B-CE08-4F41-A25B-1FF84C93EEEF}" type="presParOf" srcId="{D938C496-9BEF-45FE-B395-F2557FB65E88}" destId="{9FDBD919-83B2-43D2-B22A-C1D340DD896A}" srcOrd="1" destOrd="0" presId="urn:microsoft.com/office/officeart/2018/5/layout/IconCircleLabelList"/>
    <dgm:cxn modelId="{51BF9BE5-F346-4A35-A9C3-91EDDD48FDDA}" type="presParOf" srcId="{D938C496-9BEF-45FE-B395-F2557FB65E88}" destId="{448386B8-992B-4E81-92FA-A2A8D3DE4E53}" srcOrd="2" destOrd="0" presId="urn:microsoft.com/office/officeart/2018/5/layout/IconCircleLabelList"/>
    <dgm:cxn modelId="{DFB9ED2B-2930-4C79-B0BD-4EA886CDAA92}" type="presParOf" srcId="{D938C496-9BEF-45FE-B395-F2557FB65E88}" destId="{3F410A1B-B3E5-49A9-AA89-AAA8A26BCB24}" srcOrd="3" destOrd="0" presId="urn:microsoft.com/office/officeart/2018/5/layout/IconCircleLabelList"/>
    <dgm:cxn modelId="{261BF724-C195-49FC-98B1-0E02F339F1F9}" type="presParOf" srcId="{D8316F63-CE47-407B-9DCB-E8FEC91F0742}" destId="{AD0B658B-B50A-40EF-B4FE-7234C25616F8}" srcOrd="5" destOrd="0" presId="urn:microsoft.com/office/officeart/2018/5/layout/IconCircleLabelList"/>
    <dgm:cxn modelId="{FBF44D68-C0CF-441D-85FF-0B869D691C1B}" type="presParOf" srcId="{D8316F63-CE47-407B-9DCB-E8FEC91F0742}" destId="{CC946639-4A2B-4307-8E5A-06D67A6E7DE4}" srcOrd="6" destOrd="0" presId="urn:microsoft.com/office/officeart/2018/5/layout/IconCircleLabelList"/>
    <dgm:cxn modelId="{C419D7C9-2225-481C-9224-DE994A445339}" type="presParOf" srcId="{CC946639-4A2B-4307-8E5A-06D67A6E7DE4}" destId="{21D2485F-A179-4312-960D-B04D23F73093}" srcOrd="0" destOrd="0" presId="urn:microsoft.com/office/officeart/2018/5/layout/IconCircleLabelList"/>
    <dgm:cxn modelId="{8A0E5A25-9340-4772-8BFE-36DB1C781D0C}" type="presParOf" srcId="{CC946639-4A2B-4307-8E5A-06D67A6E7DE4}" destId="{E71EB1C6-24EC-4328-9469-745343CCA869}" srcOrd="1" destOrd="0" presId="urn:microsoft.com/office/officeart/2018/5/layout/IconCircleLabelList"/>
    <dgm:cxn modelId="{1C8FF9A0-00E9-4C75-BDAF-F80A970D010E}" type="presParOf" srcId="{CC946639-4A2B-4307-8E5A-06D67A6E7DE4}" destId="{284A2FFB-96C0-4491-838B-4F5E0ADB220A}" srcOrd="2" destOrd="0" presId="urn:microsoft.com/office/officeart/2018/5/layout/IconCircleLabelList"/>
    <dgm:cxn modelId="{5AAD1A1D-C6C7-4AB9-AC64-270DF1571F9E}" type="presParOf" srcId="{CC946639-4A2B-4307-8E5A-06D67A6E7DE4}" destId="{1BA5D214-334E-4BA2-B451-DC551C28264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B40A-85CB-44CF-9E81-3063936285E3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24FB-3A0E-4BA5-B04E-59FC2E252AEB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51185-6747-4E77-A3B3-9CCD7AC625EB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400" kern="1200" noProof="0" dirty="0" err="1"/>
            <a:t>Introduction</a:t>
          </a:r>
          <a:endParaRPr lang="pl-PL" sz="2400" kern="1200" noProof="0" dirty="0"/>
        </a:p>
      </dsp:txBody>
      <dsp:txXfrm>
        <a:off x="372805" y="2356270"/>
        <a:ext cx="2058075" cy="720000"/>
      </dsp:txXfrm>
    </dsp:sp>
    <dsp:sp modelId="{C4618682-3912-4E72-999D-4BF5CD06322D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F9AEA-3377-4AFB-BDDB-45672D648ACC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A8AF0-CDCB-4FBD-8FCB-A8EECB922CE0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400" kern="1200" noProof="0" dirty="0" err="1"/>
            <a:t>methodology</a:t>
          </a:r>
          <a:endParaRPr lang="pl-PL" sz="2400" kern="1200" noProof="0" dirty="0"/>
        </a:p>
      </dsp:txBody>
      <dsp:txXfrm>
        <a:off x="2791043" y="2356270"/>
        <a:ext cx="2058075" cy="720000"/>
      </dsp:txXfrm>
    </dsp:sp>
    <dsp:sp modelId="{1F290E81-B7E4-40F0-A220-DB97594D9AE3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BD919-83B2-43D2-B22A-C1D340DD896A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0A1B-B3E5-49A9-AA89-AAA8A26BCB24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400" kern="1200" noProof="0" dirty="0" err="1"/>
            <a:t>results</a:t>
          </a:r>
          <a:endParaRPr lang="pl-PL" sz="2400" kern="1200" noProof="0" dirty="0"/>
        </a:p>
      </dsp:txBody>
      <dsp:txXfrm>
        <a:off x="5209281" y="2356270"/>
        <a:ext cx="2058075" cy="720000"/>
      </dsp:txXfrm>
    </dsp:sp>
    <dsp:sp modelId="{21D2485F-A179-4312-960D-B04D23F73093}">
      <dsp:nvSpPr>
        <dsp:cNvPr id="0" name=""/>
        <dsp:cNvSpPr/>
      </dsp:nvSpPr>
      <dsp:spPr>
        <a:xfrm>
          <a:off x="8028844" y="709809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EB1C6-24EC-4328-9469-745343CCA869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5D214-334E-4BA2-B451-DC551C28264B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400" kern="1200" noProof="0" dirty="0" err="1"/>
            <a:t>achivements</a:t>
          </a:r>
          <a:endParaRPr lang="pl-PL" sz="2400" kern="1200" noProof="0" dirty="0"/>
        </a:p>
      </dsp:txBody>
      <dsp:txXfrm>
        <a:off x="7627519" y="2356270"/>
        <a:ext cx="20580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Lista ikon w kołach z etykietami"/>
  <dgm:desc val="Umożliwia pokazanie niesekwencyjnych lub pogrupowanych fragmentów informacji, którym towarzyszą powiązane elementy wizualne. Sprawdza się najlepiej w przypadku ikon lub małych obrazów z krótkimi podpisa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B575B4-9443-4EC3-8A85-626EFED4DB34}" type="datetime1">
              <a:rPr lang="pl-PL" smtClean="0"/>
              <a:t>06.05.2024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D4F0-4ECE-40AE-85D7-A68A8E3E33ED}" type="datetime1">
              <a:rPr lang="pl-PL" noProof="0" smtClean="0"/>
              <a:pPr/>
              <a:t>06.05.2024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12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115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26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38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99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52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28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07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397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29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4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raz — symbol zastępczy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60AA8A-9BB7-497F-8733-07449707F8F6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4B3C227-417E-4C95-9C7C-5C1386F5CD90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5" name="Łącznik prosty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3C18F-18A2-48C4-B743-0F0D4998ADD9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247C2D-0501-49E2-9A36-3B27AFBA590B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96C874-E4EE-4225-86CB-F2BC0ACB4528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DE4CEE6-797A-4B0D-B83B-E15E746A3A25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raz — symbol zastępczy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5779860-ADF7-44CF-BEB8-866FC3C678CB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277E2C1-4626-4BB7-9B56-95C0C4780E67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2" name="Data — symbol zastępczy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03D5771-5BA9-4AFC-ABF8-D6A94B5C16BC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13" name="Stopka — symbol zastępczy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4" name="Numer slajdu — symbol zastępczy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BDBF5CC-DB3C-4868-8673-874A17E390CE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B8AF82-5DEE-444B-95B1-40A2B51D3F28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ównoległobok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B41BE-C4C6-436E-A8C9-C9C71ECBD434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Obraz — symbol zastępczy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877A77-20AB-43FB-92D7-A39D06BAA579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600372-6E71-456B-9B19-F24F31E0E56E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ównoległobok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618FD14-5C8E-49C8-84E9-FE8AB263D00E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Obraz — symbol zastępczy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pl-PL" sz="14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11C42E3-6587-4C6F-BA79-B679C14C4D02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Obraz — symbol zastępczy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pl-PL" sz="14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9C4C-07E8-411C-B200-A7549BDE53C0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11A880-4221-4037-BE30-5F39F95E6348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C8FD79-6E1D-4620-9725-2F537E9A4C06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Stopka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ównoległobok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41C4043-76CA-45FF-89A3-5BC98E299B4C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ównoległobok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DE34B5F-476D-4077-88EF-6158DD6AA812}" type="datetime1">
              <a:rPr lang="pl-PL" noProof="0" smtClean="0"/>
              <a:t>06.05.2024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Stopka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5324302" cy="3749548"/>
          </a:xfrm>
        </p:spPr>
        <p:txBody>
          <a:bodyPr rtlCol="0">
            <a:noAutofit/>
          </a:bodyPr>
          <a:lstStyle/>
          <a:p>
            <a:pPr rtl="0"/>
            <a:r>
              <a:rPr lang="en-US" sz="4000" dirty="0"/>
              <a:t>Clinical characteristic, treatment and outcome in patients with acute coronary syndrome and cancer.</a:t>
            </a:r>
            <a:endParaRPr lang="pl-PL" sz="40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775" y="4508500"/>
            <a:ext cx="5324927" cy="1279652"/>
          </a:xfrm>
        </p:spPr>
        <p:txBody>
          <a:bodyPr rtlCol="0">
            <a:normAutofit/>
          </a:bodyPr>
          <a:lstStyle/>
          <a:p>
            <a:pPr algn="r"/>
            <a:r>
              <a:rPr lang="pl-PL" sz="1000" dirty="0"/>
              <a:t>Anna ciołek M.D., </a:t>
            </a:r>
            <a:r>
              <a:rPr lang="pl-PL" sz="1000" dirty="0" err="1"/>
              <a:t>Cardiology</a:t>
            </a:r>
            <a:r>
              <a:rPr lang="pl-PL" sz="1000" dirty="0"/>
              <a:t> </a:t>
            </a:r>
            <a:r>
              <a:rPr lang="pl-PL" sz="1000" dirty="0" err="1"/>
              <a:t>Department</a:t>
            </a:r>
            <a:r>
              <a:rPr lang="pl-PL" sz="1000" dirty="0"/>
              <a:t>, Copernicus </a:t>
            </a:r>
            <a:r>
              <a:rPr lang="pl-PL" sz="1000" dirty="0" err="1"/>
              <a:t>Memorial</a:t>
            </a:r>
            <a:r>
              <a:rPr lang="pl-PL" sz="1000" dirty="0"/>
              <a:t> </a:t>
            </a:r>
            <a:r>
              <a:rPr lang="pl-PL" sz="1000" dirty="0" err="1"/>
              <a:t>Hospital</a:t>
            </a:r>
            <a:r>
              <a:rPr lang="pl-PL" sz="1000" dirty="0"/>
              <a:t> in </a:t>
            </a:r>
            <a:r>
              <a:rPr lang="en-US" sz="1000" dirty="0" err="1"/>
              <a:t>Łódź</a:t>
            </a:r>
            <a:r>
              <a:rPr lang="pl-PL" sz="1000" dirty="0"/>
              <a:t>, </a:t>
            </a:r>
            <a:r>
              <a:rPr lang="pl-PL" sz="1000" dirty="0" err="1"/>
              <a:t>Department</a:t>
            </a:r>
            <a:r>
              <a:rPr lang="pl-PL" sz="1000" dirty="0"/>
              <a:t> of </a:t>
            </a:r>
            <a:r>
              <a:rPr lang="pl-PL" sz="1000" dirty="0" err="1"/>
              <a:t>Cardiooncology</a:t>
            </a:r>
            <a:r>
              <a:rPr lang="pl-PL" sz="1000" dirty="0"/>
              <a:t>, </a:t>
            </a:r>
            <a:r>
              <a:rPr lang="pl-PL" sz="1000" dirty="0" err="1"/>
              <a:t>Medical</a:t>
            </a:r>
            <a:r>
              <a:rPr lang="pl-PL" sz="1000" dirty="0"/>
              <a:t> University in Łódź</a:t>
            </a:r>
            <a:br>
              <a:rPr lang="pl-PL" sz="1000" dirty="0"/>
            </a:br>
            <a:r>
              <a:rPr lang="pl-PL" sz="1000" dirty="0"/>
              <a:t>e-mail: anna.szczepanska@stud.umed.lodz.pl</a:t>
            </a:r>
          </a:p>
          <a:p>
            <a:pPr algn="r"/>
            <a:r>
              <a:rPr lang="pl-PL" sz="1000" dirty="0" err="1"/>
              <a:t>Head</a:t>
            </a:r>
            <a:r>
              <a:rPr lang="pl-PL" sz="1000" dirty="0"/>
              <a:t> of </a:t>
            </a:r>
            <a:r>
              <a:rPr lang="pl-PL" sz="1000" dirty="0" err="1"/>
              <a:t>Department</a:t>
            </a:r>
            <a:r>
              <a:rPr lang="pl-PL" sz="1000" dirty="0"/>
              <a:t>: prof. MUL, dr hab. Grzegorz Piotrowski</a:t>
            </a:r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0A537C92-2B13-493F-9DB3-481935760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536" t="2562" r="25331" b="87979"/>
          <a:stretch/>
        </p:blipFill>
        <p:spPr>
          <a:xfrm>
            <a:off x="0" y="322628"/>
            <a:ext cx="3606073" cy="102356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3F0D1F6-6026-39CF-2B1E-366F757A41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43" y="322628"/>
            <a:ext cx="3308382" cy="8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2CC3EF0-F13E-468D-8198-2FFABAAB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err="1"/>
              <a:t>Results</a:t>
            </a:r>
            <a:endParaRPr lang="pl-PL" dirty="0"/>
          </a:p>
        </p:txBody>
      </p:sp>
      <p:sp>
        <p:nvSpPr>
          <p:cNvPr id="9" name="Zawartość — symbol zastępczy 8">
            <a:extLst>
              <a:ext uri="{FF2B5EF4-FFF2-40B4-BE49-F238E27FC236}">
                <a16:creationId xmlns:a16="http://schemas.microsoft.com/office/drawing/2014/main" id="{EC401CC4-711A-4213-A098-6A62651D8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172" y="2209820"/>
            <a:ext cx="7042514" cy="3399044"/>
          </a:xfrm>
        </p:spPr>
        <p:txBody>
          <a:bodyPr rtlCol="0">
            <a:normAutofit/>
          </a:bodyPr>
          <a:lstStyle/>
          <a:p>
            <a:r>
              <a:rPr lang="en-US" sz="1600" dirty="0"/>
              <a:t>The entire control and study groups have been recruited.</a:t>
            </a:r>
            <a:endParaRPr lang="pl-PL" sz="1600" dirty="0"/>
          </a:p>
          <a:p>
            <a:r>
              <a:rPr lang="en-US" sz="1600" dirty="0"/>
              <a:t>Part of the statistical analysis has been conducted - the rest is in preparation.</a:t>
            </a:r>
            <a:endParaRPr lang="pl-PL" sz="1600" dirty="0"/>
          </a:p>
          <a:p>
            <a:r>
              <a:rPr lang="en-US" sz="1600" dirty="0"/>
              <a:t>The writing of the doctoral dissertation has begun.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0312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2CC3EF0-F13E-468D-8198-2FFABAAB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err="1"/>
              <a:t>Results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A714DB-7C02-BD90-B274-8080C8F5D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09800"/>
            <a:ext cx="6306599" cy="339883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E101C20-826F-CE42-CCD9-1566B0BAAF68}"/>
              </a:ext>
            </a:extLst>
          </p:cNvPr>
          <p:cNvSpPr txBox="1"/>
          <p:nvPr/>
        </p:nvSpPr>
        <p:spPr>
          <a:xfrm>
            <a:off x="1015637" y="5619413"/>
            <a:ext cx="6306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err="1"/>
              <a:t>Comparsion</a:t>
            </a:r>
            <a:r>
              <a:rPr lang="pl-PL" sz="1050" dirty="0"/>
              <a:t> of </a:t>
            </a:r>
            <a:r>
              <a:rPr lang="en-US" sz="1050" dirty="0"/>
              <a:t>the percentage differences for gender, nicotine addiction, chronic diseases, and types of acute coronary syndromes between the </a:t>
            </a:r>
            <a:r>
              <a:rPr lang="pl-PL" sz="1050" dirty="0" err="1"/>
              <a:t>patients</a:t>
            </a:r>
            <a:r>
              <a:rPr lang="pl-PL" sz="1050" dirty="0"/>
              <a:t> with MI and </a:t>
            </a:r>
            <a:r>
              <a:rPr lang="pl-PL" sz="1050" dirty="0" err="1"/>
              <a:t>concomitant</a:t>
            </a:r>
            <a:r>
              <a:rPr lang="pl-PL" sz="1050" dirty="0"/>
              <a:t> </a:t>
            </a:r>
            <a:r>
              <a:rPr lang="pl-PL" sz="1050" dirty="0" err="1"/>
              <a:t>cancer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56633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2CC3EF0-F13E-468D-8198-2FFABAAB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err="1"/>
              <a:t>Results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E101C20-826F-CE42-CCD9-1566B0BAAF68}"/>
              </a:ext>
            </a:extLst>
          </p:cNvPr>
          <p:cNvSpPr txBox="1"/>
          <p:nvPr/>
        </p:nvSpPr>
        <p:spPr>
          <a:xfrm>
            <a:off x="950322" y="5868988"/>
            <a:ext cx="6306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err="1"/>
              <a:t>Comparsion</a:t>
            </a:r>
            <a:r>
              <a:rPr lang="pl-PL" sz="1050" dirty="0"/>
              <a:t> of </a:t>
            </a:r>
            <a:r>
              <a:rPr lang="en-US" sz="1050" dirty="0"/>
              <a:t>the acute coronary syndrome types and coronarography results</a:t>
            </a:r>
            <a:r>
              <a:rPr lang="pl-PL" sz="1050" dirty="0"/>
              <a:t> </a:t>
            </a:r>
            <a:r>
              <a:rPr lang="en-US" sz="1050" dirty="0"/>
              <a:t>between the patients with MI and concomitant cancer</a:t>
            </a:r>
            <a:endParaRPr lang="pl-PL" sz="105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833D872-5556-264D-0E98-E43A596D8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53293"/>
            <a:ext cx="4470763" cy="4015695"/>
          </a:xfrm>
        </p:spPr>
      </p:pic>
    </p:spTree>
    <p:extLst>
      <p:ext uri="{BB962C8B-B14F-4D97-AF65-F5344CB8AC3E}">
        <p14:creationId xmlns:p14="http://schemas.microsoft.com/office/powerpoint/2010/main" val="199277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2CC3EF0-F13E-468D-8198-2FFABAAB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err="1"/>
              <a:t>Results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E101C20-826F-CE42-CCD9-1566B0BAAF68}"/>
              </a:ext>
            </a:extLst>
          </p:cNvPr>
          <p:cNvSpPr txBox="1"/>
          <p:nvPr/>
        </p:nvSpPr>
        <p:spPr>
          <a:xfrm>
            <a:off x="868679" y="5509759"/>
            <a:ext cx="6306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err="1"/>
              <a:t>Comparsion</a:t>
            </a:r>
            <a:r>
              <a:rPr lang="pl-PL" sz="1050" dirty="0"/>
              <a:t> of </a:t>
            </a:r>
            <a:r>
              <a:rPr lang="en-US" sz="1050" dirty="0"/>
              <a:t>the </a:t>
            </a:r>
            <a:r>
              <a:rPr lang="pl-PL" sz="1050" dirty="0" err="1"/>
              <a:t>laboratory</a:t>
            </a:r>
            <a:r>
              <a:rPr lang="pl-PL" sz="1050" dirty="0"/>
              <a:t> test </a:t>
            </a:r>
            <a:r>
              <a:rPr lang="pl-PL" sz="1050" dirty="0" err="1"/>
              <a:t>results</a:t>
            </a:r>
            <a:r>
              <a:rPr lang="pl-PL" sz="1050" dirty="0"/>
              <a:t> </a:t>
            </a:r>
            <a:r>
              <a:rPr lang="en-US" sz="1050" dirty="0"/>
              <a:t>between the patients with MI and concomitant cancer</a:t>
            </a:r>
            <a:endParaRPr lang="pl-PL" sz="1050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D35FA16-BA11-B5EF-0393-4E4D8FD2A2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44656"/>
            <a:ext cx="4998720" cy="2899635"/>
          </a:xfrm>
        </p:spPr>
      </p:pic>
    </p:spTree>
    <p:extLst>
      <p:ext uri="{BB962C8B-B14F-4D97-AF65-F5344CB8AC3E}">
        <p14:creationId xmlns:p14="http://schemas.microsoft.com/office/powerpoint/2010/main" val="250850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Prostokąt 1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Achivements</a:t>
            </a:r>
            <a:endParaRPr lang="pl-PL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3F7E7D00-7691-1647-FD43-E05CC7C54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4" y="0"/>
            <a:ext cx="4578080" cy="6858000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82AD177-C2B1-FCC1-3348-4800CD43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903" y="2098345"/>
            <a:ext cx="5943600" cy="3755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noProof="0" dirty="0"/>
              <a:t>Active participation in the V Baltic Cardio-Oncology Meeting (November 17, 2023), </a:t>
            </a:r>
            <a:r>
              <a:rPr lang="en-US" noProof="0" dirty="0" err="1"/>
              <a:t>Gdańsk</a:t>
            </a:r>
            <a:r>
              <a:rPr lang="en-US" noProof="0" dirty="0"/>
              <a:t> - presentation: "NTSEMI myocardial infarction in a patient treated with rituximab."</a:t>
            </a:r>
          </a:p>
          <a:p>
            <a:pPr marL="0" indent="0">
              <a:buNone/>
            </a:pPr>
            <a:r>
              <a:rPr lang="en-US" noProof="0" dirty="0"/>
              <a:t>Publication: "Interplay between acute coronary syndromes and cancer: insights into pathophysiology, diagnostic challenges, and treatment options" DOI: https://doi.org/10.5114/amsad/17666</a:t>
            </a:r>
            <a:r>
              <a:rPr lang="pl-PL" noProof="0" dirty="0"/>
              <a:t>, </a:t>
            </a:r>
            <a:r>
              <a:rPr lang="pl-PL" noProof="0" dirty="0" err="1"/>
              <a:t>Archives</a:t>
            </a:r>
            <a:r>
              <a:rPr lang="pl-PL" noProof="0" dirty="0"/>
              <a:t> of </a:t>
            </a:r>
            <a:r>
              <a:rPr lang="pl-PL" noProof="0" dirty="0" err="1"/>
              <a:t>Medical</a:t>
            </a:r>
            <a:r>
              <a:rPr lang="pl-PL" noProof="0" dirty="0"/>
              <a:t> Science </a:t>
            </a:r>
            <a:r>
              <a:rPr lang="pl-PL" noProof="0" dirty="0" err="1"/>
              <a:t>Atherosclerotic</a:t>
            </a:r>
            <a:r>
              <a:rPr lang="pl-PL" noProof="0" dirty="0"/>
              <a:t> </a:t>
            </a:r>
            <a:r>
              <a:rPr lang="pl-PL" noProof="0" dirty="0" err="1"/>
              <a:t>Diseases</a:t>
            </a:r>
            <a:r>
              <a:rPr lang="pl-PL" noProof="0" dirty="0"/>
              <a:t>,</a:t>
            </a:r>
            <a:r>
              <a:rPr lang="en-US" noProof="0" dirty="0"/>
              <a:t> </a:t>
            </a:r>
            <a:r>
              <a:rPr lang="en-US" noProof="0" dirty="0" err="1"/>
              <a:t>MNiSW</a:t>
            </a:r>
            <a:r>
              <a:rPr lang="en-US" noProof="0" dirty="0"/>
              <a:t> points – 20.</a:t>
            </a:r>
          </a:p>
          <a:p>
            <a:pPr marL="0" indent="0">
              <a:buNone/>
            </a:pPr>
            <a:r>
              <a:rPr lang="en-US" noProof="0" dirty="0"/>
              <a:t>Publication: "Comparison of diagnostic parameters of myocardial infarction in patients with and without cancer: a multifactorial analysis" currently under review at the International Journal of Cardiology Heart &amp; Vasculature, </a:t>
            </a:r>
            <a:r>
              <a:rPr lang="en-US" noProof="0" dirty="0" err="1"/>
              <a:t>MNiSW</a:t>
            </a:r>
            <a:r>
              <a:rPr lang="en-US" noProof="0" dirty="0"/>
              <a:t> points – 40.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89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5365BF64-4B30-4125-9A30-A1B08C8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sz="9600" dirty="0" err="1">
                <a:solidFill>
                  <a:srgbClr val="FFFFFF"/>
                </a:solidFill>
                <a:latin typeface="+mj-lt"/>
              </a:rPr>
              <a:t>Thank</a:t>
            </a:r>
            <a:r>
              <a:rPr lang="pl-PL" sz="9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pl-PL" sz="9600" dirty="0" err="1">
                <a:solidFill>
                  <a:srgbClr val="FFFFFF"/>
                </a:solidFill>
                <a:latin typeface="+mj-lt"/>
              </a:rPr>
              <a:t>you</a:t>
            </a:r>
            <a:r>
              <a:rPr lang="pl-PL" sz="9600" dirty="0">
                <a:solidFill>
                  <a:srgbClr val="FFFFFF"/>
                </a:solidFill>
                <a:latin typeface="+mj-lt"/>
              </a:rPr>
              <a:t> for </a:t>
            </a:r>
            <a:r>
              <a:rPr lang="pl-PL" sz="9600" dirty="0" err="1">
                <a:solidFill>
                  <a:srgbClr val="FFFFFF"/>
                </a:solidFill>
                <a:latin typeface="+mj-lt"/>
              </a:rPr>
              <a:t>attention</a:t>
            </a:r>
            <a:r>
              <a:rPr lang="pl-PL" sz="9600" dirty="0">
                <a:solidFill>
                  <a:srgbClr val="FFFFFF"/>
                </a:solidFill>
                <a:latin typeface="+mj-lt"/>
              </a:rPr>
              <a:t>.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D4305886-8ACA-4ED6-AA5B-215F6D74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endParaRPr lang="pl-PL" sz="2400" cap="all" spc="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Agenda</a:t>
            </a:r>
          </a:p>
        </p:txBody>
      </p:sp>
      <p:graphicFrame>
        <p:nvGraphicFramePr>
          <p:cNvPr id="9" name="Zawartość — symbol zastępczy 6" descr="To jest slajd planu z ikonami i tekstem">
            <a:extLst>
              <a:ext uri="{FF2B5EF4-FFF2-40B4-BE49-F238E27FC236}">
                <a16:creationId xmlns:a16="http://schemas.microsoft.com/office/drawing/2014/main" id="{08D3DC19-5976-4026-819D-310A94626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85938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err="1"/>
              <a:t>Introduction</a:t>
            </a:r>
            <a:endParaRPr lang="pl-PL" dirty="0"/>
          </a:p>
        </p:txBody>
      </p:sp>
      <p:sp>
        <p:nvSpPr>
          <p:cNvPr id="10" name="Zawartość — symbol zastępczy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521" y="723901"/>
            <a:ext cx="5306786" cy="4019550"/>
          </a:xfrm>
        </p:spPr>
        <p:txBody>
          <a:bodyPr numCol="2"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Acute Coronary Syndromes is a spectrum of clinical conditions due to sudden myocardial ischemia. It affects approximately 1.8 million people in Europe alone.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Early intervention in ACS significantly improves outcomes.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The primary goals are to rapidly restore blood flow to the affected myocardial region.</a:t>
            </a:r>
            <a:endParaRPr lang="pl-PL" sz="1600" dirty="0"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latin typeface="+mj-l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Cancer and cardiovascular diseases are two of the leading causes of mortality globally. Studies suggest that approximately 16% of cancer patients may develop cardiovascular complications, including ACS, during their disease course.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+mj-lt"/>
              </a:rPr>
              <a:t>The presence of cancer complicates ACS management due to various factors.</a:t>
            </a:r>
          </a:p>
          <a:p>
            <a:pPr marL="5334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</p:txBody>
      </p:sp>
      <p:sp>
        <p:nvSpPr>
          <p:cNvPr id="29" name="Prostokąt 28" descr="Znacznik wyboru">
            <a:extLst>
              <a:ext uri="{FF2B5EF4-FFF2-40B4-BE49-F238E27FC236}">
                <a16:creationId xmlns:a16="http://schemas.microsoft.com/office/drawing/2014/main" id="{9C6EFB52-3349-4B07-BB85-12C3EA673CEA}"/>
              </a:ext>
            </a:extLst>
          </p:cNvPr>
          <p:cNvSpPr/>
          <p:nvPr/>
        </p:nvSpPr>
        <p:spPr>
          <a:xfrm>
            <a:off x="4916952" y="723901"/>
            <a:ext cx="373900" cy="39449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665912"/>
              <a:satOff val="-293"/>
              <a:lumOff val="78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7D56C90-6336-EB43-73F2-D11DC599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dirty="0" err="1"/>
              <a:t>Research</a:t>
            </a:r>
            <a:r>
              <a:rPr lang="pl-PL" noProof="0" dirty="0"/>
              <a:t> </a:t>
            </a:r>
            <a:r>
              <a:rPr lang="pl-PL" noProof="0" dirty="0" err="1"/>
              <a:t>objectives</a:t>
            </a:r>
            <a:endParaRPr lang="pl-PL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1BC2ED8-FA91-4098-BF07-D6658B24615A}"/>
              </a:ext>
            </a:extLst>
          </p:cNvPr>
          <p:cNvSpPr txBox="1"/>
          <p:nvPr/>
        </p:nvSpPr>
        <p:spPr>
          <a:xfrm>
            <a:off x="5462944" y="516324"/>
            <a:ext cx="570580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To determine the impact of the presence of cancer on the type and clinical presentation of myocardial infarction.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9C3530C-5175-0F55-1681-1C676AD69121}"/>
              </a:ext>
            </a:extLst>
          </p:cNvPr>
          <p:cNvSpPr txBox="1"/>
          <p:nvPr/>
        </p:nvSpPr>
        <p:spPr>
          <a:xfrm>
            <a:off x="5462944" y="2114823"/>
            <a:ext cx="5705800" cy="1323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To analyze differences in diagnostic parameters during the episode of infarction between patients with and without cancer.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29C4E31-8BD5-3256-786F-B6FF91D1C804}"/>
              </a:ext>
            </a:extLst>
          </p:cNvPr>
          <p:cNvSpPr txBox="1"/>
          <p:nvPr/>
        </p:nvSpPr>
        <p:spPr>
          <a:xfrm>
            <a:off x="5462944" y="3713322"/>
            <a:ext cx="57058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To compare the treatment strategies used in both study groups.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29622EC-4250-8989-AC20-FAF1A28BD032}"/>
              </a:ext>
            </a:extLst>
          </p:cNvPr>
          <p:cNvSpPr txBox="1"/>
          <p:nvPr/>
        </p:nvSpPr>
        <p:spPr>
          <a:xfrm>
            <a:off x="5462944" y="4696268"/>
            <a:ext cx="5705800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To assess the treatment outcomes, including complications and mortality, in both groups.</a:t>
            </a:r>
          </a:p>
        </p:txBody>
      </p:sp>
    </p:spTree>
    <p:extLst>
      <p:ext uri="{BB962C8B-B14F-4D97-AF65-F5344CB8AC3E}">
        <p14:creationId xmlns:p14="http://schemas.microsoft.com/office/powerpoint/2010/main" val="274499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" y="1885125"/>
            <a:ext cx="3321448" cy="2093975"/>
          </a:xfrm>
        </p:spPr>
        <p:txBody>
          <a:bodyPr rtlCol="0"/>
          <a:lstStyle/>
          <a:p>
            <a:pPr rtl="0"/>
            <a:r>
              <a:rPr lang="pl-PL" dirty="0" err="1"/>
              <a:t>Methodology</a:t>
            </a:r>
            <a:endParaRPr lang="pl-PL" dirty="0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pl-PL" dirty="0"/>
              <a:t>r</a:t>
            </a:r>
            <a:r>
              <a:rPr lang="en-US" dirty="0" err="1"/>
              <a:t>etrospective</a:t>
            </a:r>
            <a:r>
              <a:rPr lang="en-US" dirty="0"/>
              <a:t> analysis of 320 patient records </a:t>
            </a:r>
            <a:r>
              <a:rPr lang="pl-PL" noProof="0" dirty="0" err="1"/>
              <a:t>hospitalized</a:t>
            </a:r>
            <a:r>
              <a:rPr lang="pl-PL" noProof="0" dirty="0"/>
              <a:t> in the </a:t>
            </a:r>
            <a:r>
              <a:rPr lang="pl-PL" noProof="0" dirty="0" err="1"/>
              <a:t>Cardiology</a:t>
            </a:r>
            <a:r>
              <a:rPr lang="pl-PL" noProof="0" dirty="0"/>
              <a:t> </a:t>
            </a:r>
            <a:r>
              <a:rPr lang="pl-PL" noProof="0" dirty="0" err="1"/>
              <a:t>Department</a:t>
            </a:r>
            <a:r>
              <a:rPr lang="pl-PL" noProof="0" dirty="0"/>
              <a:t> of Copernicus </a:t>
            </a:r>
            <a:r>
              <a:rPr lang="pl-PL" sz="2400" dirty="0" err="1"/>
              <a:t>Memorial</a:t>
            </a:r>
            <a:r>
              <a:rPr lang="pl-PL" sz="2400" dirty="0"/>
              <a:t> </a:t>
            </a:r>
            <a:r>
              <a:rPr lang="pl-PL" noProof="0" dirty="0" err="1"/>
              <a:t>Hospital</a:t>
            </a:r>
            <a:endParaRPr lang="pl-PL" noProof="0" dirty="0"/>
          </a:p>
          <a:p>
            <a:r>
              <a:rPr lang="pl-PL" dirty="0"/>
              <a:t>c</a:t>
            </a:r>
            <a:r>
              <a:rPr lang="en-US" noProof="0" dirty="0" err="1"/>
              <a:t>omparative</a:t>
            </a:r>
            <a:r>
              <a:rPr lang="en-US" noProof="0" dirty="0"/>
              <a:t> study between patients with ACS with and without concurrent cancer</a:t>
            </a:r>
            <a:endParaRPr lang="pl-PL" noProof="0" dirty="0"/>
          </a:p>
          <a:p>
            <a:pPr marL="0" indent="0" rtl="0">
              <a:buNone/>
            </a:pPr>
            <a:endParaRPr lang="pl-PL" dirty="0"/>
          </a:p>
        </p:txBody>
      </p:sp>
      <p:grpSp>
        <p:nvGrpSpPr>
          <p:cNvPr id="10" name="Grupa 9" descr="Informacje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" y="1885125"/>
            <a:ext cx="3321448" cy="2093975"/>
          </a:xfrm>
        </p:spPr>
        <p:txBody>
          <a:bodyPr rtlCol="0"/>
          <a:lstStyle/>
          <a:p>
            <a:pPr rtl="0"/>
            <a:r>
              <a:rPr lang="pl-PL" dirty="0" err="1"/>
              <a:t>Analyzed</a:t>
            </a:r>
            <a:r>
              <a:rPr lang="pl-PL" dirty="0"/>
              <a:t> data</a:t>
            </a:r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pl-PL" dirty="0" err="1"/>
              <a:t>age</a:t>
            </a:r>
            <a:r>
              <a:rPr lang="pl-PL" dirty="0"/>
              <a:t> </a:t>
            </a:r>
          </a:p>
          <a:p>
            <a:r>
              <a:rPr lang="pl-PL" dirty="0"/>
              <a:t>sex</a:t>
            </a:r>
          </a:p>
          <a:p>
            <a:r>
              <a:rPr lang="pl-PL" dirty="0" err="1"/>
              <a:t>presence</a:t>
            </a:r>
            <a:r>
              <a:rPr lang="pl-PL" dirty="0"/>
              <a:t> of </a:t>
            </a:r>
            <a:r>
              <a:rPr lang="pl-PL" dirty="0" err="1"/>
              <a:t>risk</a:t>
            </a:r>
            <a:r>
              <a:rPr lang="pl-PL" dirty="0"/>
              <a:t> </a:t>
            </a:r>
            <a:r>
              <a:rPr lang="pl-PL" dirty="0" err="1"/>
              <a:t>factors</a:t>
            </a:r>
            <a:r>
              <a:rPr lang="pl-PL" dirty="0"/>
              <a:t> (smoking, </a:t>
            </a:r>
            <a:r>
              <a:rPr lang="pl-PL" dirty="0" err="1"/>
              <a:t>hypertension</a:t>
            </a:r>
            <a:r>
              <a:rPr lang="pl-PL" dirty="0"/>
              <a:t>, </a:t>
            </a:r>
            <a:r>
              <a:rPr lang="pl-PL" dirty="0" err="1"/>
              <a:t>previous</a:t>
            </a:r>
            <a:r>
              <a:rPr lang="pl-PL" dirty="0"/>
              <a:t> </a:t>
            </a:r>
            <a:r>
              <a:rPr lang="pl-PL" dirty="0" err="1"/>
              <a:t>ischemic</a:t>
            </a:r>
            <a:r>
              <a:rPr lang="pl-PL" dirty="0"/>
              <a:t> </a:t>
            </a:r>
            <a:r>
              <a:rPr lang="pl-PL" dirty="0" err="1"/>
              <a:t>stroke</a:t>
            </a:r>
            <a:r>
              <a:rPr lang="pl-PL" dirty="0"/>
              <a:t>, </a:t>
            </a:r>
            <a:r>
              <a:rPr lang="pl-PL" dirty="0" err="1"/>
              <a:t>hyperlipidemia</a:t>
            </a:r>
            <a:r>
              <a:rPr lang="pl-PL" dirty="0"/>
              <a:t>, </a:t>
            </a:r>
            <a:r>
              <a:rPr lang="pl-PL" dirty="0" err="1"/>
              <a:t>type</a:t>
            </a:r>
            <a:r>
              <a:rPr lang="pl-PL" dirty="0"/>
              <a:t> 2 </a:t>
            </a:r>
            <a:r>
              <a:rPr lang="pl-PL" dirty="0" err="1"/>
              <a:t>diabetes</a:t>
            </a:r>
            <a:r>
              <a:rPr lang="pl-PL" dirty="0"/>
              <a:t>, </a:t>
            </a:r>
            <a:r>
              <a:rPr lang="pl-PL" dirty="0" err="1"/>
              <a:t>chronic</a:t>
            </a:r>
            <a:r>
              <a:rPr lang="pl-PL" dirty="0"/>
              <a:t> </a:t>
            </a:r>
            <a:r>
              <a:rPr lang="pl-PL" dirty="0" err="1"/>
              <a:t>kidney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, </a:t>
            </a:r>
            <a:r>
              <a:rPr lang="pl-PL" dirty="0" err="1"/>
              <a:t>previous</a:t>
            </a:r>
            <a:r>
              <a:rPr lang="pl-PL" dirty="0"/>
              <a:t> ACS)</a:t>
            </a:r>
          </a:p>
          <a:p>
            <a:r>
              <a:rPr lang="pl-PL" dirty="0" err="1"/>
              <a:t>type</a:t>
            </a:r>
            <a:r>
              <a:rPr lang="pl-PL" dirty="0"/>
              <a:t> of ACS (STEMI, NSTEMI, UA)</a:t>
            </a:r>
          </a:p>
          <a:p>
            <a:r>
              <a:rPr lang="pl-PL" dirty="0" err="1"/>
              <a:t>strategy</a:t>
            </a:r>
            <a:r>
              <a:rPr lang="pl-PL" dirty="0"/>
              <a:t> of </a:t>
            </a:r>
            <a:r>
              <a:rPr lang="pl-PL" dirty="0" err="1"/>
              <a:t>treatment</a:t>
            </a:r>
            <a:r>
              <a:rPr lang="pl-PL" dirty="0"/>
              <a:t> </a:t>
            </a:r>
            <a:r>
              <a:rPr lang="pl-PL" dirty="0" err="1"/>
              <a:t>undertaken</a:t>
            </a:r>
            <a:r>
              <a:rPr lang="pl-PL" dirty="0"/>
              <a:t> (PCI, BMS, DES, POBA, </a:t>
            </a:r>
            <a:r>
              <a:rPr lang="pl-PL" dirty="0" err="1"/>
              <a:t>conservative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)</a:t>
            </a:r>
          </a:p>
          <a:p>
            <a:r>
              <a:rPr lang="pl-PL" dirty="0" err="1"/>
              <a:t>presented</a:t>
            </a:r>
            <a:r>
              <a:rPr lang="pl-PL" dirty="0"/>
              <a:t> </a:t>
            </a:r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symptoms</a:t>
            </a:r>
            <a:r>
              <a:rPr lang="pl-PL" dirty="0"/>
              <a:t> (</a:t>
            </a:r>
            <a:r>
              <a:rPr lang="pl-PL" dirty="0" err="1"/>
              <a:t>chest</a:t>
            </a:r>
            <a:r>
              <a:rPr lang="pl-PL" dirty="0"/>
              <a:t> </a:t>
            </a:r>
            <a:r>
              <a:rPr lang="pl-PL" dirty="0" err="1"/>
              <a:t>pain</a:t>
            </a:r>
            <a:r>
              <a:rPr lang="pl-PL" dirty="0"/>
              <a:t>, </a:t>
            </a:r>
            <a:r>
              <a:rPr lang="pl-PL" dirty="0" err="1"/>
              <a:t>dyspnea</a:t>
            </a:r>
            <a:r>
              <a:rPr lang="pl-PL" dirty="0"/>
              <a:t>, </a:t>
            </a:r>
            <a:r>
              <a:rPr lang="pl-PL" dirty="0" err="1"/>
              <a:t>hypotension</a:t>
            </a:r>
            <a:r>
              <a:rPr lang="pl-PL" dirty="0"/>
              <a:t>) </a:t>
            </a:r>
          </a:p>
          <a:p>
            <a:r>
              <a:rPr lang="pl-PL" dirty="0" err="1"/>
              <a:t>area</a:t>
            </a:r>
            <a:r>
              <a:rPr lang="pl-PL" dirty="0"/>
              <a:t> </a:t>
            </a:r>
            <a:r>
              <a:rPr lang="pl-PL" dirty="0" err="1"/>
              <a:t>affected</a:t>
            </a:r>
            <a:r>
              <a:rPr lang="pl-PL" dirty="0"/>
              <a:t> by </a:t>
            </a:r>
            <a:r>
              <a:rPr lang="pl-PL" dirty="0" err="1"/>
              <a:t>myocardial</a:t>
            </a:r>
            <a:r>
              <a:rPr lang="pl-PL" dirty="0"/>
              <a:t> </a:t>
            </a:r>
            <a:r>
              <a:rPr lang="pl-PL" dirty="0" err="1"/>
              <a:t>infarction</a:t>
            </a:r>
            <a:r>
              <a:rPr lang="pl-PL" dirty="0"/>
              <a:t> (</a:t>
            </a:r>
            <a:r>
              <a:rPr lang="pl-PL" dirty="0" err="1"/>
              <a:t>inferior</a:t>
            </a:r>
            <a:r>
              <a:rPr lang="pl-PL" dirty="0"/>
              <a:t>, </a:t>
            </a:r>
            <a:r>
              <a:rPr lang="pl-PL" dirty="0" err="1"/>
              <a:t>anterior</a:t>
            </a:r>
            <a:r>
              <a:rPr lang="pl-PL" dirty="0"/>
              <a:t>, </a:t>
            </a:r>
            <a:r>
              <a:rPr lang="pl-PL" dirty="0" err="1"/>
              <a:t>lateral</a:t>
            </a:r>
            <a:r>
              <a:rPr lang="pl-PL" dirty="0"/>
              <a:t>, </a:t>
            </a:r>
            <a:r>
              <a:rPr lang="pl-PL" dirty="0" err="1"/>
              <a:t>posterior</a:t>
            </a:r>
            <a:r>
              <a:rPr lang="pl-PL" dirty="0"/>
              <a:t> </a:t>
            </a:r>
            <a:r>
              <a:rPr lang="pl-PL" dirty="0" err="1"/>
              <a:t>wall</a:t>
            </a:r>
            <a:r>
              <a:rPr lang="pl-PL" dirty="0"/>
              <a:t> </a:t>
            </a:r>
            <a:r>
              <a:rPr lang="pl-PL" dirty="0" err="1"/>
              <a:t>infarction</a:t>
            </a:r>
            <a:r>
              <a:rPr lang="pl-PL" dirty="0"/>
              <a:t>)</a:t>
            </a:r>
          </a:p>
          <a:p>
            <a:pPr marL="0" indent="0" rtl="0">
              <a:buNone/>
            </a:pPr>
            <a:endParaRPr lang="pl-PL" dirty="0"/>
          </a:p>
        </p:txBody>
      </p:sp>
      <p:grpSp>
        <p:nvGrpSpPr>
          <p:cNvPr id="10" name="Grupa 9" descr="Informacje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7827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" y="1885125"/>
            <a:ext cx="3321448" cy="2093975"/>
          </a:xfrm>
        </p:spPr>
        <p:txBody>
          <a:bodyPr rtlCol="0"/>
          <a:lstStyle/>
          <a:p>
            <a:pPr rtl="0"/>
            <a:r>
              <a:rPr lang="pl-PL" dirty="0" err="1"/>
              <a:t>Analyzed</a:t>
            </a:r>
            <a:r>
              <a:rPr lang="pl-PL" dirty="0"/>
              <a:t> data</a:t>
            </a:r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pl-PL" dirty="0" err="1"/>
              <a:t>artery</a:t>
            </a:r>
            <a:r>
              <a:rPr lang="pl-PL" dirty="0"/>
              <a:t> </a:t>
            </a:r>
            <a:r>
              <a:rPr lang="pl-PL" dirty="0" err="1"/>
              <a:t>responsible</a:t>
            </a:r>
            <a:r>
              <a:rPr lang="pl-PL" dirty="0"/>
              <a:t> for </a:t>
            </a:r>
            <a:r>
              <a:rPr lang="pl-PL" dirty="0" err="1"/>
              <a:t>myocardial</a:t>
            </a:r>
            <a:r>
              <a:rPr lang="pl-PL" dirty="0"/>
              <a:t> </a:t>
            </a:r>
            <a:r>
              <a:rPr lang="pl-PL" dirty="0" err="1"/>
              <a:t>infarction</a:t>
            </a:r>
            <a:r>
              <a:rPr lang="pl-PL" dirty="0"/>
              <a:t> </a:t>
            </a:r>
          </a:p>
          <a:p>
            <a:r>
              <a:rPr lang="pl-PL" dirty="0" err="1"/>
              <a:t>coronary</a:t>
            </a:r>
            <a:r>
              <a:rPr lang="pl-PL" dirty="0"/>
              <a:t> </a:t>
            </a:r>
            <a:r>
              <a:rPr lang="pl-PL" dirty="0" err="1"/>
              <a:t>angiography</a:t>
            </a:r>
            <a:r>
              <a:rPr lang="pl-PL" dirty="0"/>
              <a:t> </a:t>
            </a:r>
            <a:r>
              <a:rPr lang="pl-PL" dirty="0" err="1"/>
              <a:t>result</a:t>
            </a:r>
            <a:r>
              <a:rPr lang="pl-PL" dirty="0"/>
              <a:t> (single-, </a:t>
            </a:r>
            <a:r>
              <a:rPr lang="pl-PL" dirty="0" err="1"/>
              <a:t>double</a:t>
            </a:r>
            <a:r>
              <a:rPr lang="pl-PL" dirty="0"/>
              <a:t>-,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triple-vessel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)</a:t>
            </a:r>
          </a:p>
          <a:p>
            <a:r>
              <a:rPr lang="pl-PL" dirty="0" err="1"/>
              <a:t>result</a:t>
            </a:r>
            <a:r>
              <a:rPr lang="pl-PL" dirty="0"/>
              <a:t> of </a:t>
            </a:r>
            <a:r>
              <a:rPr lang="pl-PL" dirty="0" err="1"/>
              <a:t>echocardiography</a:t>
            </a:r>
            <a:r>
              <a:rPr lang="pl-PL" dirty="0"/>
              <a:t> (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chamber</a:t>
            </a:r>
            <a:r>
              <a:rPr lang="pl-PL" dirty="0"/>
              <a:t> </a:t>
            </a:r>
            <a:r>
              <a:rPr lang="pl-PL" dirty="0" err="1"/>
              <a:t>dimensions</a:t>
            </a:r>
            <a:r>
              <a:rPr lang="pl-PL" dirty="0"/>
              <a:t>, </a:t>
            </a:r>
            <a:r>
              <a:rPr lang="pl-PL" dirty="0" err="1"/>
              <a:t>systolic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 of </a:t>
            </a:r>
            <a:r>
              <a:rPr lang="pl-PL" dirty="0" err="1"/>
              <a:t>both</a:t>
            </a:r>
            <a:r>
              <a:rPr lang="pl-PL" dirty="0"/>
              <a:t> </a:t>
            </a:r>
            <a:r>
              <a:rPr lang="pl-PL" dirty="0" err="1"/>
              <a:t>ventricles</a:t>
            </a:r>
            <a:r>
              <a:rPr lang="pl-PL" dirty="0"/>
              <a:t>, </a:t>
            </a:r>
            <a:r>
              <a:rPr lang="pl-PL" dirty="0" err="1"/>
              <a:t>left</a:t>
            </a:r>
            <a:r>
              <a:rPr lang="pl-PL" dirty="0"/>
              <a:t> </a:t>
            </a:r>
            <a:r>
              <a:rPr lang="pl-PL" dirty="0" err="1"/>
              <a:t>ventricular</a:t>
            </a:r>
            <a:r>
              <a:rPr lang="pl-PL" dirty="0"/>
              <a:t> </a:t>
            </a:r>
            <a:r>
              <a:rPr lang="pl-PL" dirty="0" err="1"/>
              <a:t>diastolic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)</a:t>
            </a:r>
          </a:p>
          <a:p>
            <a:r>
              <a:rPr lang="pl-PL" dirty="0" err="1"/>
              <a:t>laboratory</a:t>
            </a:r>
            <a:r>
              <a:rPr lang="pl-PL" dirty="0"/>
              <a:t> test </a:t>
            </a:r>
            <a:r>
              <a:rPr lang="pl-PL" dirty="0" err="1"/>
              <a:t>results</a:t>
            </a:r>
            <a:r>
              <a:rPr lang="pl-PL" dirty="0"/>
              <a:t> (</a:t>
            </a:r>
            <a:r>
              <a:rPr lang="pl-PL" dirty="0" err="1"/>
              <a:t>blood</a:t>
            </a:r>
            <a:r>
              <a:rPr lang="pl-PL" dirty="0"/>
              <a:t> </a:t>
            </a:r>
            <a:r>
              <a:rPr lang="pl-PL" dirty="0" err="1"/>
              <a:t>count</a:t>
            </a:r>
            <a:r>
              <a:rPr lang="pl-PL" dirty="0"/>
              <a:t>, </a:t>
            </a:r>
            <a:r>
              <a:rPr lang="pl-PL" dirty="0" err="1"/>
              <a:t>troponins</a:t>
            </a:r>
            <a:r>
              <a:rPr lang="pl-PL" dirty="0"/>
              <a:t>, </a:t>
            </a:r>
            <a:r>
              <a:rPr lang="pl-PL" dirty="0" err="1"/>
              <a:t>creatinine</a:t>
            </a:r>
            <a:r>
              <a:rPr lang="pl-PL" dirty="0"/>
              <a:t>, GFR, ALT, AST)</a:t>
            </a:r>
          </a:p>
          <a:p>
            <a:r>
              <a:rPr lang="pl-PL" dirty="0" err="1"/>
              <a:t>strategy</a:t>
            </a:r>
            <a:r>
              <a:rPr lang="pl-PL" dirty="0"/>
              <a:t> of </a:t>
            </a:r>
            <a:r>
              <a:rPr lang="pl-PL" dirty="0" err="1"/>
              <a:t>pharmacological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 </a:t>
            </a:r>
            <a:r>
              <a:rPr lang="pl-PL" dirty="0" err="1"/>
              <a:t>undertaken</a:t>
            </a:r>
            <a:r>
              <a:rPr lang="pl-PL" dirty="0"/>
              <a:t> </a:t>
            </a:r>
            <a:r>
              <a:rPr lang="pl-PL" dirty="0" err="1"/>
              <a:t>both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admission</a:t>
            </a:r>
            <a:r>
              <a:rPr lang="pl-PL" dirty="0"/>
              <a:t> and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discharge</a:t>
            </a:r>
            <a:endParaRPr lang="pl-PL" dirty="0"/>
          </a:p>
          <a:p>
            <a:r>
              <a:rPr lang="pl-PL" dirty="0" err="1"/>
              <a:t>complications</a:t>
            </a:r>
            <a:r>
              <a:rPr lang="pl-PL" dirty="0"/>
              <a:t> (</a:t>
            </a:r>
            <a:r>
              <a:rPr lang="pl-PL" dirty="0" err="1"/>
              <a:t>bleeding</a:t>
            </a:r>
            <a:r>
              <a:rPr lang="pl-PL" dirty="0"/>
              <a:t>, </a:t>
            </a:r>
            <a:r>
              <a:rPr lang="pl-PL" dirty="0" err="1"/>
              <a:t>death</a:t>
            </a:r>
            <a:r>
              <a:rPr lang="pl-PL" dirty="0"/>
              <a:t>)</a:t>
            </a:r>
            <a:endParaRPr lang="pl-PL" noProof="0" dirty="0"/>
          </a:p>
        </p:txBody>
      </p:sp>
      <p:grpSp>
        <p:nvGrpSpPr>
          <p:cNvPr id="10" name="Grupa 9" descr="Informacje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6035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" y="1885125"/>
            <a:ext cx="3321448" cy="2093975"/>
          </a:xfrm>
        </p:spPr>
        <p:txBody>
          <a:bodyPr rtlCol="0"/>
          <a:lstStyle/>
          <a:p>
            <a:r>
              <a:rPr lang="pl-PL" dirty="0" err="1"/>
              <a:t>Study</a:t>
            </a:r>
            <a:r>
              <a:rPr lang="pl-PL" dirty="0"/>
              <a:t> </a:t>
            </a:r>
            <a:r>
              <a:rPr lang="pl-PL" dirty="0" err="1"/>
              <a:t>group</a:t>
            </a:r>
            <a:r>
              <a:rPr lang="pl-PL" dirty="0"/>
              <a:t> – </a:t>
            </a:r>
            <a:r>
              <a:rPr lang="pl-PL" dirty="0" err="1"/>
              <a:t>inclusion</a:t>
            </a:r>
            <a:r>
              <a:rPr lang="pl-PL" dirty="0"/>
              <a:t> </a:t>
            </a:r>
            <a:r>
              <a:rPr lang="pl-PL" dirty="0" err="1"/>
              <a:t>criteria</a:t>
            </a:r>
            <a:endParaRPr lang="pl-PL" dirty="0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 err="1"/>
              <a:t>prior</a:t>
            </a:r>
            <a:r>
              <a:rPr lang="pl-PL" dirty="0"/>
              <a:t> </a:t>
            </a:r>
            <a:r>
              <a:rPr lang="pl-PL" dirty="0" err="1"/>
              <a:t>cancer</a:t>
            </a:r>
            <a:r>
              <a:rPr lang="pl-PL" dirty="0"/>
              <a:t> </a:t>
            </a:r>
            <a:r>
              <a:rPr lang="pl-PL" dirty="0" err="1"/>
              <a:t>diagnosis</a:t>
            </a:r>
            <a:endParaRPr lang="pl-PL" dirty="0"/>
          </a:p>
          <a:p>
            <a:pPr rtl="0"/>
            <a:r>
              <a:rPr lang="pl-PL" dirty="0" err="1"/>
              <a:t>admission</a:t>
            </a:r>
            <a:r>
              <a:rPr lang="pl-PL" dirty="0"/>
              <a:t> for </a:t>
            </a:r>
            <a:r>
              <a:rPr lang="pl-PL" dirty="0" err="1"/>
              <a:t>acute</a:t>
            </a:r>
            <a:r>
              <a:rPr lang="pl-PL" dirty="0"/>
              <a:t> </a:t>
            </a:r>
            <a:r>
              <a:rPr lang="pl-PL" dirty="0" err="1"/>
              <a:t>coronary</a:t>
            </a:r>
            <a:r>
              <a:rPr lang="pl-PL" dirty="0"/>
              <a:t> </a:t>
            </a:r>
            <a:r>
              <a:rPr lang="pl-PL" dirty="0" err="1"/>
              <a:t>syndrome</a:t>
            </a:r>
            <a:endParaRPr lang="pl-PL" dirty="0"/>
          </a:p>
          <a:p>
            <a:pPr rtl="0"/>
            <a:r>
              <a:rPr lang="pl-PL" dirty="0"/>
              <a:t>a</a:t>
            </a:r>
            <a:r>
              <a:rPr lang="en-US" dirty="0" err="1"/>
              <a:t>greement</a:t>
            </a:r>
            <a:r>
              <a:rPr lang="en-US" dirty="0"/>
              <a:t> </a:t>
            </a:r>
            <a:r>
              <a:rPr lang="pl-PL" dirty="0"/>
              <a:t>for </a:t>
            </a:r>
            <a:r>
              <a:rPr lang="en-US" dirty="0" err="1"/>
              <a:t>hospitaliz</a:t>
            </a:r>
            <a:r>
              <a:rPr lang="pl-PL" dirty="0" err="1"/>
              <a:t>ation</a:t>
            </a:r>
            <a:r>
              <a:rPr lang="pl-PL" dirty="0"/>
              <a:t> </a:t>
            </a:r>
            <a:r>
              <a:rPr lang="en-US" dirty="0"/>
              <a:t>and </a:t>
            </a:r>
            <a:r>
              <a:rPr lang="pl-PL" dirty="0" err="1"/>
              <a:t>treatment</a:t>
            </a:r>
            <a:endParaRPr lang="pl-PL" dirty="0"/>
          </a:p>
        </p:txBody>
      </p:sp>
      <p:grpSp>
        <p:nvGrpSpPr>
          <p:cNvPr id="10" name="Grupa 9" descr="Informacje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4789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" y="1885125"/>
            <a:ext cx="3321448" cy="2093975"/>
          </a:xfrm>
        </p:spPr>
        <p:txBody>
          <a:bodyPr rtlCol="0"/>
          <a:lstStyle/>
          <a:p>
            <a:r>
              <a:rPr lang="pl-PL" dirty="0" err="1"/>
              <a:t>Study</a:t>
            </a:r>
            <a:r>
              <a:rPr lang="pl-PL" dirty="0"/>
              <a:t> </a:t>
            </a:r>
            <a:r>
              <a:rPr lang="pl-PL" dirty="0" err="1"/>
              <a:t>group</a:t>
            </a:r>
            <a:r>
              <a:rPr lang="pl-PL" dirty="0"/>
              <a:t> – </a:t>
            </a:r>
            <a:r>
              <a:rPr lang="pl-PL" dirty="0" err="1"/>
              <a:t>exclusion</a:t>
            </a:r>
            <a:r>
              <a:rPr lang="pl-PL" dirty="0"/>
              <a:t> </a:t>
            </a:r>
            <a:r>
              <a:rPr lang="pl-PL" dirty="0" err="1"/>
              <a:t>criteria</a:t>
            </a:r>
            <a:endParaRPr lang="pl-PL" dirty="0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/>
              <a:t>n</a:t>
            </a:r>
            <a:r>
              <a:rPr lang="en-US" dirty="0"/>
              <a:t>o previous cancer diagnosis or acute coronary </a:t>
            </a:r>
            <a:r>
              <a:rPr lang="en-US" dirty="0" err="1"/>
              <a:t>syndrom</a:t>
            </a:r>
            <a:r>
              <a:rPr lang="en-US" dirty="0"/>
              <a:t> </a:t>
            </a:r>
            <a:endParaRPr lang="pl-PL" dirty="0"/>
          </a:p>
          <a:p>
            <a:pPr rtl="0"/>
            <a:r>
              <a:rPr lang="pl-PL" dirty="0" err="1"/>
              <a:t>incomplete</a:t>
            </a:r>
            <a:r>
              <a:rPr lang="pl-PL" dirty="0"/>
              <a:t> data in </a:t>
            </a:r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records</a:t>
            </a:r>
            <a:endParaRPr lang="pl-PL" dirty="0"/>
          </a:p>
          <a:p>
            <a:pPr rtl="0"/>
            <a:r>
              <a:rPr lang="pl-PL" dirty="0" err="1"/>
              <a:t>refusal</a:t>
            </a:r>
            <a:r>
              <a:rPr lang="pl-PL" dirty="0"/>
              <a:t> of </a:t>
            </a:r>
            <a:r>
              <a:rPr lang="pl-PL" dirty="0" err="1"/>
              <a:t>hospitalization</a:t>
            </a:r>
            <a:endParaRPr lang="pl-PL" dirty="0"/>
          </a:p>
        </p:txBody>
      </p:sp>
      <p:grpSp>
        <p:nvGrpSpPr>
          <p:cNvPr id="10" name="Grupa 9" descr="Informacje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939839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234_TF33476885_Win32.potx" id="{E9501D96-4AD9-4996-904D-4F541C9BE4F9}" vid="{000C0989-BC5E-46B9-A2ED-70CF309E096C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Klasyczna prezentacja firmowa dla wszystkich pracowników</Template>
  <TotalTime>290</TotalTime>
  <Words>692</Words>
  <Application>Microsoft Office PowerPoint</Application>
  <PresentationFormat>Panoramiczny</PresentationFormat>
  <Paragraphs>78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 Black</vt:lpstr>
      <vt:lpstr>Calibri</vt:lpstr>
      <vt:lpstr>Calibri Light</vt:lpstr>
      <vt:lpstr>Wingdings</vt:lpstr>
      <vt:lpstr>RetrospectVTI</vt:lpstr>
      <vt:lpstr>Clinical characteristic, treatment and outcome in patients with acute coronary syndrome and cancer.</vt:lpstr>
      <vt:lpstr>Agenda</vt:lpstr>
      <vt:lpstr>Introduction</vt:lpstr>
      <vt:lpstr>Research objectives</vt:lpstr>
      <vt:lpstr>Methodology</vt:lpstr>
      <vt:lpstr>Analyzed data</vt:lpstr>
      <vt:lpstr>Analyzed data</vt:lpstr>
      <vt:lpstr>Study group – inclusion criteria</vt:lpstr>
      <vt:lpstr>Study group – exclusion criteria</vt:lpstr>
      <vt:lpstr>Results</vt:lpstr>
      <vt:lpstr>Results</vt:lpstr>
      <vt:lpstr>Results</vt:lpstr>
      <vt:lpstr>Results</vt:lpstr>
      <vt:lpstr>Achivements</vt:lpstr>
      <vt:lpstr>Thank you for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the cardiotoxic effects of poly (ADP) ribose polymerase inhibitors in patients with advanced ovarian cancer</dc:title>
  <dc:creator>Anna Szczepańska</dc:creator>
  <cp:lastModifiedBy>Aleksandra Czekalska</cp:lastModifiedBy>
  <cp:revision>3</cp:revision>
  <dcterms:created xsi:type="dcterms:W3CDTF">2023-08-18T17:49:43Z</dcterms:created>
  <dcterms:modified xsi:type="dcterms:W3CDTF">2024-05-06T06:44:52Z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