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3" r:id="rId4"/>
    <p:sldId id="266" r:id="rId5"/>
    <p:sldId id="267" r:id="rId6"/>
    <p:sldId id="262" r:id="rId7"/>
    <p:sldId id="268" r:id="rId8"/>
    <p:sldId id="269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9799"/>
  </p:normalViewPr>
  <p:slideViewPr>
    <p:cSldViewPr snapToGrid="0" snapToObjects="1">
      <p:cViewPr varScale="1">
        <p:scale>
          <a:sx n="66" d="100"/>
          <a:sy n="66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5CA46-3E50-9641-9BF4-5A522E84CB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7D0F979-CA61-BF45-A4A3-297A07B41C1A}">
      <dgm:prSet/>
      <dgm:spPr/>
      <dgm:t>
        <a:bodyPr/>
        <a:lstStyle/>
        <a:p>
          <a:r>
            <a:rPr lang="en-US"/>
            <a:t>correlate vascular changes visible in NBI in: </a:t>
          </a:r>
          <a:endParaRPr lang="en-PL"/>
        </a:p>
      </dgm:t>
    </dgm:pt>
    <dgm:pt modelId="{3DCFF9C9-604D-6342-809A-6E283A68EAE5}" type="parTrans" cxnId="{E98E0BA3-ECA8-334B-8F8D-E09C0217281D}">
      <dgm:prSet/>
      <dgm:spPr/>
      <dgm:t>
        <a:bodyPr/>
        <a:lstStyle/>
        <a:p>
          <a:endParaRPr lang="en-GB"/>
        </a:p>
      </dgm:t>
    </dgm:pt>
    <dgm:pt modelId="{46E17DD7-E5A7-4D4A-9B99-4552C2C36FB8}" type="sibTrans" cxnId="{E98E0BA3-ECA8-334B-8F8D-E09C0217281D}">
      <dgm:prSet/>
      <dgm:spPr/>
      <dgm:t>
        <a:bodyPr/>
        <a:lstStyle/>
        <a:p>
          <a:endParaRPr lang="en-GB"/>
        </a:p>
      </dgm:t>
    </dgm:pt>
    <dgm:pt modelId="{9C538388-9B38-8D4C-B1E0-61E6DCE8AC4E}">
      <dgm:prSet/>
      <dgm:spPr/>
      <dgm:t>
        <a:bodyPr/>
        <a:lstStyle/>
        <a:p>
          <a:r>
            <a:rPr lang="en-US"/>
            <a:t>laryngeal cancer, </a:t>
          </a:r>
          <a:endParaRPr lang="en-PL"/>
        </a:p>
      </dgm:t>
    </dgm:pt>
    <dgm:pt modelId="{98B7A596-0123-BC48-8C10-D43B678184F8}" type="parTrans" cxnId="{2BA56D1D-8D37-8E48-A9F3-00D31E32FE6F}">
      <dgm:prSet/>
      <dgm:spPr/>
      <dgm:t>
        <a:bodyPr/>
        <a:lstStyle/>
        <a:p>
          <a:endParaRPr lang="en-GB"/>
        </a:p>
      </dgm:t>
    </dgm:pt>
    <dgm:pt modelId="{BA5F7728-3967-5F4B-B828-4EDAB31F59AC}" type="sibTrans" cxnId="{2BA56D1D-8D37-8E48-A9F3-00D31E32FE6F}">
      <dgm:prSet/>
      <dgm:spPr/>
      <dgm:t>
        <a:bodyPr/>
        <a:lstStyle/>
        <a:p>
          <a:endParaRPr lang="en-GB"/>
        </a:p>
      </dgm:t>
    </dgm:pt>
    <dgm:pt modelId="{FD8C0D5F-6695-0040-A021-E1389EF4AED0}">
      <dgm:prSet/>
      <dgm:spPr/>
      <dgm:t>
        <a:bodyPr/>
        <a:lstStyle/>
        <a:p>
          <a:r>
            <a:rPr lang="en-US"/>
            <a:t>precancerous lesions</a:t>
          </a:r>
          <a:endParaRPr lang="en-PL"/>
        </a:p>
      </dgm:t>
    </dgm:pt>
    <dgm:pt modelId="{D0647B4A-8A7F-7A48-80E2-37EBDDEAD9EE}" type="parTrans" cxnId="{C35E6AC9-FC26-FF42-B18A-AD42DC96343A}">
      <dgm:prSet/>
      <dgm:spPr/>
      <dgm:t>
        <a:bodyPr/>
        <a:lstStyle/>
        <a:p>
          <a:endParaRPr lang="en-GB"/>
        </a:p>
      </dgm:t>
    </dgm:pt>
    <dgm:pt modelId="{69E0E8F1-B6C5-1E41-8AF9-D6E562F64B38}" type="sibTrans" cxnId="{C35E6AC9-FC26-FF42-B18A-AD42DC96343A}">
      <dgm:prSet/>
      <dgm:spPr/>
      <dgm:t>
        <a:bodyPr/>
        <a:lstStyle/>
        <a:p>
          <a:endParaRPr lang="en-GB"/>
        </a:p>
      </dgm:t>
    </dgm:pt>
    <dgm:pt modelId="{5334115A-9CF1-0F4D-90FD-5016A7F1106D}">
      <dgm:prSet/>
      <dgm:spPr/>
      <dgm:t>
        <a:bodyPr/>
        <a:lstStyle/>
        <a:p>
          <a:r>
            <a:rPr lang="en-US"/>
            <a:t>benign lesions </a:t>
          </a:r>
          <a:endParaRPr lang="en-PL"/>
        </a:p>
      </dgm:t>
    </dgm:pt>
    <dgm:pt modelId="{20AAFE8E-B646-FC42-BE7E-F9D1EB6526A3}" type="parTrans" cxnId="{D3C20EF0-514E-8041-B6FE-BEE9DE51146C}">
      <dgm:prSet/>
      <dgm:spPr/>
      <dgm:t>
        <a:bodyPr/>
        <a:lstStyle/>
        <a:p>
          <a:endParaRPr lang="en-GB"/>
        </a:p>
      </dgm:t>
    </dgm:pt>
    <dgm:pt modelId="{D854892D-3B28-B14A-8833-17C0B56BB824}" type="sibTrans" cxnId="{D3C20EF0-514E-8041-B6FE-BEE9DE51146C}">
      <dgm:prSet/>
      <dgm:spPr/>
      <dgm:t>
        <a:bodyPr/>
        <a:lstStyle/>
        <a:p>
          <a:endParaRPr lang="en-GB"/>
        </a:p>
      </dgm:t>
    </dgm:pt>
    <dgm:pt modelId="{6087B5AE-6C02-3E4D-AC5B-8D3901E36F53}">
      <dgm:prSet/>
      <dgm:spPr/>
      <dgm:t>
        <a:bodyPr/>
        <a:lstStyle/>
        <a:p>
          <a:r>
            <a:rPr lang="en-US"/>
            <a:t>with the expression of genes and proteins: </a:t>
          </a:r>
          <a:endParaRPr lang="en-PL"/>
        </a:p>
      </dgm:t>
    </dgm:pt>
    <dgm:pt modelId="{76C88597-2DA7-404D-A568-ABA87E04AC6F}" type="parTrans" cxnId="{C728BDCE-ACDC-FD41-9ABF-A324484573E0}">
      <dgm:prSet/>
      <dgm:spPr/>
      <dgm:t>
        <a:bodyPr/>
        <a:lstStyle/>
        <a:p>
          <a:endParaRPr lang="en-GB"/>
        </a:p>
      </dgm:t>
    </dgm:pt>
    <dgm:pt modelId="{8B32208F-B10D-1442-9FE4-1EDC1D41FC29}" type="sibTrans" cxnId="{C728BDCE-ACDC-FD41-9ABF-A324484573E0}">
      <dgm:prSet/>
      <dgm:spPr/>
      <dgm:t>
        <a:bodyPr/>
        <a:lstStyle/>
        <a:p>
          <a:endParaRPr lang="en-GB"/>
        </a:p>
      </dgm:t>
    </dgm:pt>
    <dgm:pt modelId="{0177A8A3-B2E8-AC49-BB2B-59E77EE22CF0}">
      <dgm:prSet/>
      <dgm:spPr/>
      <dgm:t>
        <a:bodyPr/>
        <a:lstStyle/>
        <a:p>
          <a:r>
            <a:rPr lang="en-US"/>
            <a:t>LIF (Leukemia Inhibitory Factor), </a:t>
          </a:r>
          <a:endParaRPr lang="en-PL"/>
        </a:p>
      </dgm:t>
    </dgm:pt>
    <dgm:pt modelId="{EA8B4C95-BEDE-FC4A-A80C-DDAAD365EB3B}" type="parTrans" cxnId="{7B91E90A-30EB-F449-B038-2BF7EF249B3F}">
      <dgm:prSet/>
      <dgm:spPr/>
      <dgm:t>
        <a:bodyPr/>
        <a:lstStyle/>
        <a:p>
          <a:endParaRPr lang="en-GB"/>
        </a:p>
      </dgm:t>
    </dgm:pt>
    <dgm:pt modelId="{59D6C62D-ED6D-A74F-94AD-176B4BDC9496}" type="sibTrans" cxnId="{7B91E90A-30EB-F449-B038-2BF7EF249B3F}">
      <dgm:prSet/>
      <dgm:spPr/>
      <dgm:t>
        <a:bodyPr/>
        <a:lstStyle/>
        <a:p>
          <a:endParaRPr lang="en-GB"/>
        </a:p>
      </dgm:t>
    </dgm:pt>
    <dgm:pt modelId="{7A88C29D-8884-6B4C-B2E1-E2EF35779CBA}">
      <dgm:prSet/>
      <dgm:spPr/>
      <dgm:t>
        <a:bodyPr/>
        <a:lstStyle/>
        <a:p>
          <a:r>
            <a:rPr lang="en-US"/>
            <a:t>CXCL9 (ligand 9 of CXC chemokine) </a:t>
          </a:r>
          <a:endParaRPr lang="en-PL"/>
        </a:p>
      </dgm:t>
    </dgm:pt>
    <dgm:pt modelId="{8B62DAFD-2801-1C4B-A10C-F4F71776E3B4}" type="parTrans" cxnId="{9D9EB1EC-2794-C24B-9031-B1D3A77F9604}">
      <dgm:prSet/>
      <dgm:spPr/>
      <dgm:t>
        <a:bodyPr/>
        <a:lstStyle/>
        <a:p>
          <a:endParaRPr lang="en-GB"/>
        </a:p>
      </dgm:t>
    </dgm:pt>
    <dgm:pt modelId="{08B8DAF2-7978-234E-919C-D1F8CEB9C076}" type="sibTrans" cxnId="{9D9EB1EC-2794-C24B-9031-B1D3A77F9604}">
      <dgm:prSet/>
      <dgm:spPr/>
      <dgm:t>
        <a:bodyPr/>
        <a:lstStyle/>
        <a:p>
          <a:endParaRPr lang="en-GB"/>
        </a:p>
      </dgm:t>
    </dgm:pt>
    <dgm:pt modelId="{DE9FD35F-41B4-014A-8A06-CC540203BB51}">
      <dgm:prSet/>
      <dgm:spPr/>
      <dgm:t>
        <a:bodyPr/>
        <a:lstStyle/>
        <a:p>
          <a:r>
            <a:rPr lang="en-US"/>
            <a:t>IL-6 (Interleukin 6).</a:t>
          </a:r>
          <a:endParaRPr lang="en-PL"/>
        </a:p>
      </dgm:t>
    </dgm:pt>
    <dgm:pt modelId="{8684915E-D927-2D47-8493-2ADD20ACF290}" type="parTrans" cxnId="{0711EF6B-936B-4341-AB28-5092D3488238}">
      <dgm:prSet/>
      <dgm:spPr/>
      <dgm:t>
        <a:bodyPr/>
        <a:lstStyle/>
        <a:p>
          <a:endParaRPr lang="en-GB"/>
        </a:p>
      </dgm:t>
    </dgm:pt>
    <dgm:pt modelId="{D1CE2910-310F-804F-88AB-E3DB59C9DFA8}" type="sibTrans" cxnId="{0711EF6B-936B-4341-AB28-5092D3488238}">
      <dgm:prSet/>
      <dgm:spPr/>
      <dgm:t>
        <a:bodyPr/>
        <a:lstStyle/>
        <a:p>
          <a:endParaRPr lang="en-GB"/>
        </a:p>
      </dgm:t>
    </dgm:pt>
    <dgm:pt modelId="{57DEE974-86F0-D348-91AC-C67A487797E6}" type="pres">
      <dgm:prSet presAssocID="{9935CA46-3E50-9641-9BF4-5A522E84CB17}" presName="linear" presStyleCnt="0">
        <dgm:presLayoutVars>
          <dgm:animLvl val="lvl"/>
          <dgm:resizeHandles val="exact"/>
        </dgm:presLayoutVars>
      </dgm:prSet>
      <dgm:spPr/>
    </dgm:pt>
    <dgm:pt modelId="{C20B0B47-DF54-424F-BBA8-E1C6F91627BF}" type="pres">
      <dgm:prSet presAssocID="{17D0F979-CA61-BF45-A4A3-297A07B41C1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C3C3792-5D18-284F-8508-6B316259996C}" type="pres">
      <dgm:prSet presAssocID="{17D0F979-CA61-BF45-A4A3-297A07B41C1A}" presName="childText" presStyleLbl="revTx" presStyleIdx="0" presStyleCnt="2">
        <dgm:presLayoutVars>
          <dgm:bulletEnabled val="1"/>
        </dgm:presLayoutVars>
      </dgm:prSet>
      <dgm:spPr/>
    </dgm:pt>
    <dgm:pt modelId="{004AA5A1-7544-8E48-971D-070D49924B2B}" type="pres">
      <dgm:prSet presAssocID="{6087B5AE-6C02-3E4D-AC5B-8D3901E36F5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ADD6CB0-751B-BC49-AC5E-6C26684B8878}" type="pres">
      <dgm:prSet presAssocID="{6087B5AE-6C02-3E4D-AC5B-8D3901E36F5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E9FBB07-0DC0-344C-856C-315EB01EDC47}" type="presOf" srcId="{7A88C29D-8884-6B4C-B2E1-E2EF35779CBA}" destId="{BADD6CB0-751B-BC49-AC5E-6C26684B8878}" srcOrd="0" destOrd="1" presId="urn:microsoft.com/office/officeart/2005/8/layout/vList2"/>
    <dgm:cxn modelId="{B0AA9B09-54F0-4846-8672-EF11554EDC88}" type="presOf" srcId="{9935CA46-3E50-9641-9BF4-5A522E84CB17}" destId="{57DEE974-86F0-D348-91AC-C67A487797E6}" srcOrd="0" destOrd="0" presId="urn:microsoft.com/office/officeart/2005/8/layout/vList2"/>
    <dgm:cxn modelId="{7B91E90A-30EB-F449-B038-2BF7EF249B3F}" srcId="{6087B5AE-6C02-3E4D-AC5B-8D3901E36F53}" destId="{0177A8A3-B2E8-AC49-BB2B-59E77EE22CF0}" srcOrd="0" destOrd="0" parTransId="{EA8B4C95-BEDE-FC4A-A80C-DDAAD365EB3B}" sibTransId="{59D6C62D-ED6D-A74F-94AD-176B4BDC9496}"/>
    <dgm:cxn modelId="{2BA56D1D-8D37-8E48-A9F3-00D31E32FE6F}" srcId="{17D0F979-CA61-BF45-A4A3-297A07B41C1A}" destId="{9C538388-9B38-8D4C-B1E0-61E6DCE8AC4E}" srcOrd="0" destOrd="0" parTransId="{98B7A596-0123-BC48-8C10-D43B678184F8}" sibTransId="{BA5F7728-3967-5F4B-B828-4EDAB31F59AC}"/>
    <dgm:cxn modelId="{243C8D62-5964-594B-8549-FFBDB1A8F553}" type="presOf" srcId="{17D0F979-CA61-BF45-A4A3-297A07B41C1A}" destId="{C20B0B47-DF54-424F-BBA8-E1C6F91627BF}" srcOrd="0" destOrd="0" presId="urn:microsoft.com/office/officeart/2005/8/layout/vList2"/>
    <dgm:cxn modelId="{FAEE1446-1E85-5349-9023-F676E894250D}" type="presOf" srcId="{5334115A-9CF1-0F4D-90FD-5016A7F1106D}" destId="{CC3C3792-5D18-284F-8508-6B316259996C}" srcOrd="0" destOrd="2" presId="urn:microsoft.com/office/officeart/2005/8/layout/vList2"/>
    <dgm:cxn modelId="{0711EF6B-936B-4341-AB28-5092D3488238}" srcId="{6087B5AE-6C02-3E4D-AC5B-8D3901E36F53}" destId="{DE9FD35F-41B4-014A-8A06-CC540203BB51}" srcOrd="2" destOrd="0" parTransId="{8684915E-D927-2D47-8493-2ADD20ACF290}" sibTransId="{D1CE2910-310F-804F-88AB-E3DB59C9DFA8}"/>
    <dgm:cxn modelId="{EC304473-4B99-E74C-AF36-AD4C383AA681}" type="presOf" srcId="{6087B5AE-6C02-3E4D-AC5B-8D3901E36F53}" destId="{004AA5A1-7544-8E48-971D-070D49924B2B}" srcOrd="0" destOrd="0" presId="urn:microsoft.com/office/officeart/2005/8/layout/vList2"/>
    <dgm:cxn modelId="{EBC89880-4C98-D741-BF33-85F942F68BE9}" type="presOf" srcId="{DE9FD35F-41B4-014A-8A06-CC540203BB51}" destId="{BADD6CB0-751B-BC49-AC5E-6C26684B8878}" srcOrd="0" destOrd="2" presId="urn:microsoft.com/office/officeart/2005/8/layout/vList2"/>
    <dgm:cxn modelId="{F8480398-1357-4442-9BE2-CF5808CF8116}" type="presOf" srcId="{0177A8A3-B2E8-AC49-BB2B-59E77EE22CF0}" destId="{BADD6CB0-751B-BC49-AC5E-6C26684B8878}" srcOrd="0" destOrd="0" presId="urn:microsoft.com/office/officeart/2005/8/layout/vList2"/>
    <dgm:cxn modelId="{E98E0BA3-ECA8-334B-8F8D-E09C0217281D}" srcId="{9935CA46-3E50-9641-9BF4-5A522E84CB17}" destId="{17D0F979-CA61-BF45-A4A3-297A07B41C1A}" srcOrd="0" destOrd="0" parTransId="{3DCFF9C9-604D-6342-809A-6E283A68EAE5}" sibTransId="{46E17DD7-E5A7-4D4A-9B99-4552C2C36FB8}"/>
    <dgm:cxn modelId="{539D1FC1-2DF0-BA49-BAFC-42EFEF3EF990}" type="presOf" srcId="{9C538388-9B38-8D4C-B1E0-61E6DCE8AC4E}" destId="{CC3C3792-5D18-284F-8508-6B316259996C}" srcOrd="0" destOrd="0" presId="urn:microsoft.com/office/officeart/2005/8/layout/vList2"/>
    <dgm:cxn modelId="{DEC861C7-49E8-E94D-B38C-08E706A60DC0}" type="presOf" srcId="{FD8C0D5F-6695-0040-A021-E1389EF4AED0}" destId="{CC3C3792-5D18-284F-8508-6B316259996C}" srcOrd="0" destOrd="1" presId="urn:microsoft.com/office/officeart/2005/8/layout/vList2"/>
    <dgm:cxn modelId="{C35E6AC9-FC26-FF42-B18A-AD42DC96343A}" srcId="{17D0F979-CA61-BF45-A4A3-297A07B41C1A}" destId="{FD8C0D5F-6695-0040-A021-E1389EF4AED0}" srcOrd="1" destOrd="0" parTransId="{D0647B4A-8A7F-7A48-80E2-37EBDDEAD9EE}" sibTransId="{69E0E8F1-B6C5-1E41-8AF9-D6E562F64B38}"/>
    <dgm:cxn modelId="{C728BDCE-ACDC-FD41-9ABF-A324484573E0}" srcId="{9935CA46-3E50-9641-9BF4-5A522E84CB17}" destId="{6087B5AE-6C02-3E4D-AC5B-8D3901E36F53}" srcOrd="1" destOrd="0" parTransId="{76C88597-2DA7-404D-A568-ABA87E04AC6F}" sibTransId="{8B32208F-B10D-1442-9FE4-1EDC1D41FC29}"/>
    <dgm:cxn modelId="{9D9EB1EC-2794-C24B-9031-B1D3A77F9604}" srcId="{6087B5AE-6C02-3E4D-AC5B-8D3901E36F53}" destId="{7A88C29D-8884-6B4C-B2E1-E2EF35779CBA}" srcOrd="1" destOrd="0" parTransId="{8B62DAFD-2801-1C4B-A10C-F4F71776E3B4}" sibTransId="{08B8DAF2-7978-234E-919C-D1F8CEB9C076}"/>
    <dgm:cxn modelId="{D3C20EF0-514E-8041-B6FE-BEE9DE51146C}" srcId="{17D0F979-CA61-BF45-A4A3-297A07B41C1A}" destId="{5334115A-9CF1-0F4D-90FD-5016A7F1106D}" srcOrd="2" destOrd="0" parTransId="{20AAFE8E-B646-FC42-BE7E-F9D1EB6526A3}" sibTransId="{D854892D-3B28-B14A-8833-17C0B56BB824}"/>
    <dgm:cxn modelId="{1EA211E8-6B73-E848-96BB-CA9A4AC96C27}" type="presParOf" srcId="{57DEE974-86F0-D348-91AC-C67A487797E6}" destId="{C20B0B47-DF54-424F-BBA8-E1C6F91627BF}" srcOrd="0" destOrd="0" presId="urn:microsoft.com/office/officeart/2005/8/layout/vList2"/>
    <dgm:cxn modelId="{90C263D0-ED88-C540-86D0-CCEBFC06FED5}" type="presParOf" srcId="{57DEE974-86F0-D348-91AC-C67A487797E6}" destId="{CC3C3792-5D18-284F-8508-6B316259996C}" srcOrd="1" destOrd="0" presId="urn:microsoft.com/office/officeart/2005/8/layout/vList2"/>
    <dgm:cxn modelId="{62C44BEF-F36D-9F48-8F59-CA739C7B72A8}" type="presParOf" srcId="{57DEE974-86F0-D348-91AC-C67A487797E6}" destId="{004AA5A1-7544-8E48-971D-070D49924B2B}" srcOrd="2" destOrd="0" presId="urn:microsoft.com/office/officeart/2005/8/layout/vList2"/>
    <dgm:cxn modelId="{B885A28C-DF5E-CD4C-9D6C-22C809DD1F82}" type="presParOf" srcId="{57DEE974-86F0-D348-91AC-C67A487797E6}" destId="{BADD6CB0-751B-BC49-AC5E-6C26684B88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EE87E3-4F21-D342-AEA4-8DFEF48AB5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0A32BEC3-2D54-B045-9AED-39808AA2ED89}">
      <dgm:prSet/>
      <dgm:spPr/>
      <dgm:t>
        <a:bodyPr/>
        <a:lstStyle/>
        <a:p>
          <a:r>
            <a:rPr lang="en-US"/>
            <a:t>cancerous tissues and high-grade dysplasia presented lower LIF expression compared to the low-grade dysplasia and benign lesion groups,</a:t>
          </a:r>
          <a:endParaRPr lang="en-PL"/>
        </a:p>
      </dgm:t>
    </dgm:pt>
    <dgm:pt modelId="{5F64B3F4-6199-C141-A0B4-21CA8AD57776}" type="parTrans" cxnId="{DD89E88A-50A0-B942-BB43-AF896DE0F770}">
      <dgm:prSet/>
      <dgm:spPr/>
      <dgm:t>
        <a:bodyPr/>
        <a:lstStyle/>
        <a:p>
          <a:endParaRPr lang="en-GB"/>
        </a:p>
      </dgm:t>
    </dgm:pt>
    <dgm:pt modelId="{B0FA2807-03BF-CD42-BB61-346B25E49151}" type="sibTrans" cxnId="{DD89E88A-50A0-B942-BB43-AF896DE0F770}">
      <dgm:prSet/>
      <dgm:spPr/>
      <dgm:t>
        <a:bodyPr/>
        <a:lstStyle/>
        <a:p>
          <a:endParaRPr lang="en-GB"/>
        </a:p>
      </dgm:t>
    </dgm:pt>
    <dgm:pt modelId="{18BAC5EA-1CCD-754F-938C-318BE69D6911}">
      <dgm:prSet/>
      <dgm:spPr/>
      <dgm:t>
        <a:bodyPr/>
        <a:lstStyle/>
        <a:p>
          <a:r>
            <a:rPr lang="en-US"/>
            <a:t>suppression of LIF in malignant tissue </a:t>
          </a:r>
          <a:endParaRPr lang="en-PL"/>
        </a:p>
      </dgm:t>
    </dgm:pt>
    <dgm:pt modelId="{944FD8B0-4EF0-B048-9A6E-921BFF145842}" type="parTrans" cxnId="{6D828B9E-6522-0C40-A284-4CCF6E8F5213}">
      <dgm:prSet/>
      <dgm:spPr/>
      <dgm:t>
        <a:bodyPr/>
        <a:lstStyle/>
        <a:p>
          <a:endParaRPr lang="en-GB"/>
        </a:p>
      </dgm:t>
    </dgm:pt>
    <dgm:pt modelId="{04AFE830-E484-1549-9ECB-C32214400737}" type="sibTrans" cxnId="{6D828B9E-6522-0C40-A284-4CCF6E8F5213}">
      <dgm:prSet/>
      <dgm:spPr/>
      <dgm:t>
        <a:bodyPr/>
        <a:lstStyle/>
        <a:p>
          <a:endParaRPr lang="en-GB"/>
        </a:p>
      </dgm:t>
    </dgm:pt>
    <dgm:pt modelId="{C81BADE5-BD35-5948-A249-A66C553B5EA1}">
      <dgm:prSet/>
      <dgm:spPr/>
      <dgm:t>
        <a:bodyPr/>
        <a:lstStyle/>
        <a:p>
          <a:r>
            <a:rPr lang="en-US"/>
            <a:t>potential contrast with oral squamous cell carcinoma, where decreased LIF expression may strengthen anti-tumor activity</a:t>
          </a:r>
          <a:r>
            <a:rPr lang="en-PL"/>
            <a:t> </a:t>
          </a:r>
        </a:p>
      </dgm:t>
    </dgm:pt>
    <dgm:pt modelId="{C9FEA18B-AEB9-4A42-A9EB-CC0A3B6DA38C}" type="parTrans" cxnId="{22507E22-CC58-5B40-860E-EA39A63EFD1D}">
      <dgm:prSet/>
      <dgm:spPr/>
      <dgm:t>
        <a:bodyPr/>
        <a:lstStyle/>
        <a:p>
          <a:endParaRPr lang="en-GB"/>
        </a:p>
      </dgm:t>
    </dgm:pt>
    <dgm:pt modelId="{E80AB301-FD22-9E4A-AB2A-79C038FE002E}" type="sibTrans" cxnId="{22507E22-CC58-5B40-860E-EA39A63EFD1D}">
      <dgm:prSet/>
      <dgm:spPr/>
      <dgm:t>
        <a:bodyPr/>
        <a:lstStyle/>
        <a:p>
          <a:endParaRPr lang="en-GB"/>
        </a:p>
      </dgm:t>
    </dgm:pt>
    <dgm:pt modelId="{D7DECE42-769D-F349-80BF-FFE505BE65F3}" type="pres">
      <dgm:prSet presAssocID="{35EE87E3-4F21-D342-AEA4-8DFEF48AB5D8}" presName="linear" presStyleCnt="0">
        <dgm:presLayoutVars>
          <dgm:animLvl val="lvl"/>
          <dgm:resizeHandles val="exact"/>
        </dgm:presLayoutVars>
      </dgm:prSet>
      <dgm:spPr/>
    </dgm:pt>
    <dgm:pt modelId="{9471B99F-58A6-2D47-9D26-2E1E5990F0BD}" type="pres">
      <dgm:prSet presAssocID="{0A32BEC3-2D54-B045-9AED-39808AA2ED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CD24F1-2382-6C41-A35D-A7F54F9F85F3}" type="pres">
      <dgm:prSet presAssocID="{B0FA2807-03BF-CD42-BB61-346B25E49151}" presName="spacer" presStyleCnt="0"/>
      <dgm:spPr/>
    </dgm:pt>
    <dgm:pt modelId="{956A1C09-8F8C-464D-8390-C7A2FAF8A814}" type="pres">
      <dgm:prSet presAssocID="{18BAC5EA-1CCD-754F-938C-318BE69D69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FBA56E-0875-944B-BD49-1EB94AAF4746}" type="pres">
      <dgm:prSet presAssocID="{04AFE830-E484-1549-9ECB-C32214400737}" presName="spacer" presStyleCnt="0"/>
      <dgm:spPr/>
    </dgm:pt>
    <dgm:pt modelId="{FD6805D3-9FF6-044A-A689-8B59A3372CA3}" type="pres">
      <dgm:prSet presAssocID="{C81BADE5-BD35-5948-A249-A66C553B5EA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507E22-CC58-5B40-860E-EA39A63EFD1D}" srcId="{35EE87E3-4F21-D342-AEA4-8DFEF48AB5D8}" destId="{C81BADE5-BD35-5948-A249-A66C553B5EA1}" srcOrd="2" destOrd="0" parTransId="{C9FEA18B-AEB9-4A42-A9EB-CC0A3B6DA38C}" sibTransId="{E80AB301-FD22-9E4A-AB2A-79C038FE002E}"/>
    <dgm:cxn modelId="{A1FDAA62-A432-7643-83A6-F8B67CBA3B88}" type="presOf" srcId="{35EE87E3-4F21-D342-AEA4-8DFEF48AB5D8}" destId="{D7DECE42-769D-F349-80BF-FFE505BE65F3}" srcOrd="0" destOrd="0" presId="urn:microsoft.com/office/officeart/2005/8/layout/vList2"/>
    <dgm:cxn modelId="{DD89E88A-50A0-B942-BB43-AF896DE0F770}" srcId="{35EE87E3-4F21-D342-AEA4-8DFEF48AB5D8}" destId="{0A32BEC3-2D54-B045-9AED-39808AA2ED89}" srcOrd="0" destOrd="0" parTransId="{5F64B3F4-6199-C141-A0B4-21CA8AD57776}" sibTransId="{B0FA2807-03BF-CD42-BB61-346B25E49151}"/>
    <dgm:cxn modelId="{E6D6BA97-44C8-AA42-BD1D-7E59B40CB8A4}" type="presOf" srcId="{0A32BEC3-2D54-B045-9AED-39808AA2ED89}" destId="{9471B99F-58A6-2D47-9D26-2E1E5990F0BD}" srcOrd="0" destOrd="0" presId="urn:microsoft.com/office/officeart/2005/8/layout/vList2"/>
    <dgm:cxn modelId="{6D828B9E-6522-0C40-A284-4CCF6E8F5213}" srcId="{35EE87E3-4F21-D342-AEA4-8DFEF48AB5D8}" destId="{18BAC5EA-1CCD-754F-938C-318BE69D6911}" srcOrd="1" destOrd="0" parTransId="{944FD8B0-4EF0-B048-9A6E-921BFF145842}" sibTransId="{04AFE830-E484-1549-9ECB-C32214400737}"/>
    <dgm:cxn modelId="{8405D2AF-B5CA-8E41-B274-B03E0D1343FE}" type="presOf" srcId="{C81BADE5-BD35-5948-A249-A66C553B5EA1}" destId="{FD6805D3-9FF6-044A-A689-8B59A3372CA3}" srcOrd="0" destOrd="0" presId="urn:microsoft.com/office/officeart/2005/8/layout/vList2"/>
    <dgm:cxn modelId="{56B600C5-C64B-8E48-97F0-CDE30AD0B737}" type="presOf" srcId="{18BAC5EA-1CCD-754F-938C-318BE69D6911}" destId="{956A1C09-8F8C-464D-8390-C7A2FAF8A814}" srcOrd="0" destOrd="0" presId="urn:microsoft.com/office/officeart/2005/8/layout/vList2"/>
    <dgm:cxn modelId="{DC64E4A8-F447-6745-8D34-B10D86DEDC95}" type="presParOf" srcId="{D7DECE42-769D-F349-80BF-FFE505BE65F3}" destId="{9471B99F-58A6-2D47-9D26-2E1E5990F0BD}" srcOrd="0" destOrd="0" presId="urn:microsoft.com/office/officeart/2005/8/layout/vList2"/>
    <dgm:cxn modelId="{76C544D5-F911-7848-A763-58AC32208EF1}" type="presParOf" srcId="{D7DECE42-769D-F349-80BF-FFE505BE65F3}" destId="{BACD24F1-2382-6C41-A35D-A7F54F9F85F3}" srcOrd="1" destOrd="0" presId="urn:microsoft.com/office/officeart/2005/8/layout/vList2"/>
    <dgm:cxn modelId="{D1E4A025-CCFC-1E42-A73E-CF71B63AF043}" type="presParOf" srcId="{D7DECE42-769D-F349-80BF-FFE505BE65F3}" destId="{956A1C09-8F8C-464D-8390-C7A2FAF8A814}" srcOrd="2" destOrd="0" presId="urn:microsoft.com/office/officeart/2005/8/layout/vList2"/>
    <dgm:cxn modelId="{ACAB101B-74F4-6A40-8986-4ADD75FFBE84}" type="presParOf" srcId="{D7DECE42-769D-F349-80BF-FFE505BE65F3}" destId="{C7FBA56E-0875-944B-BD49-1EB94AAF4746}" srcOrd="3" destOrd="0" presId="urn:microsoft.com/office/officeart/2005/8/layout/vList2"/>
    <dgm:cxn modelId="{A5C812FD-7C63-A443-916A-5FA133C1FD56}" type="presParOf" srcId="{D7DECE42-769D-F349-80BF-FFE505BE65F3}" destId="{FD6805D3-9FF6-044A-A689-8B59A3372C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B0B47-DF54-424F-BBA8-E1C6F91627BF}">
      <dsp:nvSpPr>
        <dsp:cNvPr id="0" name=""/>
        <dsp:cNvSpPr/>
      </dsp:nvSpPr>
      <dsp:spPr>
        <a:xfrm>
          <a:off x="0" y="17964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correlate vascular changes visible in NBI in: </a:t>
          </a:r>
          <a:endParaRPr lang="en-PL" sz="3300" kern="1200"/>
        </a:p>
      </dsp:txBody>
      <dsp:txXfrm>
        <a:off x="38638" y="56602"/>
        <a:ext cx="10438324" cy="714229"/>
      </dsp:txXfrm>
    </dsp:sp>
    <dsp:sp modelId="{CC3C3792-5D18-284F-8508-6B316259996C}">
      <dsp:nvSpPr>
        <dsp:cNvPr id="0" name=""/>
        <dsp:cNvSpPr/>
      </dsp:nvSpPr>
      <dsp:spPr>
        <a:xfrm>
          <a:off x="0" y="809469"/>
          <a:ext cx="105156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laryngeal cancer, </a:t>
          </a:r>
          <a:endParaRPr lang="en-PL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precancerous lesions</a:t>
          </a:r>
          <a:endParaRPr lang="en-PL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benign lesions </a:t>
          </a:r>
          <a:endParaRPr lang="en-PL" sz="2600" kern="1200"/>
        </a:p>
      </dsp:txBody>
      <dsp:txXfrm>
        <a:off x="0" y="809469"/>
        <a:ext cx="10515600" cy="1366200"/>
      </dsp:txXfrm>
    </dsp:sp>
    <dsp:sp modelId="{004AA5A1-7544-8E48-971D-070D49924B2B}">
      <dsp:nvSpPr>
        <dsp:cNvPr id="0" name=""/>
        <dsp:cNvSpPr/>
      </dsp:nvSpPr>
      <dsp:spPr>
        <a:xfrm>
          <a:off x="0" y="2175669"/>
          <a:ext cx="10515600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with the expression of genes and proteins: </a:t>
          </a:r>
          <a:endParaRPr lang="en-PL" sz="3300" kern="1200"/>
        </a:p>
      </dsp:txBody>
      <dsp:txXfrm>
        <a:off x="38638" y="2214307"/>
        <a:ext cx="10438324" cy="714229"/>
      </dsp:txXfrm>
    </dsp:sp>
    <dsp:sp modelId="{BADD6CB0-751B-BC49-AC5E-6C26684B8878}">
      <dsp:nvSpPr>
        <dsp:cNvPr id="0" name=""/>
        <dsp:cNvSpPr/>
      </dsp:nvSpPr>
      <dsp:spPr>
        <a:xfrm>
          <a:off x="0" y="2967174"/>
          <a:ext cx="105156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LIF (Leukemia Inhibitory Factor), </a:t>
          </a:r>
          <a:endParaRPr lang="en-PL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CXCL9 (ligand 9 of CXC chemokine) </a:t>
          </a:r>
          <a:endParaRPr lang="en-PL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IL-6 (Interleukin 6).</a:t>
          </a:r>
          <a:endParaRPr lang="en-PL" sz="2600" kern="1200"/>
        </a:p>
      </dsp:txBody>
      <dsp:txXfrm>
        <a:off x="0" y="2967174"/>
        <a:ext cx="10515600" cy="1366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1B99F-58A6-2D47-9D26-2E1E5990F0BD}">
      <dsp:nvSpPr>
        <dsp:cNvPr id="0" name=""/>
        <dsp:cNvSpPr/>
      </dsp:nvSpPr>
      <dsp:spPr>
        <a:xfrm>
          <a:off x="0" y="549369"/>
          <a:ext cx="10515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cancerous tissues and high-grade dysplasia presented lower LIF expression compared to the low-grade dysplasia and benign lesion groups,</a:t>
          </a:r>
          <a:endParaRPr lang="en-PL" sz="2600" kern="1200"/>
        </a:p>
      </dsp:txBody>
      <dsp:txXfrm>
        <a:off x="50489" y="599858"/>
        <a:ext cx="10414622" cy="933302"/>
      </dsp:txXfrm>
    </dsp:sp>
    <dsp:sp modelId="{956A1C09-8F8C-464D-8390-C7A2FAF8A814}">
      <dsp:nvSpPr>
        <dsp:cNvPr id="0" name=""/>
        <dsp:cNvSpPr/>
      </dsp:nvSpPr>
      <dsp:spPr>
        <a:xfrm>
          <a:off x="0" y="1658529"/>
          <a:ext cx="10515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suppression of LIF in malignant tissue </a:t>
          </a:r>
          <a:endParaRPr lang="en-PL" sz="2600" kern="1200"/>
        </a:p>
      </dsp:txBody>
      <dsp:txXfrm>
        <a:off x="50489" y="1709018"/>
        <a:ext cx="10414622" cy="933302"/>
      </dsp:txXfrm>
    </dsp:sp>
    <dsp:sp modelId="{FD6805D3-9FF6-044A-A689-8B59A3372CA3}">
      <dsp:nvSpPr>
        <dsp:cNvPr id="0" name=""/>
        <dsp:cNvSpPr/>
      </dsp:nvSpPr>
      <dsp:spPr>
        <a:xfrm>
          <a:off x="0" y="2767689"/>
          <a:ext cx="10515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potential contrast with oral squamous cell carcinoma, where decreased LIF expression may strengthen anti-tumor activity</a:t>
          </a:r>
          <a:r>
            <a:rPr lang="en-PL" sz="2600" kern="1200"/>
            <a:t> </a:t>
          </a:r>
        </a:p>
      </dsp:txBody>
      <dsp:txXfrm>
        <a:off x="50489" y="2818178"/>
        <a:ext cx="10414622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52309-DE9D-AC44-AB1B-0863F12C4B4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126C3-57DF-704F-B6DB-E3FD4DE4B9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23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126C3-57DF-704F-B6DB-E3FD4DE4B92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94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126C3-57DF-704F-B6DB-E3FD4DE4B92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89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126C3-57DF-704F-B6DB-E3FD4DE4B92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82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126C3-57DF-704F-B6DB-E3FD4DE4B92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87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126C3-57DF-704F-B6DB-E3FD4DE4B92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EF35-5200-4A41-99EE-DB8D6AF14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279B-9D5D-C848-9E74-D4110F616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FA47C-D2B2-0848-BAE9-55E9AA95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5954-8028-E84F-964C-4D5415A8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E57E6-A83F-0045-9C21-CAB0754C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09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B49C-4C8C-AE4C-ABAD-34B9C34E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C38BE-9CAE-AB49-93D7-DE5987881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A437B-3DF4-354E-9EC4-00F4D86E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3E681-6B81-BE4F-AE34-12C79643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AFD89-9175-4943-AE92-6A4E1BBF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918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68357-D34E-FF49-B6F0-654A6ECDF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E7F73-21A3-5B4B-BFC7-11F4482F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D260F-B457-1E47-8E5E-9AE64EDF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B2591-47AC-8E43-B150-BFFBBE65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07AD-4EDE-944C-9A0B-063B4DCD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6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E873-617D-DB46-8273-64208166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9C985-6E69-2746-950A-30271C63E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3F5E2-B55B-444E-A0F8-480B1C340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0CED-ABD9-A943-8A68-EB820E1E5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6319A-0DB7-2141-BD09-50820020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89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FA09-C69F-5A46-AC8A-EE990B0D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48873-3AB5-234C-AE87-E2AF16D1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F981B-7883-CE46-88F1-016392EB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F4EA5-CFE5-4746-BFCC-6AB50C1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B5DB9-7248-3349-A801-E672959C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6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4CD0F-98C0-B442-9704-A6AEE6FA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8516-0E5C-8948-994D-F5B2906BE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1403E-F31D-274A-B24D-8489E1392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E4C4B-F73A-D445-9DDB-ED97D39A1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AABB8-262D-2B42-BE4D-3442C2E3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50977-BED1-B54B-90C4-F87F6FB1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8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5596-7DA2-9D47-99E0-B348708F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DE30B-499D-B94D-971C-34093669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13120-FD17-8B40-83A3-F063AF3A9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02763E-34C0-D64B-9CD6-76E9D30EA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A48F6-CD46-9040-9E64-D3D4B739D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14A6DF-B41A-C942-A941-A78AAB24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8CA84-B2FD-D84C-83AF-BAB5C8B4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F7B90-4D8A-CA46-9190-805599B6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11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E6EF1-AA52-0344-97E2-11D38F73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E96FA-41B7-D94F-9EEE-1C77C804D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F09FB-2E5B-4147-8AF6-F9D7D879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92021-3E59-B14B-9591-7A822B8C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5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D6128C-8ACB-1D45-8BDD-AB0309C3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E8381-1ABE-9342-927D-26637F7A7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24F9F-DA12-AD42-A0CD-7A118812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57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8F2D-C9F2-7840-AE28-EFA12C7C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B905-5A62-9D4B-B8BE-45D7BF345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278AC-6B04-5844-A541-3DDE4B4F5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11AC3-FEA0-5D46-ABBA-17AE3B9F3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6CFC4-E00F-584D-8BA8-AFA26DB9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DC917-2CC8-0A4E-9E43-A352C41F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65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6337-B488-DD46-9EF6-2AE2200F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FC9F8-2BA6-264D-B3F0-A87060D02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14226-C292-164C-A331-00E1E178C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6D6F8-1DC6-7247-A667-859FAC4D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8797A-B3A5-2B47-B484-6898CA49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CEB18-BA34-6D46-A402-82643BB8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78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AC4E6D-0ADC-234F-A3D1-ED0247E8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3417B-9452-F043-8FBF-2C020D1A9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5AD60-4FCE-9145-A722-CBFC8F6B0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E8F80-34DB-F541-B4A2-10B082BFA4CE}" type="datetimeFigureOut">
              <a:rPr lang="pl-PL" smtClean="0"/>
              <a:t>06.05.2024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D7D0A-34D9-AC4F-82DD-A0BBD30FA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4AD1D-891C-D041-B1BE-40A00077D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CBCB7-AD92-E040-97A1-EA76991912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39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2010-AC15-8643-989E-50D67F9B5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116"/>
            <a:ext cx="9144000" cy="2387600"/>
          </a:xfrm>
        </p:spPr>
        <p:txBody>
          <a:bodyPr>
            <a:normAutofit/>
          </a:bodyPr>
          <a:lstStyle/>
          <a:p>
            <a:r>
              <a:rPr lang="en" sz="3200" dirty="0"/>
              <a:t>Malignant transformation markers associated with </a:t>
            </a:r>
            <a:r>
              <a:rPr lang="en" sz="3200" dirty="0" err="1"/>
              <a:t>neoangiogenesis</a:t>
            </a:r>
            <a:r>
              <a:rPr lang="en" sz="3200" dirty="0"/>
              <a:t> in premalignant</a:t>
            </a:r>
            <a:br>
              <a:rPr lang="en" sz="3200" dirty="0"/>
            </a:br>
            <a:r>
              <a:rPr lang="en" sz="3200" dirty="0"/>
              <a:t>laryngeal lesions and laryngeal cancer assessed by Narrow Band Imaging</a:t>
            </a:r>
            <a:endParaRPr lang="pl-PL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26267-1D3E-274C-BED4-201FEF259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4716"/>
            <a:ext cx="9144000" cy="484540"/>
          </a:xfrm>
        </p:spPr>
        <p:txBody>
          <a:bodyPr/>
          <a:lstStyle/>
          <a:p>
            <a:r>
              <a:rPr lang="pl-PL" b="1" dirty="0"/>
              <a:t>lek. Magda Barańska</a:t>
            </a:r>
          </a:p>
          <a:p>
            <a:endParaRPr lang="pl-P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6BD8E-D796-D74A-BB84-D369C8DD1DDA}"/>
              </a:ext>
            </a:extLst>
          </p:cNvPr>
          <p:cNvSpPr txBox="1"/>
          <p:nvPr/>
        </p:nvSpPr>
        <p:spPr>
          <a:xfrm>
            <a:off x="1084727" y="5752941"/>
            <a:ext cx="71684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Public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Scientific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Review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Session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Interntional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Doctoral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School,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Medical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University of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Lodz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4FB24-9AEC-8749-A412-8942D6BC1B5F}"/>
              </a:ext>
            </a:extLst>
          </p:cNvPr>
          <p:cNvSpPr txBox="1"/>
          <p:nvPr/>
        </p:nvSpPr>
        <p:spPr>
          <a:xfrm>
            <a:off x="2095500" y="318298"/>
            <a:ext cx="741580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Department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Otolaryngology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Head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and Neck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Oncology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Medical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University of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Lodz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94323-9516-5A48-BE19-6D396A1B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27" y="381784"/>
            <a:ext cx="920695" cy="59630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A032AC2-F7B7-52D7-F3FB-B3D64E84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251400"/>
            <a:ext cx="4216400" cy="9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9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1A5E7-B7AD-8A4C-B565-C35D7350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Narrow</a:t>
            </a:r>
            <a:r>
              <a:rPr lang="pl-PL" dirty="0"/>
              <a:t> Band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71CE40-9489-F049-86D6-2573D9688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06147"/>
            <a:ext cx="10515600" cy="41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D658-DB6A-B54D-B305-81FC58F6C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Classification</a:t>
            </a:r>
            <a:r>
              <a:rPr lang="pl-PL" dirty="0"/>
              <a:t> of the </a:t>
            </a:r>
            <a:r>
              <a:rPr lang="pl-PL" dirty="0" err="1"/>
              <a:t>lesions</a:t>
            </a:r>
            <a:endParaRPr lang="pl-PL" dirty="0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E6E62F-E53B-4746-B70C-97ECE640B2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4344920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9C540-7874-954A-A24D-D6D1CD765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205" y="3946576"/>
            <a:ext cx="3403264" cy="2678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04B63-E560-1248-8DF2-43E916170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906" y="1690688"/>
            <a:ext cx="2544630" cy="362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5A8885-68D8-4E4D-8CA1-89303E12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205" y="1277141"/>
            <a:ext cx="3403264" cy="2669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348075-5CEB-2043-9CC7-03CCC8BA8B13}"/>
              </a:ext>
            </a:extLst>
          </p:cNvPr>
          <p:cNvSpPr txBox="1"/>
          <p:nvPr/>
        </p:nvSpPr>
        <p:spPr>
          <a:xfrm>
            <a:off x="838200" y="6192793"/>
            <a:ext cx="4686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/>
              <a:t>Šifrer</a:t>
            </a:r>
            <a:r>
              <a:rPr lang="pl-PL" sz="1100" dirty="0"/>
              <a:t>, R., </a:t>
            </a:r>
            <a:r>
              <a:rPr lang="pl-PL" sz="1100" dirty="0" err="1"/>
              <a:t>Šereg-Bahar</a:t>
            </a:r>
            <a:r>
              <a:rPr lang="pl-PL" sz="1100" dirty="0"/>
              <a:t>, M., Gale, N. </a:t>
            </a:r>
            <a:r>
              <a:rPr lang="pl-PL" sz="1100" i="1" dirty="0"/>
              <a:t>et al.</a:t>
            </a:r>
            <a:r>
              <a:rPr lang="pl-PL" sz="1100" dirty="0"/>
              <a:t> The </a:t>
            </a:r>
            <a:r>
              <a:rPr lang="pl-PL" sz="1100" dirty="0" err="1"/>
              <a:t>diagnostic</a:t>
            </a:r>
            <a:r>
              <a:rPr lang="pl-PL" sz="1100" dirty="0"/>
              <a:t> </a:t>
            </a:r>
            <a:r>
              <a:rPr lang="pl-PL" sz="1100" dirty="0" err="1"/>
              <a:t>value</a:t>
            </a:r>
            <a:r>
              <a:rPr lang="pl-PL" sz="1100" dirty="0"/>
              <a:t> of </a:t>
            </a:r>
            <a:r>
              <a:rPr lang="pl-PL" sz="1100" dirty="0" err="1"/>
              <a:t>perpendicular</a:t>
            </a:r>
            <a:r>
              <a:rPr lang="pl-PL" sz="1100" dirty="0"/>
              <a:t> </a:t>
            </a:r>
            <a:r>
              <a:rPr lang="pl-PL" sz="1100" dirty="0" err="1"/>
              <a:t>vascular</a:t>
            </a:r>
            <a:r>
              <a:rPr lang="pl-PL" sz="1100" dirty="0"/>
              <a:t> </a:t>
            </a:r>
            <a:r>
              <a:rPr lang="pl-PL" sz="1100" dirty="0" err="1"/>
              <a:t>patterns</a:t>
            </a:r>
            <a:r>
              <a:rPr lang="pl-PL" sz="1100" dirty="0"/>
              <a:t> of </a:t>
            </a:r>
            <a:r>
              <a:rPr lang="pl-PL" sz="1100" dirty="0" err="1"/>
              <a:t>vocal</a:t>
            </a:r>
            <a:r>
              <a:rPr lang="pl-PL" sz="1100" dirty="0"/>
              <a:t> </a:t>
            </a:r>
            <a:r>
              <a:rPr lang="pl-PL" sz="1100" dirty="0" err="1"/>
              <a:t>cords</a:t>
            </a:r>
            <a:r>
              <a:rPr lang="pl-PL" sz="1100" dirty="0"/>
              <a:t> </a:t>
            </a:r>
            <a:r>
              <a:rPr lang="pl-PL" sz="1100" dirty="0" err="1"/>
              <a:t>defined</a:t>
            </a:r>
            <a:r>
              <a:rPr lang="pl-PL" sz="1100" dirty="0"/>
              <a:t> by </a:t>
            </a:r>
            <a:r>
              <a:rPr lang="pl-PL" sz="1100" dirty="0" err="1"/>
              <a:t>narrow</a:t>
            </a:r>
            <a:r>
              <a:rPr lang="pl-PL" sz="1100" dirty="0"/>
              <a:t>-band </a:t>
            </a:r>
            <a:r>
              <a:rPr lang="pl-PL" sz="1100" dirty="0" err="1"/>
              <a:t>imaging</a:t>
            </a:r>
            <a:r>
              <a:rPr lang="pl-PL" sz="1100" dirty="0"/>
              <a:t>. </a:t>
            </a:r>
            <a:r>
              <a:rPr lang="pl-PL" sz="1100" i="1" dirty="0" err="1"/>
              <a:t>Eur</a:t>
            </a:r>
            <a:r>
              <a:rPr lang="pl-PL" sz="1100" i="1" dirty="0"/>
              <a:t> </a:t>
            </a:r>
            <a:r>
              <a:rPr lang="pl-PL" sz="1100" i="1" dirty="0" err="1"/>
              <a:t>Arch</a:t>
            </a:r>
            <a:r>
              <a:rPr lang="pl-PL" sz="1100" i="1" dirty="0"/>
              <a:t> </a:t>
            </a:r>
            <a:r>
              <a:rPr lang="pl-PL" sz="1100" i="1" dirty="0" err="1"/>
              <a:t>Otorhinolaryngol</a:t>
            </a:r>
            <a:r>
              <a:rPr lang="pl-PL" sz="1100" dirty="0"/>
              <a:t> </a:t>
            </a:r>
            <a:r>
              <a:rPr lang="pl-PL" sz="1100" b="1" dirty="0"/>
              <a:t>277, </a:t>
            </a:r>
            <a:r>
              <a:rPr lang="pl-PL" sz="1100" dirty="0"/>
              <a:t>1715–1723 (2020). </a:t>
            </a:r>
            <a:r>
              <a:rPr lang="pl-PL" sz="1100" dirty="0" err="1"/>
              <a:t>https</a:t>
            </a:r>
            <a:r>
              <a:rPr lang="pl-PL" sz="1100" dirty="0"/>
              <a:t>://</a:t>
            </a:r>
            <a:r>
              <a:rPr lang="pl-PL" sz="1100" dirty="0" err="1"/>
              <a:t>doi.org</a:t>
            </a:r>
            <a:r>
              <a:rPr lang="pl-PL" sz="1100" dirty="0"/>
              <a:t>/10.1007</a:t>
            </a:r>
          </a:p>
        </p:txBody>
      </p:sp>
    </p:spTree>
    <p:extLst>
      <p:ext uri="{BB962C8B-B14F-4D97-AF65-F5344CB8AC3E}">
        <p14:creationId xmlns:p14="http://schemas.microsoft.com/office/powerpoint/2010/main" val="114479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208D-6AD4-0620-E3A1-5651779F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Aim of the study: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24C0C0-1B77-C854-F6A3-B205F79D78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7923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38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513F-C572-65BE-656C-F346DE05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The role of LIF in head and neck cancers?</a:t>
            </a:r>
          </a:p>
        </p:txBody>
      </p:sp>
      <p:pic>
        <p:nvPicPr>
          <p:cNvPr id="1026" name="Picture 2" descr="Frank Netter's Atlas Of Human Anatomy: Review Kenhub, 53% OFF">
            <a:extLst>
              <a:ext uri="{FF2B5EF4-FFF2-40B4-BE49-F238E27FC236}">
                <a16:creationId xmlns:a16="http://schemas.microsoft.com/office/drawing/2014/main" id="{9876C04C-26F3-C86A-7A56-BCD6B7F6BB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41" y="1690688"/>
            <a:ext cx="273091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5273D1-1709-4B59-2F58-A4430907A0B8}"/>
              </a:ext>
            </a:extLst>
          </p:cNvPr>
          <p:cNvCxnSpPr/>
          <p:nvPr/>
        </p:nvCxnSpPr>
        <p:spPr>
          <a:xfrm>
            <a:off x="3721100" y="3404632"/>
            <a:ext cx="25781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C2E9C9-49E9-8EBA-2536-3D3AA66FF354}"/>
              </a:ext>
            </a:extLst>
          </p:cNvPr>
          <p:cNvSpPr txBox="1"/>
          <p:nvPr/>
        </p:nvSpPr>
        <p:spPr>
          <a:xfrm>
            <a:off x="6438900" y="3212069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oral cancer: facilitates the invasion of cancer cells</a:t>
            </a:r>
            <a:r>
              <a:rPr lang="en-PL" dirty="0">
                <a:effectLst/>
              </a:rPr>
              <a:t> </a:t>
            </a:r>
            <a:endParaRPr lang="en-P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C791BF-FB87-C04C-8712-165AC090E925}"/>
              </a:ext>
            </a:extLst>
          </p:cNvPr>
          <p:cNvCxnSpPr>
            <a:cxnSpLocks/>
          </p:cNvCxnSpPr>
          <p:nvPr/>
        </p:nvCxnSpPr>
        <p:spPr>
          <a:xfrm>
            <a:off x="3270250" y="4330700"/>
            <a:ext cx="18478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7288F5-0F49-2367-F587-8178D4A124A4}"/>
              </a:ext>
            </a:extLst>
          </p:cNvPr>
          <p:cNvSpPr txBox="1"/>
          <p:nvPr/>
        </p:nvSpPr>
        <p:spPr>
          <a:xfrm>
            <a:off x="5232400" y="41275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CA08C-80F0-D099-A7FC-FDF0DFAEF3D7}"/>
              </a:ext>
            </a:extLst>
          </p:cNvPr>
          <p:cNvSpPr txBox="1"/>
          <p:nvPr/>
        </p:nvSpPr>
        <p:spPr>
          <a:xfrm>
            <a:off x="6197600" y="2768088"/>
            <a:ext cx="515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nasopharyngeal carcinoma: promotes tumour growth</a:t>
            </a:r>
            <a:endParaRPr lang="en-PL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B404E9-7AF2-41CF-A16F-910E7C3239D8}"/>
              </a:ext>
            </a:extLst>
          </p:cNvPr>
          <p:cNvCxnSpPr/>
          <p:nvPr/>
        </p:nvCxnSpPr>
        <p:spPr>
          <a:xfrm>
            <a:off x="3517900" y="3010934"/>
            <a:ext cx="25781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A04061-6E0B-CA8B-FDF8-358FFC20BE4E}"/>
              </a:ext>
            </a:extLst>
          </p:cNvPr>
          <p:cNvSpPr txBox="1"/>
          <p:nvPr/>
        </p:nvSpPr>
        <p:spPr>
          <a:xfrm>
            <a:off x="7664244" y="5486912"/>
            <a:ext cx="45212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Liu SC, Tsang NM, Chiang WC, Chang KP, Hsueh C, Liang Y, </a:t>
            </a:r>
            <a:r>
              <a:rPr lang="en-GB" sz="1050" dirty="0" err="1"/>
              <a:t>Juang</a:t>
            </a:r>
            <a:r>
              <a:rPr lang="en-GB" sz="1050" dirty="0"/>
              <a:t> JL, Chow KP and Chang YS: </a:t>
            </a:r>
            <a:r>
              <a:rPr lang="en-GB" sz="1050" dirty="0" err="1"/>
              <a:t>Leukemia</a:t>
            </a:r>
            <a:r>
              <a:rPr lang="en-GB" sz="1050" dirty="0"/>
              <a:t> inhibitory factor promotes nasopharyngeal carcinoma progression and </a:t>
            </a:r>
            <a:r>
              <a:rPr lang="en-GB" sz="1050" dirty="0" err="1"/>
              <a:t>radioresistance</a:t>
            </a:r>
            <a:r>
              <a:rPr lang="en-GB" sz="1050" dirty="0"/>
              <a:t>. J Clin Invest. 123:5269–5283. 2013.</a:t>
            </a:r>
          </a:p>
          <a:p>
            <a:r>
              <a:rPr lang="en-GB" sz="1050" dirty="0"/>
              <a:t>Lin TA, Wu TS, Li YJ, Yang CN, </a:t>
            </a:r>
            <a:r>
              <a:rPr lang="en-GB" sz="1050" dirty="0" err="1"/>
              <a:t>Illescas</a:t>
            </a:r>
            <a:r>
              <a:rPr lang="en-GB" sz="1050" dirty="0"/>
              <a:t> </a:t>
            </a:r>
            <a:r>
              <a:rPr lang="en-GB" sz="1050" dirty="0" err="1"/>
              <a:t>Ralda</a:t>
            </a:r>
            <a:r>
              <a:rPr lang="en-GB" sz="1050" dirty="0"/>
              <a:t> MM, Chang HH. Role and Mechanism of LIF in Oral Squamous Cell Carcinoma Progression. J Clin Med. 2020 Jan 21;9(2):295. </a:t>
            </a:r>
            <a:r>
              <a:rPr lang="en-GB" sz="1050" dirty="0" err="1"/>
              <a:t>doi</a:t>
            </a:r>
            <a:r>
              <a:rPr lang="en-GB" sz="1050" dirty="0"/>
              <a:t>: 10.3390/jcm9020295. PMID: 31973037; PMCID: PMC7073607.</a:t>
            </a:r>
            <a:endParaRPr lang="en-PL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CB5AB-9606-D69C-C262-31BBB805F9A8}"/>
              </a:ext>
            </a:extLst>
          </p:cNvPr>
          <p:cNvSpPr txBox="1"/>
          <p:nvPr/>
        </p:nvSpPr>
        <p:spPr>
          <a:xfrm>
            <a:off x="6438900" y="1852657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>
                <a:latin typeface="Arial Narrow" panose="020B0604020202020204" pitchFamily="34" charset="0"/>
                <a:cs typeface="Arial Narrow" panose="020B0604020202020204" pitchFamily="34" charset="0"/>
              </a:rPr>
              <a:t>melanoma: tumour suppresor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81C74D-9152-735D-A88D-902B8B466CE5}"/>
              </a:ext>
            </a:extLst>
          </p:cNvPr>
          <p:cNvCxnSpPr/>
          <p:nvPr/>
        </p:nvCxnSpPr>
        <p:spPr>
          <a:xfrm>
            <a:off x="3829050" y="2058434"/>
            <a:ext cx="25781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578FE-D048-DB4F-9822-D0C30CE9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Diagnostic and research workup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63BC2D-FB40-3E40-84B5-8BF32C465A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4639" y="258233"/>
            <a:ext cx="4287686" cy="6341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A1B61-E8EB-EB46-8E84-A85EABD98FA0}"/>
              </a:ext>
            </a:extLst>
          </p:cNvPr>
          <p:cNvSpPr txBox="1"/>
          <p:nvPr/>
        </p:nvSpPr>
        <p:spPr>
          <a:xfrm>
            <a:off x="2260712" y="5545945"/>
            <a:ext cx="3746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600" dirty="0"/>
              <a:t>The study is supported by Ministry of Science and Education, Poland, Diamond Grant no. </a:t>
            </a:r>
            <a:r>
              <a:rPr lang="pl-PL" sz="1600" dirty="0"/>
              <a:t>0137/DIA/2020/49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9BE31-3AD2-904C-9C74-A2F5095A8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2" r="12428" b="11291"/>
          <a:stretch/>
        </p:blipFill>
        <p:spPr>
          <a:xfrm>
            <a:off x="520913" y="5554527"/>
            <a:ext cx="1612900" cy="822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CFB39B-BFD3-7D4C-FDC6-50D061684AE9}"/>
              </a:ext>
            </a:extLst>
          </p:cNvPr>
          <p:cNvSpPr txBox="1"/>
          <p:nvPr/>
        </p:nvSpPr>
        <p:spPr>
          <a:xfrm>
            <a:off x="7264400" y="723900"/>
            <a:ext cx="13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>
                <a:highlight>
                  <a:srgbClr val="FFFF00"/>
                </a:highlight>
              </a:rPr>
              <a:t>170 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23719-952B-FEA1-D758-7F35A0F53649}"/>
              </a:ext>
            </a:extLst>
          </p:cNvPr>
          <p:cNvSpPr txBox="1"/>
          <p:nvPr/>
        </p:nvSpPr>
        <p:spPr>
          <a:xfrm>
            <a:off x="520913" y="157892"/>
            <a:ext cx="407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Ethical Committee of the Medical University of Lodz approval no. RNN 257/20/KE</a:t>
            </a:r>
            <a:r>
              <a:rPr lang="en-PL" sz="1400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endParaRPr lang="en-PL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0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6F95-4BA6-838C-4B31-154E03EB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txBody>
          <a:bodyPr anchor="t">
            <a:normAutofit/>
          </a:bodyPr>
          <a:lstStyle/>
          <a:p>
            <a:r>
              <a:rPr lang="en-PL" sz="3200"/>
              <a:t>Preliminary results: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-up of a cell&#10;&#10;Description automatically generated">
            <a:extLst>
              <a:ext uri="{FF2B5EF4-FFF2-40B4-BE49-F238E27FC236}">
                <a16:creationId xmlns:a16="http://schemas.microsoft.com/office/drawing/2014/main" id="{2082223D-2570-BEAB-5B78-B34630282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1" r="-1" b="-1"/>
          <a:stretch/>
        </p:blipFill>
        <p:spPr>
          <a:xfrm>
            <a:off x="862067" y="2400904"/>
            <a:ext cx="3221983" cy="3585950"/>
          </a:xfrm>
          <a:prstGeom prst="rect">
            <a:avLst/>
          </a:prstGeom>
        </p:spPr>
      </p:pic>
      <p:pic>
        <p:nvPicPr>
          <p:cNvPr id="6" name="Picture 5" descr="A close-up of a cell&#10;&#10;Description automatically generated">
            <a:extLst>
              <a:ext uri="{FF2B5EF4-FFF2-40B4-BE49-F238E27FC236}">
                <a16:creationId xmlns:a16="http://schemas.microsoft.com/office/drawing/2014/main" id="{C5E81AB2-2557-A823-22F2-E5B11C16D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53" r="3348" b="4"/>
          <a:stretch/>
        </p:blipFill>
        <p:spPr>
          <a:xfrm>
            <a:off x="4151167" y="2400903"/>
            <a:ext cx="3134800" cy="358595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BCF13B-DA88-96EE-8B64-3BB63238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387" y="2321168"/>
            <a:ext cx="3408983" cy="382121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 Narrow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US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igher expression of LIF in benign laryngeal lesions compared to cancer tissue, p&lt;0.0001 </a:t>
            </a:r>
          </a:p>
          <a:p>
            <a:r>
              <a:rPr lang="en-US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The same tendency was observed in cancer associated fibroblasts. </a:t>
            </a:r>
          </a:p>
          <a:p>
            <a:r>
              <a:rPr lang="en-US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Low LIF was positively associated with malignancy (OR = 20.31, CI 4.86-46.7). </a:t>
            </a:r>
          </a:p>
          <a:p>
            <a:r>
              <a:rPr lang="en-US" sz="18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</a:rPr>
              <a:t>In the low-grade dysplasia group, LIF expression was higher in epithelial cells than in high-grade dysplasia cases (p=0.04). </a:t>
            </a:r>
            <a:endParaRPr lang="en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3F035-52A2-E369-6AD7-03B05B456542}"/>
              </a:ext>
            </a:extLst>
          </p:cNvPr>
          <p:cNvSpPr txBox="1"/>
          <p:nvPr/>
        </p:nvSpPr>
        <p:spPr>
          <a:xfrm>
            <a:off x="788257" y="5986853"/>
            <a:ext cx="3060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 1. Immunohistochemical staining for LIF in benign laryngeal lesion. </a:t>
            </a:r>
            <a:r>
              <a:rPr lang="en-US" sz="14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</a:t>
            </a:r>
            <a:r>
              <a:rPr lang="en-US" sz="14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200x</a:t>
            </a:r>
            <a:r>
              <a:rPr lang="en-PL" sz="1400" dirty="0">
                <a:effectLst/>
              </a:rPr>
              <a:t> </a:t>
            </a:r>
            <a:endParaRPr lang="en-P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95056-F6A6-F780-59C6-56A6D8C28F5F}"/>
              </a:ext>
            </a:extLst>
          </p:cNvPr>
          <p:cNvSpPr txBox="1"/>
          <p:nvPr/>
        </p:nvSpPr>
        <p:spPr>
          <a:xfrm>
            <a:off x="4084050" y="598685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 2. Immunohistochemical staining for LIF in </a:t>
            </a:r>
          </a:p>
          <a:p>
            <a:r>
              <a:rPr lang="en-US" sz="14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laryngeal squamous cell carcinoma. </a:t>
            </a:r>
            <a:r>
              <a:rPr lang="en-US" sz="1400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</a:t>
            </a:r>
            <a:r>
              <a:rPr lang="en-US" sz="14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200x</a:t>
            </a:r>
            <a:r>
              <a:rPr lang="en-PL" sz="1400" dirty="0">
                <a:effectLst/>
              </a:rPr>
              <a:t> </a:t>
            </a:r>
            <a:endParaRPr lang="en-PL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DDC5CB-1CB8-4335-8CEE-F36350F38440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5E13C812-C71F-4E67-8D81-2B81066A4187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9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0B95-1033-4AA1-A0C5-1E258DCF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Conclusions: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14D0FCD-DB74-3DB4-EDA3-59568E459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4370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03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2010-AC15-8643-989E-50D67F9B5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116"/>
            <a:ext cx="9144000" cy="2387600"/>
          </a:xfrm>
        </p:spPr>
        <p:txBody>
          <a:bodyPr>
            <a:normAutofit/>
          </a:bodyPr>
          <a:lstStyle/>
          <a:p>
            <a:r>
              <a:rPr lang="en" sz="3200" dirty="0"/>
              <a:t>Malignant transformation markers associated with </a:t>
            </a:r>
            <a:r>
              <a:rPr lang="en" sz="3200" dirty="0" err="1"/>
              <a:t>neoangiogenesis</a:t>
            </a:r>
            <a:r>
              <a:rPr lang="en" sz="3200" dirty="0"/>
              <a:t> in premalignant</a:t>
            </a:r>
            <a:br>
              <a:rPr lang="en" sz="3200" dirty="0"/>
            </a:br>
            <a:r>
              <a:rPr lang="en" sz="3200" dirty="0"/>
              <a:t>laryngeal lesions and laryngeal cancer assessed by Narrow Band Imaging</a:t>
            </a:r>
            <a:endParaRPr lang="pl-PL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26267-1D3E-274C-BED4-201FEF259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4716"/>
            <a:ext cx="9144000" cy="484540"/>
          </a:xfrm>
        </p:spPr>
        <p:txBody>
          <a:bodyPr/>
          <a:lstStyle/>
          <a:p>
            <a:r>
              <a:rPr lang="pl-PL" b="1" dirty="0"/>
              <a:t>lek. Magda Barańska</a:t>
            </a:r>
          </a:p>
          <a:p>
            <a:endParaRPr lang="pl-P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6BD8E-D796-D74A-BB84-D369C8DD1DDA}"/>
              </a:ext>
            </a:extLst>
          </p:cNvPr>
          <p:cNvSpPr txBox="1"/>
          <p:nvPr/>
        </p:nvSpPr>
        <p:spPr>
          <a:xfrm>
            <a:off x="1084727" y="5558685"/>
            <a:ext cx="71684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Public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Scientific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Review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Session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Interntional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Doctoral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School,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Medical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University of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Lodz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4FB24-9AEC-8749-A412-8942D6BC1B5F}"/>
              </a:ext>
            </a:extLst>
          </p:cNvPr>
          <p:cNvSpPr txBox="1"/>
          <p:nvPr/>
        </p:nvSpPr>
        <p:spPr>
          <a:xfrm>
            <a:off x="2095500" y="318298"/>
            <a:ext cx="741580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Department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Otolaryngology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Head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and Neck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Oncology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Medical</a:t>
            </a:r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 University of </a:t>
            </a:r>
            <a:r>
              <a:rPr lang="pl-PL" dirty="0" err="1">
                <a:solidFill>
                  <a:schemeClr val="bg2">
                    <a:lumMod val="50000"/>
                  </a:schemeClr>
                </a:solidFill>
              </a:rPr>
              <a:t>Lodz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94323-9516-5A48-BE19-6D396A1B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27" y="381784"/>
            <a:ext cx="920695" cy="59630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5830895-19E6-6258-2CBF-2CAC727C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251400"/>
            <a:ext cx="4216400" cy="9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58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515</Words>
  <Application>Microsoft Office PowerPoint</Application>
  <PresentationFormat>Panoramiczny</PresentationFormat>
  <Paragraphs>52</Paragraphs>
  <Slides>9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Times New Roman</vt:lpstr>
      <vt:lpstr>Office Theme</vt:lpstr>
      <vt:lpstr>Malignant transformation markers associated with neoangiogenesis in premalignant laryngeal lesions and laryngeal cancer assessed by Narrow Band Imaging</vt:lpstr>
      <vt:lpstr>Narrow Band Imaging</vt:lpstr>
      <vt:lpstr>Classification of the lesions</vt:lpstr>
      <vt:lpstr>Aim of the study:</vt:lpstr>
      <vt:lpstr>The role of LIF in head and neck cancers?</vt:lpstr>
      <vt:lpstr>Diagnostic and research workup</vt:lpstr>
      <vt:lpstr>Preliminary results:</vt:lpstr>
      <vt:lpstr>Conclusions:</vt:lpstr>
      <vt:lpstr>Malignant transformation markers associated with neoangiogenesis in premalignant laryngeal lesions and laryngeal cancer assessed by Narrow Band Imaging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Malignant transformation markers associated with neoangiogenesis in premalignant laryngeal lesions and laryngeal cancer assessed by Narrow Band Imaging</dc:title>
  <dc:creator>Magda Barańska</dc:creator>
  <cp:lastModifiedBy>Aleksandra Czekalska</cp:lastModifiedBy>
  <cp:revision>4</cp:revision>
  <dcterms:created xsi:type="dcterms:W3CDTF">2023-04-30T13:23:54Z</dcterms:created>
  <dcterms:modified xsi:type="dcterms:W3CDTF">2024-05-06T08:00:11Z</dcterms:modified>
</cp:coreProperties>
</file>