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sldIdLst>
    <p:sldId id="256" r:id="rId2"/>
    <p:sldId id="257" r:id="rId3"/>
    <p:sldId id="260" r:id="rId4"/>
    <p:sldId id="258" r:id="rId5"/>
    <p:sldId id="259" r:id="rId6"/>
    <p:sldId id="280" r:id="rId7"/>
    <p:sldId id="261" r:id="rId8"/>
    <p:sldId id="263" r:id="rId9"/>
    <p:sldId id="265" r:id="rId10"/>
    <p:sldId id="267" r:id="rId11"/>
    <p:sldId id="270" r:id="rId12"/>
    <p:sldId id="271" r:id="rId13"/>
    <p:sldId id="272" r:id="rId14"/>
    <p:sldId id="273" r:id="rId15"/>
    <p:sldId id="279" r:id="rId16"/>
    <p:sldId id="276" r:id="rId17"/>
    <p:sldId id="278"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B06C8-DD73-459D-B6BB-74A9D39AAE7B}" v="2" dt="2024-04-21T14:39:37.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46D73-F58B-4EFC-87CD-451BC548FE0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1DCCB25-31BB-4614-B7AA-8DB26BF501F4}">
      <dgm:prSet/>
      <dgm:spPr/>
      <dgm:t>
        <a:bodyPr/>
        <a:lstStyle/>
        <a:p>
          <a:pPr>
            <a:lnSpc>
              <a:spcPct val="100000"/>
            </a:lnSpc>
          </a:pPr>
          <a:r>
            <a:rPr lang="pl-PL" dirty="0" err="1"/>
            <a:t>Angioedema</a:t>
          </a:r>
          <a:r>
            <a:rPr lang="pl-PL" dirty="0"/>
            <a:t> </a:t>
          </a:r>
          <a:r>
            <a:rPr lang="pl-PL" dirty="0" err="1"/>
            <a:t>is</a:t>
          </a:r>
          <a:r>
            <a:rPr lang="pl-PL" dirty="0"/>
            <a:t> a </a:t>
          </a:r>
          <a:r>
            <a:rPr lang="pl-PL" dirty="0" err="1"/>
            <a:t>swelling</a:t>
          </a:r>
          <a:r>
            <a:rPr lang="pl-PL" dirty="0"/>
            <a:t> of </a:t>
          </a:r>
          <a:r>
            <a:rPr lang="pl-PL" dirty="0" err="1"/>
            <a:t>lower</a:t>
          </a:r>
          <a:r>
            <a:rPr lang="pl-PL" dirty="0"/>
            <a:t> </a:t>
          </a:r>
          <a:r>
            <a:rPr lang="pl-PL" dirty="0" err="1"/>
            <a:t>layers</a:t>
          </a:r>
          <a:r>
            <a:rPr lang="pl-PL" dirty="0"/>
            <a:t> of the skin and/</a:t>
          </a:r>
          <a:r>
            <a:rPr lang="pl-PL" dirty="0" err="1"/>
            <a:t>or</a:t>
          </a:r>
          <a:r>
            <a:rPr lang="pl-PL" dirty="0"/>
            <a:t> </a:t>
          </a:r>
          <a:r>
            <a:rPr lang="pl-PL" dirty="0" err="1"/>
            <a:t>mucous</a:t>
          </a:r>
          <a:r>
            <a:rPr lang="pl-PL" dirty="0"/>
            <a:t> </a:t>
          </a:r>
          <a:r>
            <a:rPr lang="pl-PL" dirty="0" err="1"/>
            <a:t>membranes</a:t>
          </a:r>
          <a:r>
            <a:rPr lang="pl-PL" dirty="0"/>
            <a:t> </a:t>
          </a:r>
          <a:r>
            <a:rPr lang="pl-PL" dirty="0" err="1"/>
            <a:t>that</a:t>
          </a:r>
          <a:r>
            <a:rPr lang="pl-PL" dirty="0"/>
            <a:t> </a:t>
          </a:r>
          <a:r>
            <a:rPr lang="pl-PL" dirty="0" err="1"/>
            <a:t>can</a:t>
          </a:r>
          <a:r>
            <a:rPr lang="pl-PL" dirty="0"/>
            <a:t> </a:t>
          </a:r>
          <a:r>
            <a:rPr lang="pl-PL" dirty="0" err="1"/>
            <a:t>occur</a:t>
          </a:r>
          <a:r>
            <a:rPr lang="pl-PL" dirty="0"/>
            <a:t> </a:t>
          </a:r>
          <a:r>
            <a:rPr lang="pl-PL" dirty="0" err="1"/>
            <a:t>at</a:t>
          </a:r>
          <a:r>
            <a:rPr lang="pl-PL" dirty="0"/>
            <a:t> </a:t>
          </a:r>
          <a:r>
            <a:rPr lang="pl-PL" dirty="0" err="1"/>
            <a:t>different</a:t>
          </a:r>
          <a:r>
            <a:rPr lang="pl-PL" dirty="0"/>
            <a:t> </a:t>
          </a:r>
          <a:r>
            <a:rPr lang="pl-PL" dirty="0" err="1"/>
            <a:t>locations</a:t>
          </a:r>
          <a:r>
            <a:rPr lang="pl-PL" dirty="0"/>
            <a:t> </a:t>
          </a:r>
          <a:r>
            <a:rPr lang="pl-PL" dirty="0" err="1"/>
            <a:t>throughout</a:t>
          </a:r>
          <a:r>
            <a:rPr lang="pl-PL" dirty="0"/>
            <a:t> the body, </a:t>
          </a:r>
          <a:r>
            <a:rPr lang="pl-PL" dirty="0" err="1"/>
            <a:t>e.g</a:t>
          </a:r>
          <a:r>
            <a:rPr lang="pl-PL" dirty="0"/>
            <a:t>., on the </a:t>
          </a:r>
          <a:r>
            <a:rPr lang="pl-PL" dirty="0" err="1"/>
            <a:t>lips</a:t>
          </a:r>
          <a:r>
            <a:rPr lang="pl-PL" dirty="0"/>
            <a:t>, </a:t>
          </a:r>
          <a:r>
            <a:rPr lang="pl-PL" dirty="0" err="1"/>
            <a:t>tongue</a:t>
          </a:r>
          <a:r>
            <a:rPr lang="pl-PL" dirty="0"/>
            <a:t>, </a:t>
          </a:r>
          <a:r>
            <a:rPr lang="pl-PL" dirty="0" err="1"/>
            <a:t>eyelids</a:t>
          </a:r>
          <a:r>
            <a:rPr lang="pl-PL" dirty="0"/>
            <a:t>, </a:t>
          </a:r>
          <a:r>
            <a:rPr lang="pl-PL" dirty="0" err="1"/>
            <a:t>limbs</a:t>
          </a:r>
          <a:r>
            <a:rPr lang="pl-PL" dirty="0"/>
            <a:t>, </a:t>
          </a:r>
          <a:r>
            <a:rPr lang="pl-PL" dirty="0" err="1"/>
            <a:t>or</a:t>
          </a:r>
          <a:r>
            <a:rPr lang="pl-PL" dirty="0"/>
            <a:t> the </a:t>
          </a:r>
          <a:r>
            <a:rPr lang="pl-PL" dirty="0" err="1"/>
            <a:t>digestive</a:t>
          </a:r>
          <a:r>
            <a:rPr lang="pl-PL" dirty="0"/>
            <a:t> </a:t>
          </a:r>
          <a:r>
            <a:rPr lang="pl-PL" dirty="0" err="1"/>
            <a:t>tract</a:t>
          </a:r>
          <a:r>
            <a:rPr lang="pl-PL" dirty="0"/>
            <a:t> </a:t>
          </a:r>
          <a:r>
            <a:rPr lang="pl-PL" dirty="0" err="1"/>
            <a:t>mucosae</a:t>
          </a:r>
          <a:r>
            <a:rPr lang="pl-PL" dirty="0"/>
            <a:t>. </a:t>
          </a:r>
          <a:endParaRPr lang="en-US" dirty="0"/>
        </a:p>
      </dgm:t>
    </dgm:pt>
    <dgm:pt modelId="{22256CB7-1C0A-41C7-BA30-E6C3FC6A9EDE}" type="parTrans" cxnId="{524341F2-C123-4F69-8088-37AE5A9C026F}">
      <dgm:prSet/>
      <dgm:spPr/>
      <dgm:t>
        <a:bodyPr/>
        <a:lstStyle/>
        <a:p>
          <a:endParaRPr lang="en-US"/>
        </a:p>
      </dgm:t>
    </dgm:pt>
    <dgm:pt modelId="{28839FF3-23D4-4DD8-BCA1-2DF6D64C04CB}" type="sibTrans" cxnId="{524341F2-C123-4F69-8088-37AE5A9C026F}">
      <dgm:prSet/>
      <dgm:spPr/>
      <dgm:t>
        <a:bodyPr/>
        <a:lstStyle/>
        <a:p>
          <a:endParaRPr lang="en-US"/>
        </a:p>
      </dgm:t>
    </dgm:pt>
    <dgm:pt modelId="{51AD1947-57B6-486D-8979-7A950E7D903F}">
      <dgm:prSet/>
      <dgm:spPr/>
      <dgm:t>
        <a:bodyPr/>
        <a:lstStyle/>
        <a:p>
          <a:pPr>
            <a:lnSpc>
              <a:spcPct val="100000"/>
            </a:lnSpc>
          </a:pPr>
          <a:r>
            <a:rPr lang="en-US"/>
            <a:t>The appearance of angioedema results from temporarily increased vascular permeability, which leads to increased leakage of fluid into the surrounding tissues. In most cases, the messenger substance histamine is responsible for this, which is formed mainly in the mast cells of the skin or mucous membranes and is released when they are activated (histaminergic angioedema).</a:t>
          </a:r>
        </a:p>
      </dgm:t>
    </dgm:pt>
    <dgm:pt modelId="{0F018200-8EF8-47E7-AAE7-14EDC8A3BE63}" type="parTrans" cxnId="{0AD9A5BA-284B-46FD-AEDF-8CEA29B4F13B}">
      <dgm:prSet/>
      <dgm:spPr/>
      <dgm:t>
        <a:bodyPr/>
        <a:lstStyle/>
        <a:p>
          <a:endParaRPr lang="en-US"/>
        </a:p>
      </dgm:t>
    </dgm:pt>
    <dgm:pt modelId="{CBB39790-353E-437A-9731-FC5017091F55}" type="sibTrans" cxnId="{0AD9A5BA-284B-46FD-AEDF-8CEA29B4F13B}">
      <dgm:prSet/>
      <dgm:spPr/>
      <dgm:t>
        <a:bodyPr/>
        <a:lstStyle/>
        <a:p>
          <a:endParaRPr lang="en-US"/>
        </a:p>
      </dgm:t>
    </dgm:pt>
    <dgm:pt modelId="{9D1442A9-AEEC-4348-A980-546E1618FE67}" type="pres">
      <dgm:prSet presAssocID="{56746D73-F58B-4EFC-87CD-451BC548FE03}" presName="hierChild1" presStyleCnt="0">
        <dgm:presLayoutVars>
          <dgm:chPref val="1"/>
          <dgm:dir/>
          <dgm:animOne val="branch"/>
          <dgm:animLvl val="lvl"/>
          <dgm:resizeHandles/>
        </dgm:presLayoutVars>
      </dgm:prSet>
      <dgm:spPr/>
    </dgm:pt>
    <dgm:pt modelId="{0476E227-1612-423C-BEEB-07785EF9B71F}" type="pres">
      <dgm:prSet presAssocID="{A1DCCB25-31BB-4614-B7AA-8DB26BF501F4}" presName="hierRoot1" presStyleCnt="0"/>
      <dgm:spPr/>
    </dgm:pt>
    <dgm:pt modelId="{BC424DB6-0B76-4E3C-B078-D5202C37DB58}" type="pres">
      <dgm:prSet presAssocID="{A1DCCB25-31BB-4614-B7AA-8DB26BF501F4}" presName="composite" presStyleCnt="0"/>
      <dgm:spPr/>
    </dgm:pt>
    <dgm:pt modelId="{77FD1449-77D7-42F6-9AB6-5A9331E46D50}" type="pres">
      <dgm:prSet presAssocID="{A1DCCB25-31BB-4614-B7AA-8DB26BF501F4}" presName="background" presStyleLbl="node0" presStyleIdx="0" presStyleCnt="2"/>
      <dgm:spPr/>
    </dgm:pt>
    <dgm:pt modelId="{5AB24959-E1F5-4A42-B1EE-BF0CEAA41ABB}" type="pres">
      <dgm:prSet presAssocID="{A1DCCB25-31BB-4614-B7AA-8DB26BF501F4}" presName="text" presStyleLbl="fgAcc0" presStyleIdx="0" presStyleCnt="2">
        <dgm:presLayoutVars>
          <dgm:chPref val="3"/>
        </dgm:presLayoutVars>
      </dgm:prSet>
      <dgm:spPr/>
    </dgm:pt>
    <dgm:pt modelId="{400D3FB2-F7A0-4FD6-BF9B-DD914A73914A}" type="pres">
      <dgm:prSet presAssocID="{A1DCCB25-31BB-4614-B7AA-8DB26BF501F4}" presName="hierChild2" presStyleCnt="0"/>
      <dgm:spPr/>
    </dgm:pt>
    <dgm:pt modelId="{620685CD-32A5-44D1-91EF-ABCAE740BFCA}" type="pres">
      <dgm:prSet presAssocID="{51AD1947-57B6-486D-8979-7A950E7D903F}" presName="hierRoot1" presStyleCnt="0"/>
      <dgm:spPr/>
    </dgm:pt>
    <dgm:pt modelId="{93E6F693-78A3-42F9-8C80-4355E2DFC60A}" type="pres">
      <dgm:prSet presAssocID="{51AD1947-57B6-486D-8979-7A950E7D903F}" presName="composite" presStyleCnt="0"/>
      <dgm:spPr/>
    </dgm:pt>
    <dgm:pt modelId="{2C6CB9A9-BF3F-47A8-A991-4A54259B0311}" type="pres">
      <dgm:prSet presAssocID="{51AD1947-57B6-486D-8979-7A950E7D903F}" presName="background" presStyleLbl="node0" presStyleIdx="1" presStyleCnt="2"/>
      <dgm:spPr/>
    </dgm:pt>
    <dgm:pt modelId="{F326E182-60C4-43DE-A801-8947ED059676}" type="pres">
      <dgm:prSet presAssocID="{51AD1947-57B6-486D-8979-7A950E7D903F}" presName="text" presStyleLbl="fgAcc0" presStyleIdx="1" presStyleCnt="2">
        <dgm:presLayoutVars>
          <dgm:chPref val="3"/>
        </dgm:presLayoutVars>
      </dgm:prSet>
      <dgm:spPr/>
    </dgm:pt>
    <dgm:pt modelId="{5EE2A53D-38D8-4DF7-BC00-D385F4734E1F}" type="pres">
      <dgm:prSet presAssocID="{51AD1947-57B6-486D-8979-7A950E7D903F}" presName="hierChild2" presStyleCnt="0"/>
      <dgm:spPr/>
    </dgm:pt>
  </dgm:ptLst>
  <dgm:cxnLst>
    <dgm:cxn modelId="{859CFDB0-D219-4273-89EB-10F2AA55D798}" type="presOf" srcId="{A1DCCB25-31BB-4614-B7AA-8DB26BF501F4}" destId="{5AB24959-E1F5-4A42-B1EE-BF0CEAA41ABB}" srcOrd="0" destOrd="0" presId="urn:microsoft.com/office/officeart/2005/8/layout/hierarchy1"/>
    <dgm:cxn modelId="{0AD9A5BA-284B-46FD-AEDF-8CEA29B4F13B}" srcId="{56746D73-F58B-4EFC-87CD-451BC548FE03}" destId="{51AD1947-57B6-486D-8979-7A950E7D903F}" srcOrd="1" destOrd="0" parTransId="{0F018200-8EF8-47E7-AAE7-14EDC8A3BE63}" sibTransId="{CBB39790-353E-437A-9731-FC5017091F55}"/>
    <dgm:cxn modelId="{59B87EC0-F819-4A06-AA9D-EAAC51BBAC9D}" type="presOf" srcId="{51AD1947-57B6-486D-8979-7A950E7D903F}" destId="{F326E182-60C4-43DE-A801-8947ED059676}" srcOrd="0" destOrd="0" presId="urn:microsoft.com/office/officeart/2005/8/layout/hierarchy1"/>
    <dgm:cxn modelId="{DEB7CBC4-B18F-44C4-B971-9F10B2D20066}" type="presOf" srcId="{56746D73-F58B-4EFC-87CD-451BC548FE03}" destId="{9D1442A9-AEEC-4348-A980-546E1618FE67}" srcOrd="0" destOrd="0" presId="urn:microsoft.com/office/officeart/2005/8/layout/hierarchy1"/>
    <dgm:cxn modelId="{524341F2-C123-4F69-8088-37AE5A9C026F}" srcId="{56746D73-F58B-4EFC-87CD-451BC548FE03}" destId="{A1DCCB25-31BB-4614-B7AA-8DB26BF501F4}" srcOrd="0" destOrd="0" parTransId="{22256CB7-1C0A-41C7-BA30-E6C3FC6A9EDE}" sibTransId="{28839FF3-23D4-4DD8-BCA1-2DF6D64C04CB}"/>
    <dgm:cxn modelId="{8011DFB4-F621-4371-8CA4-8E44B80D91D9}" type="presParOf" srcId="{9D1442A9-AEEC-4348-A980-546E1618FE67}" destId="{0476E227-1612-423C-BEEB-07785EF9B71F}" srcOrd="0" destOrd="0" presId="urn:microsoft.com/office/officeart/2005/8/layout/hierarchy1"/>
    <dgm:cxn modelId="{FB91B92D-8EE8-4CB0-8755-DD729F6636F8}" type="presParOf" srcId="{0476E227-1612-423C-BEEB-07785EF9B71F}" destId="{BC424DB6-0B76-4E3C-B078-D5202C37DB58}" srcOrd="0" destOrd="0" presId="urn:microsoft.com/office/officeart/2005/8/layout/hierarchy1"/>
    <dgm:cxn modelId="{3C457A4C-077C-4EAA-8145-FA5F53C4223F}" type="presParOf" srcId="{BC424DB6-0B76-4E3C-B078-D5202C37DB58}" destId="{77FD1449-77D7-42F6-9AB6-5A9331E46D50}" srcOrd="0" destOrd="0" presId="urn:microsoft.com/office/officeart/2005/8/layout/hierarchy1"/>
    <dgm:cxn modelId="{F396C146-E9C3-451E-8657-D1C9D98758B1}" type="presParOf" srcId="{BC424DB6-0B76-4E3C-B078-D5202C37DB58}" destId="{5AB24959-E1F5-4A42-B1EE-BF0CEAA41ABB}" srcOrd="1" destOrd="0" presId="urn:microsoft.com/office/officeart/2005/8/layout/hierarchy1"/>
    <dgm:cxn modelId="{3FD6E7B1-FF51-4F28-B331-E007795BE88D}" type="presParOf" srcId="{0476E227-1612-423C-BEEB-07785EF9B71F}" destId="{400D3FB2-F7A0-4FD6-BF9B-DD914A73914A}" srcOrd="1" destOrd="0" presId="urn:microsoft.com/office/officeart/2005/8/layout/hierarchy1"/>
    <dgm:cxn modelId="{AE64FEEA-8870-4BE8-BE93-B19D993F649C}" type="presParOf" srcId="{9D1442A9-AEEC-4348-A980-546E1618FE67}" destId="{620685CD-32A5-44D1-91EF-ABCAE740BFCA}" srcOrd="1" destOrd="0" presId="urn:microsoft.com/office/officeart/2005/8/layout/hierarchy1"/>
    <dgm:cxn modelId="{5ECA59D6-0CCB-4609-A5B2-0D0D6CAF09F8}" type="presParOf" srcId="{620685CD-32A5-44D1-91EF-ABCAE740BFCA}" destId="{93E6F693-78A3-42F9-8C80-4355E2DFC60A}" srcOrd="0" destOrd="0" presId="urn:microsoft.com/office/officeart/2005/8/layout/hierarchy1"/>
    <dgm:cxn modelId="{416CD978-3342-4BF8-AF3F-D1554AD1C41A}" type="presParOf" srcId="{93E6F693-78A3-42F9-8C80-4355E2DFC60A}" destId="{2C6CB9A9-BF3F-47A8-A991-4A54259B0311}" srcOrd="0" destOrd="0" presId="urn:microsoft.com/office/officeart/2005/8/layout/hierarchy1"/>
    <dgm:cxn modelId="{C271B1B9-B037-4A73-9FE4-DB63FDD996C4}" type="presParOf" srcId="{93E6F693-78A3-42F9-8C80-4355E2DFC60A}" destId="{F326E182-60C4-43DE-A801-8947ED059676}" srcOrd="1" destOrd="0" presId="urn:microsoft.com/office/officeart/2005/8/layout/hierarchy1"/>
    <dgm:cxn modelId="{481E4198-60B3-452B-9407-21A09C9D8E90}" type="presParOf" srcId="{620685CD-32A5-44D1-91EF-ABCAE740BFCA}" destId="{5EE2A53D-38D8-4DF7-BC00-D385F4734E1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7CA01D-BAE4-4EAE-A84F-95E714BE4C3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45F676-2D8B-439A-97F5-3F935C0C9C12}">
      <dgm:prSet custT="1"/>
      <dgm:spPr/>
      <dgm:t>
        <a:bodyPr/>
        <a:lstStyle/>
        <a:p>
          <a:pPr>
            <a:lnSpc>
              <a:spcPct val="100000"/>
            </a:lnSpc>
          </a:pPr>
          <a:r>
            <a:rPr lang="pl-PL" sz="1600" dirty="0" err="1"/>
            <a:t>Angioedema</a:t>
          </a:r>
          <a:r>
            <a:rPr lang="pl-PL" sz="1600" dirty="0"/>
            <a:t> </a:t>
          </a:r>
          <a:r>
            <a:rPr lang="pl-PL" sz="1600" dirty="0" err="1"/>
            <a:t>due</a:t>
          </a:r>
          <a:r>
            <a:rPr lang="pl-PL" sz="1600" dirty="0"/>
            <a:t> to </a:t>
          </a:r>
          <a:r>
            <a:rPr lang="pl-PL" sz="1600" dirty="0" err="1"/>
            <a:t>angiotensin-converting</a:t>
          </a:r>
          <a:r>
            <a:rPr lang="pl-PL" sz="1600" dirty="0"/>
            <a:t> </a:t>
          </a:r>
          <a:r>
            <a:rPr lang="pl-PL" sz="1600" dirty="0" err="1"/>
            <a:t>enzyme</a:t>
          </a:r>
          <a:r>
            <a:rPr lang="pl-PL" sz="1600" dirty="0"/>
            <a:t> </a:t>
          </a:r>
          <a:r>
            <a:rPr lang="pl-PL" sz="1600" dirty="0" err="1"/>
            <a:t>inhibitors</a:t>
          </a:r>
          <a:r>
            <a:rPr lang="pl-PL" sz="1600" dirty="0"/>
            <a:t> (ACEI) </a:t>
          </a:r>
          <a:r>
            <a:rPr lang="pl-PL" sz="1600" dirty="0" err="1"/>
            <a:t>is</a:t>
          </a:r>
          <a:r>
            <a:rPr lang="pl-PL" sz="1600" dirty="0"/>
            <a:t> </a:t>
          </a:r>
          <a:r>
            <a:rPr lang="pl-PL" sz="1600" dirty="0" err="1"/>
            <a:t>encountered</a:t>
          </a:r>
          <a:r>
            <a:rPr lang="pl-PL" sz="1600" dirty="0"/>
            <a:t> in </a:t>
          </a:r>
          <a:r>
            <a:rPr lang="pl-PL" sz="1600" dirty="0" err="1"/>
            <a:t>approx</a:t>
          </a:r>
          <a:r>
            <a:rPr lang="pl-PL" sz="1600" dirty="0"/>
            <a:t>. 1 in 500 ACEI-</a:t>
          </a:r>
          <a:r>
            <a:rPr lang="pl-PL" sz="1600" dirty="0" err="1"/>
            <a:t>treated</a:t>
          </a:r>
          <a:r>
            <a:rPr lang="pl-PL" sz="1600" dirty="0"/>
            <a:t> </a:t>
          </a:r>
          <a:r>
            <a:rPr lang="pl-PL" sz="1600" dirty="0" err="1"/>
            <a:t>subjects</a:t>
          </a:r>
          <a:r>
            <a:rPr lang="pl-PL" sz="1600" dirty="0"/>
            <a:t>.</a:t>
          </a:r>
        </a:p>
        <a:p>
          <a:pPr>
            <a:lnSpc>
              <a:spcPct val="100000"/>
            </a:lnSpc>
          </a:pPr>
          <a:r>
            <a:rPr lang="pl-PL" sz="1600" dirty="0" err="1"/>
            <a:t>Epidemiology</a:t>
          </a:r>
          <a:r>
            <a:rPr lang="pl-PL" sz="1600" dirty="0"/>
            <a:t> of </a:t>
          </a:r>
          <a:r>
            <a:rPr lang="pl-PL" sz="1600" dirty="0" err="1"/>
            <a:t>other</a:t>
          </a:r>
          <a:r>
            <a:rPr lang="pl-PL" sz="1600" dirty="0"/>
            <a:t> </a:t>
          </a:r>
          <a:r>
            <a:rPr lang="pl-PL" sz="1600" dirty="0" err="1"/>
            <a:t>forms</a:t>
          </a:r>
          <a:r>
            <a:rPr lang="pl-PL" sz="1600" dirty="0"/>
            <a:t> of AAE </a:t>
          </a:r>
          <a:r>
            <a:rPr lang="pl-PL" sz="1600" dirty="0" err="1"/>
            <a:t>has</a:t>
          </a:r>
          <a:r>
            <a:rPr lang="pl-PL" sz="1600" dirty="0"/>
            <a:t> not </a:t>
          </a:r>
          <a:r>
            <a:rPr lang="pl-PL" sz="1600" dirty="0" err="1"/>
            <a:t>been</a:t>
          </a:r>
          <a:r>
            <a:rPr lang="pl-PL" sz="1600" dirty="0"/>
            <a:t> </a:t>
          </a:r>
          <a:r>
            <a:rPr lang="pl-PL" sz="1600" dirty="0" err="1"/>
            <a:t>fully</a:t>
          </a:r>
          <a:r>
            <a:rPr lang="pl-PL" sz="1600" dirty="0"/>
            <a:t> </a:t>
          </a:r>
          <a:r>
            <a:rPr lang="pl-PL" sz="1600" dirty="0" err="1"/>
            <a:t>elicidated</a:t>
          </a:r>
          <a:r>
            <a:rPr lang="pl-PL" sz="1600" dirty="0"/>
            <a:t>.</a:t>
          </a:r>
        </a:p>
        <a:p>
          <a:pPr>
            <a:lnSpc>
              <a:spcPct val="100000"/>
            </a:lnSpc>
          </a:pPr>
          <a:r>
            <a:rPr lang="pl-PL" sz="1600" b="0" i="0" dirty="0"/>
            <a:t>V</a:t>
          </a:r>
          <a:r>
            <a:rPr lang="en-US" sz="1600" b="0" i="0" dirty="0" err="1"/>
            <a:t>ery</a:t>
          </a:r>
          <a:r>
            <a:rPr lang="en-US" sz="1600" b="0" i="0" dirty="0"/>
            <a:t> crude estimated prevalence of AAE could range between 1:100,000 and 1:500,000</a:t>
          </a:r>
          <a:r>
            <a:rPr lang="pl-PL" sz="1600" b="0" i="0" dirty="0"/>
            <a:t> [</a:t>
          </a:r>
          <a:r>
            <a:rPr lang="pl-PL" sz="1600" b="0" i="0" dirty="0" err="1"/>
            <a:t>acc</a:t>
          </a:r>
          <a:r>
            <a:rPr lang="pl-PL" sz="1600" b="0" i="0" dirty="0"/>
            <a:t>. To </a:t>
          </a:r>
          <a:r>
            <a:rPr lang="pl-PL" sz="1600" b="0" i="0" dirty="0" err="1"/>
            <a:t>Cicardi</a:t>
          </a:r>
          <a:r>
            <a:rPr lang="pl-PL" sz="1600" b="0" i="0" dirty="0"/>
            <a:t> and </a:t>
          </a:r>
          <a:r>
            <a:rPr lang="pl-PL" sz="1600" b="0" i="0" dirty="0" err="1"/>
            <a:t>Zanichelli</a:t>
          </a:r>
          <a:r>
            <a:rPr lang="pl-PL" sz="1600" b="0" i="0" dirty="0"/>
            <a:t> </a:t>
          </a:r>
          <a:r>
            <a:rPr lang="pl-PL" sz="1600" b="0" i="1" dirty="0" err="1"/>
            <a:t>Allergy</a:t>
          </a:r>
          <a:r>
            <a:rPr lang="pl-PL" sz="1600" b="0" i="1" dirty="0"/>
            <a:t> </a:t>
          </a:r>
          <a:r>
            <a:rPr lang="pl-PL" sz="1600" b="0" i="1" dirty="0" err="1"/>
            <a:t>Asthma</a:t>
          </a:r>
          <a:r>
            <a:rPr lang="pl-PL" sz="1600" b="0" i="1" dirty="0"/>
            <a:t> </a:t>
          </a:r>
          <a:r>
            <a:rPr lang="pl-PL" sz="1600" b="0" i="1" dirty="0" err="1"/>
            <a:t>Clin</a:t>
          </a:r>
          <a:r>
            <a:rPr lang="pl-PL" sz="1600" b="0" i="1" dirty="0"/>
            <a:t> </a:t>
          </a:r>
          <a:r>
            <a:rPr lang="pl-PL" sz="1600" b="0" i="1" dirty="0" err="1"/>
            <a:t>Immunol</a:t>
          </a:r>
          <a:r>
            <a:rPr lang="pl-PL" sz="1600" b="0" i="1" dirty="0"/>
            <a:t> 2010</a:t>
          </a:r>
          <a:r>
            <a:rPr lang="pl-PL" sz="1600" b="0" i="0" dirty="0"/>
            <a:t>]</a:t>
          </a:r>
          <a:endParaRPr lang="pl-PL" sz="1600" dirty="0"/>
        </a:p>
        <a:p>
          <a:pPr>
            <a:lnSpc>
              <a:spcPct val="100000"/>
            </a:lnSpc>
          </a:pPr>
          <a:endParaRPr lang="en-US" sz="1400" dirty="0"/>
        </a:p>
      </dgm:t>
    </dgm:pt>
    <dgm:pt modelId="{06F84B95-B811-4A75-9138-1C81F2317444}" type="parTrans" cxnId="{9B3806F4-6748-454E-B853-B76265AFA2C0}">
      <dgm:prSet/>
      <dgm:spPr/>
      <dgm:t>
        <a:bodyPr/>
        <a:lstStyle/>
        <a:p>
          <a:endParaRPr lang="en-US"/>
        </a:p>
      </dgm:t>
    </dgm:pt>
    <dgm:pt modelId="{720787E6-751D-4046-A08B-6F23A3C4F034}" type="sibTrans" cxnId="{9B3806F4-6748-454E-B853-B76265AFA2C0}">
      <dgm:prSet/>
      <dgm:spPr/>
      <dgm:t>
        <a:bodyPr/>
        <a:lstStyle/>
        <a:p>
          <a:endParaRPr lang="en-US"/>
        </a:p>
      </dgm:t>
    </dgm:pt>
    <dgm:pt modelId="{F98D06D2-ADBB-4455-B591-6F5B1D7BEE7B}">
      <dgm:prSet custT="1"/>
      <dgm:spPr/>
      <dgm:t>
        <a:bodyPr/>
        <a:lstStyle/>
        <a:p>
          <a:pPr>
            <a:lnSpc>
              <a:spcPct val="100000"/>
            </a:lnSpc>
          </a:pPr>
          <a:r>
            <a:rPr lang="pl-PL" sz="2400" dirty="0" err="1"/>
            <a:t>Hereditary</a:t>
          </a:r>
          <a:r>
            <a:rPr lang="pl-PL" sz="2400" dirty="0"/>
            <a:t> </a:t>
          </a:r>
          <a:r>
            <a:rPr lang="pl-PL" sz="2400" dirty="0" err="1"/>
            <a:t>angioedema</a:t>
          </a:r>
          <a:r>
            <a:rPr lang="pl-PL" sz="2400" dirty="0"/>
            <a:t> (HAE) </a:t>
          </a:r>
          <a:r>
            <a:rPr lang="pl-PL" sz="2400" dirty="0" err="1"/>
            <a:t>is</a:t>
          </a:r>
          <a:r>
            <a:rPr lang="pl-PL" sz="2400" dirty="0"/>
            <a:t> a </a:t>
          </a:r>
          <a:r>
            <a:rPr lang="pl-PL" sz="2400" dirty="0" err="1"/>
            <a:t>rare</a:t>
          </a:r>
          <a:r>
            <a:rPr lang="pl-PL" sz="2400" dirty="0"/>
            <a:t> </a:t>
          </a:r>
          <a:r>
            <a:rPr lang="pl-PL" sz="2400" dirty="0" err="1"/>
            <a:t>condition</a:t>
          </a:r>
          <a:r>
            <a:rPr lang="pl-PL" sz="2400" dirty="0"/>
            <a:t>; </a:t>
          </a:r>
          <a:r>
            <a:rPr lang="pl-PL" sz="2400" dirty="0" err="1"/>
            <a:t>frequency</a:t>
          </a:r>
          <a:r>
            <a:rPr lang="pl-PL" sz="2400" dirty="0"/>
            <a:t> </a:t>
          </a:r>
          <a:r>
            <a:rPr lang="pl-PL" sz="2400" dirty="0" err="1"/>
            <a:t>estimated</a:t>
          </a:r>
          <a:r>
            <a:rPr lang="pl-PL" sz="2400" dirty="0"/>
            <a:t> </a:t>
          </a:r>
          <a:r>
            <a:rPr lang="pl-PL" sz="2400" dirty="0" err="1"/>
            <a:t>at</a:t>
          </a:r>
          <a:r>
            <a:rPr lang="pl-PL" sz="2400" dirty="0"/>
            <a:t> </a:t>
          </a:r>
          <a:r>
            <a:rPr lang="pl-PL" sz="2400" dirty="0" err="1"/>
            <a:t>approx</a:t>
          </a:r>
          <a:r>
            <a:rPr lang="pl-PL" sz="2400" dirty="0"/>
            <a:t>. 1:50,000</a:t>
          </a:r>
          <a:endParaRPr lang="en-US" sz="2400" dirty="0"/>
        </a:p>
      </dgm:t>
    </dgm:pt>
    <dgm:pt modelId="{77C7F6A7-9038-4228-BEDA-86B7A06D05D2}" type="parTrans" cxnId="{225F5190-A66F-40EC-A9BB-560DD937E9D4}">
      <dgm:prSet/>
      <dgm:spPr/>
      <dgm:t>
        <a:bodyPr/>
        <a:lstStyle/>
        <a:p>
          <a:endParaRPr lang="en-US"/>
        </a:p>
      </dgm:t>
    </dgm:pt>
    <dgm:pt modelId="{18F675BF-C752-4347-9221-4C7F59D9B4D4}" type="sibTrans" cxnId="{225F5190-A66F-40EC-A9BB-560DD937E9D4}">
      <dgm:prSet/>
      <dgm:spPr/>
      <dgm:t>
        <a:bodyPr/>
        <a:lstStyle/>
        <a:p>
          <a:endParaRPr lang="en-US"/>
        </a:p>
      </dgm:t>
    </dgm:pt>
    <dgm:pt modelId="{D042B410-2C54-458D-8A20-2A622F0FB638}" type="pres">
      <dgm:prSet presAssocID="{1D7CA01D-BAE4-4EAE-A84F-95E714BE4C37}" presName="root" presStyleCnt="0">
        <dgm:presLayoutVars>
          <dgm:dir/>
          <dgm:resizeHandles val="exact"/>
        </dgm:presLayoutVars>
      </dgm:prSet>
      <dgm:spPr/>
    </dgm:pt>
    <dgm:pt modelId="{F50C5C13-AEB4-4A62-A651-AF94A7A139F6}" type="pres">
      <dgm:prSet presAssocID="{A745F676-2D8B-439A-97F5-3F935C0C9C12}" presName="compNode" presStyleCnt="0"/>
      <dgm:spPr/>
    </dgm:pt>
    <dgm:pt modelId="{E52A114F-98A9-4F89-B9F2-80049C80C7DE}" type="pres">
      <dgm:prSet presAssocID="{A745F676-2D8B-439A-97F5-3F935C0C9C12}" presName="bgRect" presStyleLbl="bgShp" presStyleIdx="0" presStyleCnt="2"/>
      <dgm:spPr/>
    </dgm:pt>
    <dgm:pt modelId="{D5FFB8F1-456D-44FC-8263-CBFCCAE5B74F}" type="pres">
      <dgm:prSet presAssocID="{A745F676-2D8B-439A-97F5-3F935C0C9C1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idney"/>
        </a:ext>
      </dgm:extLst>
    </dgm:pt>
    <dgm:pt modelId="{1CA0972B-055C-4983-B86C-2B98B639D11C}" type="pres">
      <dgm:prSet presAssocID="{A745F676-2D8B-439A-97F5-3F935C0C9C12}" presName="spaceRect" presStyleCnt="0"/>
      <dgm:spPr/>
    </dgm:pt>
    <dgm:pt modelId="{A1BC1788-EAF7-47EA-9F8B-1A4BBB85499B}" type="pres">
      <dgm:prSet presAssocID="{A745F676-2D8B-439A-97F5-3F935C0C9C12}" presName="parTx" presStyleLbl="revTx" presStyleIdx="0" presStyleCnt="2" custLinFactNeighborX="-72" custLinFactNeighborY="-56382">
        <dgm:presLayoutVars>
          <dgm:chMax val="0"/>
          <dgm:chPref val="0"/>
        </dgm:presLayoutVars>
      </dgm:prSet>
      <dgm:spPr/>
    </dgm:pt>
    <dgm:pt modelId="{C4EE4EEF-66B4-4FA8-BA93-3DEC0F8BE705}" type="pres">
      <dgm:prSet presAssocID="{720787E6-751D-4046-A08B-6F23A3C4F034}" presName="sibTrans" presStyleCnt="0"/>
      <dgm:spPr/>
    </dgm:pt>
    <dgm:pt modelId="{07A7D22C-6897-452D-BC67-963B92BFE1BA}" type="pres">
      <dgm:prSet presAssocID="{F98D06D2-ADBB-4455-B591-6F5B1D7BEE7B}" presName="compNode" presStyleCnt="0"/>
      <dgm:spPr/>
    </dgm:pt>
    <dgm:pt modelId="{70D18692-25AE-4592-8345-DB3989E56EE6}" type="pres">
      <dgm:prSet presAssocID="{F98D06D2-ADBB-4455-B591-6F5B1D7BEE7B}" presName="bgRect" presStyleLbl="bgShp" presStyleIdx="1" presStyleCnt="2" custLinFactNeighborX="-1" custLinFactNeighborY="54336"/>
      <dgm:spPr/>
    </dgm:pt>
    <dgm:pt modelId="{13B976A6-54D0-4A17-8BF8-2C449786E188}" type="pres">
      <dgm:prSet presAssocID="{F98D06D2-ADBB-4455-B591-6F5B1D7BEE7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inger Print"/>
        </a:ext>
      </dgm:extLst>
    </dgm:pt>
    <dgm:pt modelId="{12DA0467-257E-4BB4-A68B-BE7D7F6454D4}" type="pres">
      <dgm:prSet presAssocID="{F98D06D2-ADBB-4455-B591-6F5B1D7BEE7B}" presName="spaceRect" presStyleCnt="0"/>
      <dgm:spPr/>
    </dgm:pt>
    <dgm:pt modelId="{DD58FF2B-0AEA-469B-AE05-E91C46977016}" type="pres">
      <dgm:prSet presAssocID="{F98D06D2-ADBB-4455-B591-6F5B1D7BEE7B}" presName="parTx" presStyleLbl="revTx" presStyleIdx="1" presStyleCnt="2">
        <dgm:presLayoutVars>
          <dgm:chMax val="0"/>
          <dgm:chPref val="0"/>
        </dgm:presLayoutVars>
      </dgm:prSet>
      <dgm:spPr/>
    </dgm:pt>
  </dgm:ptLst>
  <dgm:cxnLst>
    <dgm:cxn modelId="{0CF89904-4E99-4605-A2BD-8054BC18F753}" type="presOf" srcId="{1D7CA01D-BAE4-4EAE-A84F-95E714BE4C37}" destId="{D042B410-2C54-458D-8A20-2A622F0FB638}" srcOrd="0" destOrd="0" presId="urn:microsoft.com/office/officeart/2018/2/layout/IconVerticalSolidList"/>
    <dgm:cxn modelId="{225F5190-A66F-40EC-A9BB-560DD937E9D4}" srcId="{1D7CA01D-BAE4-4EAE-A84F-95E714BE4C37}" destId="{F98D06D2-ADBB-4455-B591-6F5B1D7BEE7B}" srcOrd="1" destOrd="0" parTransId="{77C7F6A7-9038-4228-BEDA-86B7A06D05D2}" sibTransId="{18F675BF-C752-4347-9221-4C7F59D9B4D4}"/>
    <dgm:cxn modelId="{7DE9C8E9-3011-4AB6-9AAF-A646896726FF}" type="presOf" srcId="{F98D06D2-ADBB-4455-B591-6F5B1D7BEE7B}" destId="{DD58FF2B-0AEA-469B-AE05-E91C46977016}" srcOrd="0" destOrd="0" presId="urn:microsoft.com/office/officeart/2018/2/layout/IconVerticalSolidList"/>
    <dgm:cxn modelId="{954652F2-4E92-4FB7-AD32-BB6F978F1E32}" type="presOf" srcId="{A745F676-2D8B-439A-97F5-3F935C0C9C12}" destId="{A1BC1788-EAF7-47EA-9F8B-1A4BBB85499B}" srcOrd="0" destOrd="0" presId="urn:microsoft.com/office/officeart/2018/2/layout/IconVerticalSolidList"/>
    <dgm:cxn modelId="{9B3806F4-6748-454E-B853-B76265AFA2C0}" srcId="{1D7CA01D-BAE4-4EAE-A84F-95E714BE4C37}" destId="{A745F676-2D8B-439A-97F5-3F935C0C9C12}" srcOrd="0" destOrd="0" parTransId="{06F84B95-B811-4A75-9138-1C81F2317444}" sibTransId="{720787E6-751D-4046-A08B-6F23A3C4F034}"/>
    <dgm:cxn modelId="{8DDBCE70-45EB-4F0B-9E0C-9E0869D183F3}" type="presParOf" srcId="{D042B410-2C54-458D-8A20-2A622F0FB638}" destId="{F50C5C13-AEB4-4A62-A651-AF94A7A139F6}" srcOrd="0" destOrd="0" presId="urn:microsoft.com/office/officeart/2018/2/layout/IconVerticalSolidList"/>
    <dgm:cxn modelId="{D85A3ABA-BAB0-402B-BF72-A7FC80BE4AE3}" type="presParOf" srcId="{F50C5C13-AEB4-4A62-A651-AF94A7A139F6}" destId="{E52A114F-98A9-4F89-B9F2-80049C80C7DE}" srcOrd="0" destOrd="0" presId="urn:microsoft.com/office/officeart/2018/2/layout/IconVerticalSolidList"/>
    <dgm:cxn modelId="{E9451C22-904E-49D8-91A2-F52E70F1C72C}" type="presParOf" srcId="{F50C5C13-AEB4-4A62-A651-AF94A7A139F6}" destId="{D5FFB8F1-456D-44FC-8263-CBFCCAE5B74F}" srcOrd="1" destOrd="0" presId="urn:microsoft.com/office/officeart/2018/2/layout/IconVerticalSolidList"/>
    <dgm:cxn modelId="{F10FE614-B5C7-4CF2-930F-2207B4D3F193}" type="presParOf" srcId="{F50C5C13-AEB4-4A62-A651-AF94A7A139F6}" destId="{1CA0972B-055C-4983-B86C-2B98B639D11C}" srcOrd="2" destOrd="0" presId="urn:microsoft.com/office/officeart/2018/2/layout/IconVerticalSolidList"/>
    <dgm:cxn modelId="{E0078947-D346-4CA4-A526-19CBEDA3CCA0}" type="presParOf" srcId="{F50C5C13-AEB4-4A62-A651-AF94A7A139F6}" destId="{A1BC1788-EAF7-47EA-9F8B-1A4BBB85499B}" srcOrd="3" destOrd="0" presId="urn:microsoft.com/office/officeart/2018/2/layout/IconVerticalSolidList"/>
    <dgm:cxn modelId="{95927449-14F6-4AD9-AA1E-67F32CEF3B89}" type="presParOf" srcId="{D042B410-2C54-458D-8A20-2A622F0FB638}" destId="{C4EE4EEF-66B4-4FA8-BA93-3DEC0F8BE705}" srcOrd="1" destOrd="0" presId="urn:microsoft.com/office/officeart/2018/2/layout/IconVerticalSolidList"/>
    <dgm:cxn modelId="{77377C8C-CE5C-4491-B337-CFA6D70D9D78}" type="presParOf" srcId="{D042B410-2C54-458D-8A20-2A622F0FB638}" destId="{07A7D22C-6897-452D-BC67-963B92BFE1BA}" srcOrd="2" destOrd="0" presId="urn:microsoft.com/office/officeart/2018/2/layout/IconVerticalSolidList"/>
    <dgm:cxn modelId="{BE7B7303-8EC6-40A0-8F5E-BE52B42CAEC3}" type="presParOf" srcId="{07A7D22C-6897-452D-BC67-963B92BFE1BA}" destId="{70D18692-25AE-4592-8345-DB3989E56EE6}" srcOrd="0" destOrd="0" presId="urn:microsoft.com/office/officeart/2018/2/layout/IconVerticalSolidList"/>
    <dgm:cxn modelId="{9F32677B-4D99-4713-AE7E-2475C4EC40B1}" type="presParOf" srcId="{07A7D22C-6897-452D-BC67-963B92BFE1BA}" destId="{13B976A6-54D0-4A17-8BF8-2C449786E188}" srcOrd="1" destOrd="0" presId="urn:microsoft.com/office/officeart/2018/2/layout/IconVerticalSolidList"/>
    <dgm:cxn modelId="{24AEA044-1850-403B-A3C2-F6BD53B8823E}" type="presParOf" srcId="{07A7D22C-6897-452D-BC67-963B92BFE1BA}" destId="{12DA0467-257E-4BB4-A68B-BE7D7F6454D4}" srcOrd="2" destOrd="0" presId="urn:microsoft.com/office/officeart/2018/2/layout/IconVerticalSolidList"/>
    <dgm:cxn modelId="{27ECB52A-9B98-4116-B74B-543C95D96E8F}" type="presParOf" srcId="{07A7D22C-6897-452D-BC67-963B92BFE1BA}" destId="{DD58FF2B-0AEA-469B-AE05-E91C469770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FADD9A-6393-4EA4-853B-1D7F1570D90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BF46F1-247D-4135-AB15-5D1D8B42975F}">
      <dgm:prSet/>
      <dgm:spPr/>
      <dgm:t>
        <a:bodyPr/>
        <a:lstStyle/>
        <a:p>
          <a:pPr>
            <a:lnSpc>
              <a:spcPct val="100000"/>
            </a:lnSpc>
          </a:pPr>
          <a:r>
            <a:rPr lang="en-US"/>
            <a:t>Angioedema control test (AECT)</a:t>
          </a:r>
        </a:p>
      </dgm:t>
    </dgm:pt>
    <dgm:pt modelId="{6004D20E-853F-464D-A8E4-3B2CB66D8903}" type="parTrans" cxnId="{FA4DD24F-DDAE-4180-B990-FEAA4711AB6F}">
      <dgm:prSet/>
      <dgm:spPr/>
      <dgm:t>
        <a:bodyPr/>
        <a:lstStyle/>
        <a:p>
          <a:endParaRPr lang="en-US"/>
        </a:p>
      </dgm:t>
    </dgm:pt>
    <dgm:pt modelId="{016BF67F-F5ED-4B5F-A271-EF9DCB60771B}" type="sibTrans" cxnId="{FA4DD24F-DDAE-4180-B990-FEAA4711AB6F}">
      <dgm:prSet/>
      <dgm:spPr/>
      <dgm:t>
        <a:bodyPr/>
        <a:lstStyle/>
        <a:p>
          <a:endParaRPr lang="en-US"/>
        </a:p>
      </dgm:t>
    </dgm:pt>
    <dgm:pt modelId="{9ADED1EB-1F16-46DC-8ACC-C9C412304F69}">
      <dgm:prSet/>
      <dgm:spPr/>
      <dgm:t>
        <a:bodyPr/>
        <a:lstStyle/>
        <a:p>
          <a:pPr>
            <a:lnSpc>
              <a:spcPct val="100000"/>
            </a:lnSpc>
          </a:pPr>
          <a:r>
            <a:rPr lang="en-US"/>
            <a:t>Angioedema quality of life questionnaire (AE-QoL)</a:t>
          </a:r>
        </a:p>
      </dgm:t>
    </dgm:pt>
    <dgm:pt modelId="{D24EB4F8-6BB6-467E-8654-CCA2E4216BE0}" type="parTrans" cxnId="{5F363047-2FE8-4E78-9F95-28C67594934A}">
      <dgm:prSet/>
      <dgm:spPr/>
      <dgm:t>
        <a:bodyPr/>
        <a:lstStyle/>
        <a:p>
          <a:endParaRPr lang="en-US"/>
        </a:p>
      </dgm:t>
    </dgm:pt>
    <dgm:pt modelId="{8BFE8206-460B-4B56-B9EA-E357BE640F7E}" type="sibTrans" cxnId="{5F363047-2FE8-4E78-9F95-28C67594934A}">
      <dgm:prSet/>
      <dgm:spPr/>
      <dgm:t>
        <a:bodyPr/>
        <a:lstStyle/>
        <a:p>
          <a:endParaRPr lang="en-US"/>
        </a:p>
      </dgm:t>
    </dgm:pt>
    <dgm:pt modelId="{CB8C8993-EA70-4F4C-AD75-1DDD4C844C09}">
      <dgm:prSet/>
      <dgm:spPr/>
      <dgm:t>
        <a:bodyPr/>
        <a:lstStyle/>
        <a:p>
          <a:pPr>
            <a:lnSpc>
              <a:spcPct val="100000"/>
            </a:lnSpc>
          </a:pPr>
          <a:r>
            <a:rPr lang="en-US"/>
            <a:t>Angioedema activity score (AAS)</a:t>
          </a:r>
        </a:p>
      </dgm:t>
    </dgm:pt>
    <dgm:pt modelId="{91F365E8-1C1A-4AAD-81D7-FCB27A8B70A4}" type="parTrans" cxnId="{3979F3FB-C44B-4378-ABF5-2F77BBEC601B}">
      <dgm:prSet/>
      <dgm:spPr/>
      <dgm:t>
        <a:bodyPr/>
        <a:lstStyle/>
        <a:p>
          <a:endParaRPr lang="en-US"/>
        </a:p>
      </dgm:t>
    </dgm:pt>
    <dgm:pt modelId="{65BD1D8C-AA8D-4470-8D85-B459B7319B54}" type="sibTrans" cxnId="{3979F3FB-C44B-4378-ABF5-2F77BBEC601B}">
      <dgm:prSet/>
      <dgm:spPr/>
      <dgm:t>
        <a:bodyPr/>
        <a:lstStyle/>
        <a:p>
          <a:endParaRPr lang="en-US"/>
        </a:p>
      </dgm:t>
    </dgm:pt>
    <dgm:pt modelId="{8EFCD777-414E-4FC9-931E-98FE52060E65}" type="pres">
      <dgm:prSet presAssocID="{6BFADD9A-6393-4EA4-853B-1D7F1570D90D}" presName="root" presStyleCnt="0">
        <dgm:presLayoutVars>
          <dgm:dir/>
          <dgm:resizeHandles val="exact"/>
        </dgm:presLayoutVars>
      </dgm:prSet>
      <dgm:spPr/>
    </dgm:pt>
    <dgm:pt modelId="{A8CCE7A7-A24C-41E5-A718-8074F069531F}" type="pres">
      <dgm:prSet presAssocID="{80BF46F1-247D-4135-AB15-5D1D8B42975F}" presName="compNode" presStyleCnt="0"/>
      <dgm:spPr/>
    </dgm:pt>
    <dgm:pt modelId="{647DFDBF-BF0E-4636-996F-336D3C246832}" type="pres">
      <dgm:prSet presAssocID="{80BF46F1-247D-4135-AB15-5D1D8B4297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st tubes"/>
        </a:ext>
      </dgm:extLst>
    </dgm:pt>
    <dgm:pt modelId="{EDFE30C9-A901-45CD-9678-B020F85379B8}" type="pres">
      <dgm:prSet presAssocID="{80BF46F1-247D-4135-AB15-5D1D8B42975F}" presName="spaceRect" presStyleCnt="0"/>
      <dgm:spPr/>
    </dgm:pt>
    <dgm:pt modelId="{819E6B2E-B4F7-4EC4-9FF4-A0E4023BC9DA}" type="pres">
      <dgm:prSet presAssocID="{80BF46F1-247D-4135-AB15-5D1D8B42975F}" presName="textRect" presStyleLbl="revTx" presStyleIdx="0" presStyleCnt="3">
        <dgm:presLayoutVars>
          <dgm:chMax val="1"/>
          <dgm:chPref val="1"/>
        </dgm:presLayoutVars>
      </dgm:prSet>
      <dgm:spPr/>
    </dgm:pt>
    <dgm:pt modelId="{6D6D9E17-E972-4494-A35B-7FDCEFEC5BD0}" type="pres">
      <dgm:prSet presAssocID="{016BF67F-F5ED-4B5F-A271-EF9DCB60771B}" presName="sibTrans" presStyleCnt="0"/>
      <dgm:spPr/>
    </dgm:pt>
    <dgm:pt modelId="{83FCC1DA-D562-459A-80F0-9A3D8AC89A1C}" type="pres">
      <dgm:prSet presAssocID="{9ADED1EB-1F16-46DC-8ACC-C9C412304F69}" presName="compNode" presStyleCnt="0"/>
      <dgm:spPr/>
    </dgm:pt>
    <dgm:pt modelId="{1ABFE1F8-7824-468C-B1EF-4DC4EA832A39}" type="pres">
      <dgm:prSet presAssocID="{9ADED1EB-1F16-46DC-8ACC-C9C412304F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with Pulse"/>
        </a:ext>
      </dgm:extLst>
    </dgm:pt>
    <dgm:pt modelId="{59236C94-2DD5-4A80-91B1-84A4AF81A57A}" type="pres">
      <dgm:prSet presAssocID="{9ADED1EB-1F16-46DC-8ACC-C9C412304F69}" presName="spaceRect" presStyleCnt="0"/>
      <dgm:spPr/>
    </dgm:pt>
    <dgm:pt modelId="{B5923B0C-0999-4184-83A5-195037AB5CA6}" type="pres">
      <dgm:prSet presAssocID="{9ADED1EB-1F16-46DC-8ACC-C9C412304F69}" presName="textRect" presStyleLbl="revTx" presStyleIdx="1" presStyleCnt="3">
        <dgm:presLayoutVars>
          <dgm:chMax val="1"/>
          <dgm:chPref val="1"/>
        </dgm:presLayoutVars>
      </dgm:prSet>
      <dgm:spPr/>
    </dgm:pt>
    <dgm:pt modelId="{DDCD6653-486D-4A8A-BFA2-CB86EFE5AA90}" type="pres">
      <dgm:prSet presAssocID="{8BFE8206-460B-4B56-B9EA-E357BE640F7E}" presName="sibTrans" presStyleCnt="0"/>
      <dgm:spPr/>
    </dgm:pt>
    <dgm:pt modelId="{0C643C61-13B1-4A74-B998-83DF0C5F5F19}" type="pres">
      <dgm:prSet presAssocID="{CB8C8993-EA70-4F4C-AD75-1DDD4C844C09}" presName="compNode" presStyleCnt="0"/>
      <dgm:spPr/>
    </dgm:pt>
    <dgm:pt modelId="{D81918DB-0BAD-49DA-972C-20571DAE8D5F}" type="pres">
      <dgm:prSet presAssocID="{CB8C8993-EA70-4F4C-AD75-1DDD4C844C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BFBE63A8-AFEE-4FB5-82BE-9B1033F9EDE9}" type="pres">
      <dgm:prSet presAssocID="{CB8C8993-EA70-4F4C-AD75-1DDD4C844C09}" presName="spaceRect" presStyleCnt="0"/>
      <dgm:spPr/>
    </dgm:pt>
    <dgm:pt modelId="{53FF0773-E5D9-4735-8458-4EBF806BA2EC}" type="pres">
      <dgm:prSet presAssocID="{CB8C8993-EA70-4F4C-AD75-1DDD4C844C09}" presName="textRect" presStyleLbl="revTx" presStyleIdx="2" presStyleCnt="3">
        <dgm:presLayoutVars>
          <dgm:chMax val="1"/>
          <dgm:chPref val="1"/>
        </dgm:presLayoutVars>
      </dgm:prSet>
      <dgm:spPr/>
    </dgm:pt>
  </dgm:ptLst>
  <dgm:cxnLst>
    <dgm:cxn modelId="{D3749343-AE71-4BD1-A386-9E14D1CCE6D4}" type="presOf" srcId="{80BF46F1-247D-4135-AB15-5D1D8B42975F}" destId="{819E6B2E-B4F7-4EC4-9FF4-A0E4023BC9DA}" srcOrd="0" destOrd="0" presId="urn:microsoft.com/office/officeart/2018/2/layout/IconLabelList"/>
    <dgm:cxn modelId="{5F363047-2FE8-4E78-9F95-28C67594934A}" srcId="{6BFADD9A-6393-4EA4-853B-1D7F1570D90D}" destId="{9ADED1EB-1F16-46DC-8ACC-C9C412304F69}" srcOrd="1" destOrd="0" parTransId="{D24EB4F8-6BB6-467E-8654-CCA2E4216BE0}" sibTransId="{8BFE8206-460B-4B56-B9EA-E357BE640F7E}"/>
    <dgm:cxn modelId="{FA4DD24F-DDAE-4180-B990-FEAA4711AB6F}" srcId="{6BFADD9A-6393-4EA4-853B-1D7F1570D90D}" destId="{80BF46F1-247D-4135-AB15-5D1D8B42975F}" srcOrd="0" destOrd="0" parTransId="{6004D20E-853F-464D-A8E4-3B2CB66D8903}" sibTransId="{016BF67F-F5ED-4B5F-A271-EF9DCB60771B}"/>
    <dgm:cxn modelId="{61959273-C50E-406E-9B71-92C3CF6BF1FE}" type="presOf" srcId="{9ADED1EB-1F16-46DC-8ACC-C9C412304F69}" destId="{B5923B0C-0999-4184-83A5-195037AB5CA6}" srcOrd="0" destOrd="0" presId="urn:microsoft.com/office/officeart/2018/2/layout/IconLabelList"/>
    <dgm:cxn modelId="{B68AC2D3-70E2-4FFE-98EE-31A501A93920}" type="presOf" srcId="{CB8C8993-EA70-4F4C-AD75-1DDD4C844C09}" destId="{53FF0773-E5D9-4735-8458-4EBF806BA2EC}" srcOrd="0" destOrd="0" presId="urn:microsoft.com/office/officeart/2018/2/layout/IconLabelList"/>
    <dgm:cxn modelId="{3979F3FB-C44B-4378-ABF5-2F77BBEC601B}" srcId="{6BFADD9A-6393-4EA4-853B-1D7F1570D90D}" destId="{CB8C8993-EA70-4F4C-AD75-1DDD4C844C09}" srcOrd="2" destOrd="0" parTransId="{91F365E8-1C1A-4AAD-81D7-FCB27A8B70A4}" sibTransId="{65BD1D8C-AA8D-4470-8D85-B459B7319B54}"/>
    <dgm:cxn modelId="{B30280FE-EC18-4131-89EF-AB7011F71B67}" type="presOf" srcId="{6BFADD9A-6393-4EA4-853B-1D7F1570D90D}" destId="{8EFCD777-414E-4FC9-931E-98FE52060E65}" srcOrd="0" destOrd="0" presId="urn:microsoft.com/office/officeart/2018/2/layout/IconLabelList"/>
    <dgm:cxn modelId="{328BA395-3E98-4AD7-A019-D15CC6E4494A}" type="presParOf" srcId="{8EFCD777-414E-4FC9-931E-98FE52060E65}" destId="{A8CCE7A7-A24C-41E5-A718-8074F069531F}" srcOrd="0" destOrd="0" presId="urn:microsoft.com/office/officeart/2018/2/layout/IconLabelList"/>
    <dgm:cxn modelId="{3DF55366-B076-434C-B217-301EA9E84AAB}" type="presParOf" srcId="{A8CCE7A7-A24C-41E5-A718-8074F069531F}" destId="{647DFDBF-BF0E-4636-996F-336D3C246832}" srcOrd="0" destOrd="0" presId="urn:microsoft.com/office/officeart/2018/2/layout/IconLabelList"/>
    <dgm:cxn modelId="{E4546317-1D3A-4AED-9BFD-18193A336DF4}" type="presParOf" srcId="{A8CCE7A7-A24C-41E5-A718-8074F069531F}" destId="{EDFE30C9-A901-45CD-9678-B020F85379B8}" srcOrd="1" destOrd="0" presId="urn:microsoft.com/office/officeart/2018/2/layout/IconLabelList"/>
    <dgm:cxn modelId="{0352B9D7-003B-4873-ADA4-01D6FDB472C2}" type="presParOf" srcId="{A8CCE7A7-A24C-41E5-A718-8074F069531F}" destId="{819E6B2E-B4F7-4EC4-9FF4-A0E4023BC9DA}" srcOrd="2" destOrd="0" presId="urn:microsoft.com/office/officeart/2018/2/layout/IconLabelList"/>
    <dgm:cxn modelId="{8EB0556A-7C3D-4DD6-A56C-21BF2FB040D8}" type="presParOf" srcId="{8EFCD777-414E-4FC9-931E-98FE52060E65}" destId="{6D6D9E17-E972-4494-A35B-7FDCEFEC5BD0}" srcOrd="1" destOrd="0" presId="urn:microsoft.com/office/officeart/2018/2/layout/IconLabelList"/>
    <dgm:cxn modelId="{6E648BCD-7B73-4973-A862-B35B9475433D}" type="presParOf" srcId="{8EFCD777-414E-4FC9-931E-98FE52060E65}" destId="{83FCC1DA-D562-459A-80F0-9A3D8AC89A1C}" srcOrd="2" destOrd="0" presId="urn:microsoft.com/office/officeart/2018/2/layout/IconLabelList"/>
    <dgm:cxn modelId="{E8202D0F-C517-4350-8751-14796446FEC7}" type="presParOf" srcId="{83FCC1DA-D562-459A-80F0-9A3D8AC89A1C}" destId="{1ABFE1F8-7824-468C-B1EF-4DC4EA832A39}" srcOrd="0" destOrd="0" presId="urn:microsoft.com/office/officeart/2018/2/layout/IconLabelList"/>
    <dgm:cxn modelId="{45CA0CBF-1AB5-4B22-B6C4-4E2A936EE89B}" type="presParOf" srcId="{83FCC1DA-D562-459A-80F0-9A3D8AC89A1C}" destId="{59236C94-2DD5-4A80-91B1-84A4AF81A57A}" srcOrd="1" destOrd="0" presId="urn:microsoft.com/office/officeart/2018/2/layout/IconLabelList"/>
    <dgm:cxn modelId="{BB3AB027-2691-4DD1-9FE5-0429112FEC3F}" type="presParOf" srcId="{83FCC1DA-D562-459A-80F0-9A3D8AC89A1C}" destId="{B5923B0C-0999-4184-83A5-195037AB5CA6}" srcOrd="2" destOrd="0" presId="urn:microsoft.com/office/officeart/2018/2/layout/IconLabelList"/>
    <dgm:cxn modelId="{6BFDBF4E-8D97-4C91-B70D-C21942004A58}" type="presParOf" srcId="{8EFCD777-414E-4FC9-931E-98FE52060E65}" destId="{DDCD6653-486D-4A8A-BFA2-CB86EFE5AA90}" srcOrd="3" destOrd="0" presId="urn:microsoft.com/office/officeart/2018/2/layout/IconLabelList"/>
    <dgm:cxn modelId="{CD896699-DDBF-4608-B065-9ABCF9A49E7D}" type="presParOf" srcId="{8EFCD777-414E-4FC9-931E-98FE52060E65}" destId="{0C643C61-13B1-4A74-B998-83DF0C5F5F19}" srcOrd="4" destOrd="0" presId="urn:microsoft.com/office/officeart/2018/2/layout/IconLabelList"/>
    <dgm:cxn modelId="{A7C30DF2-8D26-41A3-B210-0E9933376BBD}" type="presParOf" srcId="{0C643C61-13B1-4A74-B998-83DF0C5F5F19}" destId="{D81918DB-0BAD-49DA-972C-20571DAE8D5F}" srcOrd="0" destOrd="0" presId="urn:microsoft.com/office/officeart/2018/2/layout/IconLabelList"/>
    <dgm:cxn modelId="{74A56B48-15F1-4E4B-8FFF-989867A8DAC5}" type="presParOf" srcId="{0C643C61-13B1-4A74-B998-83DF0C5F5F19}" destId="{BFBE63A8-AFEE-4FB5-82BE-9B1033F9EDE9}" srcOrd="1" destOrd="0" presId="urn:microsoft.com/office/officeart/2018/2/layout/IconLabelList"/>
    <dgm:cxn modelId="{72806BB9-FF6D-4615-9B58-FEBB051EF0D1}" type="presParOf" srcId="{0C643C61-13B1-4A74-B998-83DF0C5F5F19}" destId="{53FF0773-E5D9-4735-8458-4EBF806BA2E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45AD0E-DAD0-422C-BC4B-90CE908A2A6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701AF5-94C2-40A9-BE19-D9418ACAA7D3}">
      <dgm:prSet/>
      <dgm:spPr/>
      <dgm:t>
        <a:bodyPr/>
        <a:lstStyle/>
        <a:p>
          <a:pPr>
            <a:lnSpc>
              <a:spcPct val="100000"/>
            </a:lnSpc>
          </a:pPr>
          <a:r>
            <a:rPr lang="en-US"/>
            <a:t>The subjects with isolated angioedema without concomitant urticaria had normal plasma levels of C1INH and C4. Therefore, diagnosis of type 1 and type 2 hereditary angioedema (HAE) has been excluded. </a:t>
          </a:r>
        </a:p>
      </dgm:t>
    </dgm:pt>
    <dgm:pt modelId="{9AB4DE0F-020E-4816-9D11-21E62562FB58}" type="parTrans" cxnId="{EC7EFA33-C2D5-4679-97E7-5C6EC582710A}">
      <dgm:prSet/>
      <dgm:spPr/>
      <dgm:t>
        <a:bodyPr/>
        <a:lstStyle/>
        <a:p>
          <a:endParaRPr lang="en-US"/>
        </a:p>
      </dgm:t>
    </dgm:pt>
    <dgm:pt modelId="{241B81C2-8A4F-4219-BD0C-0067A9BE4FB2}" type="sibTrans" cxnId="{EC7EFA33-C2D5-4679-97E7-5C6EC582710A}">
      <dgm:prSet/>
      <dgm:spPr/>
      <dgm:t>
        <a:bodyPr/>
        <a:lstStyle/>
        <a:p>
          <a:endParaRPr lang="en-US"/>
        </a:p>
      </dgm:t>
    </dgm:pt>
    <dgm:pt modelId="{6B7802CF-12C1-4C03-8F41-60F02B4F0260}">
      <dgm:prSet/>
      <dgm:spPr/>
      <dgm:t>
        <a:bodyPr/>
        <a:lstStyle/>
        <a:p>
          <a:pPr>
            <a:lnSpc>
              <a:spcPct val="100000"/>
            </a:lnSpc>
          </a:pPr>
          <a:r>
            <a:rPr lang="en-US"/>
            <a:t>Samples were sent for genotyping within the framework of ACARE center network to Berlin (Charité clinic).</a:t>
          </a:r>
        </a:p>
      </dgm:t>
    </dgm:pt>
    <dgm:pt modelId="{8FB99F7B-1674-4305-B724-B4CCF0936896}" type="parTrans" cxnId="{827EE6E0-5947-4767-B13A-7349F79DB00D}">
      <dgm:prSet/>
      <dgm:spPr/>
      <dgm:t>
        <a:bodyPr/>
        <a:lstStyle/>
        <a:p>
          <a:endParaRPr lang="en-US"/>
        </a:p>
      </dgm:t>
    </dgm:pt>
    <dgm:pt modelId="{620389CE-2496-4BD4-9A43-957ACFDE5DE1}" type="sibTrans" cxnId="{827EE6E0-5947-4767-B13A-7349F79DB00D}">
      <dgm:prSet/>
      <dgm:spPr/>
      <dgm:t>
        <a:bodyPr/>
        <a:lstStyle/>
        <a:p>
          <a:endParaRPr lang="en-US"/>
        </a:p>
      </dgm:t>
    </dgm:pt>
    <dgm:pt modelId="{526B57E0-E003-4B40-B278-A3EFF1D582AF}">
      <dgm:prSet/>
      <dgm:spPr/>
      <dgm:t>
        <a:bodyPr/>
        <a:lstStyle/>
        <a:p>
          <a:pPr>
            <a:lnSpc>
              <a:spcPct val="100000"/>
            </a:lnSpc>
          </a:pPr>
          <a:r>
            <a:rPr lang="en-US"/>
            <a:t>In addition, serum and plasma samples were acquired and questionnaires obtained from the patient with confirmed HAE as well as from patients with angioedema with urticaria. </a:t>
          </a:r>
        </a:p>
      </dgm:t>
    </dgm:pt>
    <dgm:pt modelId="{8115ABF1-3344-404B-9660-E168CA5A6AC5}" type="parTrans" cxnId="{C26CA0E7-F1DD-40CB-9D78-225C50C6CFC0}">
      <dgm:prSet/>
      <dgm:spPr/>
      <dgm:t>
        <a:bodyPr/>
        <a:lstStyle/>
        <a:p>
          <a:endParaRPr lang="en-US"/>
        </a:p>
      </dgm:t>
    </dgm:pt>
    <dgm:pt modelId="{3D0C652E-8FDD-429B-B303-33BCD0F6395A}" type="sibTrans" cxnId="{C26CA0E7-F1DD-40CB-9D78-225C50C6CFC0}">
      <dgm:prSet/>
      <dgm:spPr/>
      <dgm:t>
        <a:bodyPr/>
        <a:lstStyle/>
        <a:p>
          <a:endParaRPr lang="en-US"/>
        </a:p>
      </dgm:t>
    </dgm:pt>
    <dgm:pt modelId="{80C699F6-0DD7-497F-B0F7-6AB4FD096CA1}">
      <dgm:prSet/>
      <dgm:spPr/>
      <dgm:t>
        <a:bodyPr/>
        <a:lstStyle/>
        <a:p>
          <a:pPr>
            <a:lnSpc>
              <a:spcPct val="100000"/>
            </a:lnSpc>
          </a:pPr>
          <a:r>
            <a:rPr lang="en-US"/>
            <a:t>Serum and plasma samples were secured in the Biobank from all the recruited subjects and no assessment has been made so far. </a:t>
          </a:r>
        </a:p>
      </dgm:t>
    </dgm:pt>
    <dgm:pt modelId="{10855311-9B0B-4353-85C9-B3F8A8BCE40C}" type="parTrans" cxnId="{4A0956A2-EDB9-41A2-B8E5-77DE6CBB78F7}">
      <dgm:prSet/>
      <dgm:spPr/>
      <dgm:t>
        <a:bodyPr/>
        <a:lstStyle/>
        <a:p>
          <a:endParaRPr lang="en-US"/>
        </a:p>
      </dgm:t>
    </dgm:pt>
    <dgm:pt modelId="{FEC40A46-ADFF-4D89-AE62-13A2656A1C56}" type="sibTrans" cxnId="{4A0956A2-EDB9-41A2-B8E5-77DE6CBB78F7}">
      <dgm:prSet/>
      <dgm:spPr/>
      <dgm:t>
        <a:bodyPr/>
        <a:lstStyle/>
        <a:p>
          <a:endParaRPr lang="en-US"/>
        </a:p>
      </dgm:t>
    </dgm:pt>
    <dgm:pt modelId="{5B63F2FA-C2BE-467C-A62F-A8C801582639}" type="pres">
      <dgm:prSet presAssocID="{9345AD0E-DAD0-422C-BC4B-90CE908A2A61}" presName="root" presStyleCnt="0">
        <dgm:presLayoutVars>
          <dgm:dir/>
          <dgm:resizeHandles val="exact"/>
        </dgm:presLayoutVars>
      </dgm:prSet>
      <dgm:spPr/>
    </dgm:pt>
    <dgm:pt modelId="{57032A69-170E-442A-B41B-8E54554AB8C4}" type="pres">
      <dgm:prSet presAssocID="{74701AF5-94C2-40A9-BE19-D9418ACAA7D3}" presName="compNode" presStyleCnt="0"/>
      <dgm:spPr/>
    </dgm:pt>
    <dgm:pt modelId="{549A35D5-F199-450F-B55B-CE116F9EFF3D}" type="pres">
      <dgm:prSet presAssocID="{74701AF5-94C2-40A9-BE19-D9418ACAA7D3}" presName="bgRect" presStyleLbl="bgShp" presStyleIdx="0" presStyleCnt="4"/>
      <dgm:spPr/>
    </dgm:pt>
    <dgm:pt modelId="{DC37BA34-9896-49F8-AB65-D95207C6B4FA}" type="pres">
      <dgm:prSet presAssocID="{74701AF5-94C2-40A9-BE19-D9418ACAA7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6974EC18-4F04-4801-A97F-BFA714CC43BF}" type="pres">
      <dgm:prSet presAssocID="{74701AF5-94C2-40A9-BE19-D9418ACAA7D3}" presName="spaceRect" presStyleCnt="0"/>
      <dgm:spPr/>
    </dgm:pt>
    <dgm:pt modelId="{18AB0BBD-BDB9-494F-AE25-1342FDF99917}" type="pres">
      <dgm:prSet presAssocID="{74701AF5-94C2-40A9-BE19-D9418ACAA7D3}" presName="parTx" presStyleLbl="revTx" presStyleIdx="0" presStyleCnt="4">
        <dgm:presLayoutVars>
          <dgm:chMax val="0"/>
          <dgm:chPref val="0"/>
        </dgm:presLayoutVars>
      </dgm:prSet>
      <dgm:spPr/>
    </dgm:pt>
    <dgm:pt modelId="{2626EC5D-3EAF-4694-B7B2-B37ABBE180A9}" type="pres">
      <dgm:prSet presAssocID="{241B81C2-8A4F-4219-BD0C-0067A9BE4FB2}" presName="sibTrans" presStyleCnt="0"/>
      <dgm:spPr/>
    </dgm:pt>
    <dgm:pt modelId="{931A034A-E2FB-4D54-BFCA-82546FA080C2}" type="pres">
      <dgm:prSet presAssocID="{6B7802CF-12C1-4C03-8F41-60F02B4F0260}" presName="compNode" presStyleCnt="0"/>
      <dgm:spPr/>
    </dgm:pt>
    <dgm:pt modelId="{AD1580BE-C419-4CEC-8593-0AB6D79FB41B}" type="pres">
      <dgm:prSet presAssocID="{6B7802CF-12C1-4C03-8F41-60F02B4F0260}" presName="bgRect" presStyleLbl="bgShp" presStyleIdx="1" presStyleCnt="4"/>
      <dgm:spPr/>
    </dgm:pt>
    <dgm:pt modelId="{560F2B00-96D7-4C6E-9A09-081DFAA88B2F}" type="pres">
      <dgm:prSet presAssocID="{6B7802CF-12C1-4C03-8F41-60F02B4F02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4790246F-8D5E-4599-8C97-0BA5BDD4338E}" type="pres">
      <dgm:prSet presAssocID="{6B7802CF-12C1-4C03-8F41-60F02B4F0260}" presName="spaceRect" presStyleCnt="0"/>
      <dgm:spPr/>
    </dgm:pt>
    <dgm:pt modelId="{8BF354A2-A8A5-48BE-98F0-400BA954E0F0}" type="pres">
      <dgm:prSet presAssocID="{6B7802CF-12C1-4C03-8F41-60F02B4F0260}" presName="parTx" presStyleLbl="revTx" presStyleIdx="1" presStyleCnt="4">
        <dgm:presLayoutVars>
          <dgm:chMax val="0"/>
          <dgm:chPref val="0"/>
        </dgm:presLayoutVars>
      </dgm:prSet>
      <dgm:spPr/>
    </dgm:pt>
    <dgm:pt modelId="{2BB51EB9-A975-430D-8784-CB1D1A74FFD6}" type="pres">
      <dgm:prSet presAssocID="{620389CE-2496-4BD4-9A43-957ACFDE5DE1}" presName="sibTrans" presStyleCnt="0"/>
      <dgm:spPr/>
    </dgm:pt>
    <dgm:pt modelId="{5925627E-22F0-4C13-95FE-08CA7E502FA0}" type="pres">
      <dgm:prSet presAssocID="{526B57E0-E003-4B40-B278-A3EFF1D582AF}" presName="compNode" presStyleCnt="0"/>
      <dgm:spPr/>
    </dgm:pt>
    <dgm:pt modelId="{3E4125AF-BD46-40F7-A066-2BC63B219870}" type="pres">
      <dgm:prSet presAssocID="{526B57E0-E003-4B40-B278-A3EFF1D582AF}" presName="bgRect" presStyleLbl="bgShp" presStyleIdx="2" presStyleCnt="4"/>
      <dgm:spPr/>
    </dgm:pt>
    <dgm:pt modelId="{7441B6F8-A9B1-4BFD-8263-152A1CCBA2D5}" type="pres">
      <dgm:prSet presAssocID="{526B57E0-E003-4B40-B278-A3EFF1D582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tubes"/>
        </a:ext>
      </dgm:extLst>
    </dgm:pt>
    <dgm:pt modelId="{4B136EEF-F04D-4549-BF72-C4BD9FA37027}" type="pres">
      <dgm:prSet presAssocID="{526B57E0-E003-4B40-B278-A3EFF1D582AF}" presName="spaceRect" presStyleCnt="0"/>
      <dgm:spPr/>
    </dgm:pt>
    <dgm:pt modelId="{9045E0BC-1E37-4434-BDA1-3EC45E3C9B3E}" type="pres">
      <dgm:prSet presAssocID="{526B57E0-E003-4B40-B278-A3EFF1D582AF}" presName="parTx" presStyleLbl="revTx" presStyleIdx="2" presStyleCnt="4">
        <dgm:presLayoutVars>
          <dgm:chMax val="0"/>
          <dgm:chPref val="0"/>
        </dgm:presLayoutVars>
      </dgm:prSet>
      <dgm:spPr/>
    </dgm:pt>
    <dgm:pt modelId="{1CC5FB7B-608F-4294-8682-43885C63179E}" type="pres">
      <dgm:prSet presAssocID="{3D0C652E-8FDD-429B-B303-33BCD0F6395A}" presName="sibTrans" presStyleCnt="0"/>
      <dgm:spPr/>
    </dgm:pt>
    <dgm:pt modelId="{8DE53157-6398-4BC3-A329-A6E3EF8E33CB}" type="pres">
      <dgm:prSet presAssocID="{80C699F6-0DD7-497F-B0F7-6AB4FD096CA1}" presName="compNode" presStyleCnt="0"/>
      <dgm:spPr/>
    </dgm:pt>
    <dgm:pt modelId="{79BBA81F-F1A0-4302-BBF9-C9A1F4AC9DEE}" type="pres">
      <dgm:prSet presAssocID="{80C699F6-0DD7-497F-B0F7-6AB4FD096CA1}" presName="bgRect" presStyleLbl="bgShp" presStyleIdx="3" presStyleCnt="4"/>
      <dgm:spPr/>
    </dgm:pt>
    <dgm:pt modelId="{3980D50F-6D88-4B73-A1EE-EA34849CA5E5}" type="pres">
      <dgm:prSet presAssocID="{80C699F6-0DD7-497F-B0F7-6AB4FD096CA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dropper"/>
        </a:ext>
      </dgm:extLst>
    </dgm:pt>
    <dgm:pt modelId="{FD3D40B9-8EE0-4D47-A964-DAD198AA8EC5}" type="pres">
      <dgm:prSet presAssocID="{80C699F6-0DD7-497F-B0F7-6AB4FD096CA1}" presName="spaceRect" presStyleCnt="0"/>
      <dgm:spPr/>
    </dgm:pt>
    <dgm:pt modelId="{C1DE21E3-927D-4CD9-8064-D245C180EFAD}" type="pres">
      <dgm:prSet presAssocID="{80C699F6-0DD7-497F-B0F7-6AB4FD096CA1}" presName="parTx" presStyleLbl="revTx" presStyleIdx="3" presStyleCnt="4">
        <dgm:presLayoutVars>
          <dgm:chMax val="0"/>
          <dgm:chPref val="0"/>
        </dgm:presLayoutVars>
      </dgm:prSet>
      <dgm:spPr/>
    </dgm:pt>
  </dgm:ptLst>
  <dgm:cxnLst>
    <dgm:cxn modelId="{C6B83C21-E133-4B90-9464-9E956E3F3BFB}" type="presOf" srcId="{74701AF5-94C2-40A9-BE19-D9418ACAA7D3}" destId="{18AB0BBD-BDB9-494F-AE25-1342FDF99917}" srcOrd="0" destOrd="0" presId="urn:microsoft.com/office/officeart/2018/2/layout/IconVerticalSolidList"/>
    <dgm:cxn modelId="{90643F21-C275-4B24-A2F2-F96CA125E954}" type="presOf" srcId="{80C699F6-0DD7-497F-B0F7-6AB4FD096CA1}" destId="{C1DE21E3-927D-4CD9-8064-D245C180EFAD}" srcOrd="0" destOrd="0" presId="urn:microsoft.com/office/officeart/2018/2/layout/IconVerticalSolidList"/>
    <dgm:cxn modelId="{EC7EFA33-C2D5-4679-97E7-5C6EC582710A}" srcId="{9345AD0E-DAD0-422C-BC4B-90CE908A2A61}" destId="{74701AF5-94C2-40A9-BE19-D9418ACAA7D3}" srcOrd="0" destOrd="0" parTransId="{9AB4DE0F-020E-4816-9D11-21E62562FB58}" sibTransId="{241B81C2-8A4F-4219-BD0C-0067A9BE4FB2}"/>
    <dgm:cxn modelId="{751A097A-3111-411A-8615-50D9412B31A9}" type="presOf" srcId="{6B7802CF-12C1-4C03-8F41-60F02B4F0260}" destId="{8BF354A2-A8A5-48BE-98F0-400BA954E0F0}" srcOrd="0" destOrd="0" presId="urn:microsoft.com/office/officeart/2018/2/layout/IconVerticalSolidList"/>
    <dgm:cxn modelId="{4A0956A2-EDB9-41A2-B8E5-77DE6CBB78F7}" srcId="{9345AD0E-DAD0-422C-BC4B-90CE908A2A61}" destId="{80C699F6-0DD7-497F-B0F7-6AB4FD096CA1}" srcOrd="3" destOrd="0" parTransId="{10855311-9B0B-4353-85C9-B3F8A8BCE40C}" sibTransId="{FEC40A46-ADFF-4D89-AE62-13A2656A1C56}"/>
    <dgm:cxn modelId="{FBB0CAB5-87DC-49EB-B1E7-7BB1DCCECFAC}" type="presOf" srcId="{9345AD0E-DAD0-422C-BC4B-90CE908A2A61}" destId="{5B63F2FA-C2BE-467C-A62F-A8C801582639}" srcOrd="0" destOrd="0" presId="urn:microsoft.com/office/officeart/2018/2/layout/IconVerticalSolidList"/>
    <dgm:cxn modelId="{827EE6E0-5947-4767-B13A-7349F79DB00D}" srcId="{9345AD0E-DAD0-422C-BC4B-90CE908A2A61}" destId="{6B7802CF-12C1-4C03-8F41-60F02B4F0260}" srcOrd="1" destOrd="0" parTransId="{8FB99F7B-1674-4305-B724-B4CCF0936896}" sibTransId="{620389CE-2496-4BD4-9A43-957ACFDE5DE1}"/>
    <dgm:cxn modelId="{C26CA0E7-F1DD-40CB-9D78-225C50C6CFC0}" srcId="{9345AD0E-DAD0-422C-BC4B-90CE908A2A61}" destId="{526B57E0-E003-4B40-B278-A3EFF1D582AF}" srcOrd="2" destOrd="0" parTransId="{8115ABF1-3344-404B-9660-E168CA5A6AC5}" sibTransId="{3D0C652E-8FDD-429B-B303-33BCD0F6395A}"/>
    <dgm:cxn modelId="{665D5CFD-FA13-42E2-8F97-2BB23A81AF34}" type="presOf" srcId="{526B57E0-E003-4B40-B278-A3EFF1D582AF}" destId="{9045E0BC-1E37-4434-BDA1-3EC45E3C9B3E}" srcOrd="0" destOrd="0" presId="urn:microsoft.com/office/officeart/2018/2/layout/IconVerticalSolidList"/>
    <dgm:cxn modelId="{F9A374E6-4473-43F4-8CD7-199ED0404532}" type="presParOf" srcId="{5B63F2FA-C2BE-467C-A62F-A8C801582639}" destId="{57032A69-170E-442A-B41B-8E54554AB8C4}" srcOrd="0" destOrd="0" presId="urn:microsoft.com/office/officeart/2018/2/layout/IconVerticalSolidList"/>
    <dgm:cxn modelId="{5A49228D-BD1A-409E-A3B0-74B9DF3093D2}" type="presParOf" srcId="{57032A69-170E-442A-B41B-8E54554AB8C4}" destId="{549A35D5-F199-450F-B55B-CE116F9EFF3D}" srcOrd="0" destOrd="0" presId="urn:microsoft.com/office/officeart/2018/2/layout/IconVerticalSolidList"/>
    <dgm:cxn modelId="{8FAED977-EC29-4762-8509-3A0F0F1D1D95}" type="presParOf" srcId="{57032A69-170E-442A-B41B-8E54554AB8C4}" destId="{DC37BA34-9896-49F8-AB65-D95207C6B4FA}" srcOrd="1" destOrd="0" presId="urn:microsoft.com/office/officeart/2018/2/layout/IconVerticalSolidList"/>
    <dgm:cxn modelId="{924E63C0-FA4E-48AB-B849-03C231688AA2}" type="presParOf" srcId="{57032A69-170E-442A-B41B-8E54554AB8C4}" destId="{6974EC18-4F04-4801-A97F-BFA714CC43BF}" srcOrd="2" destOrd="0" presId="urn:microsoft.com/office/officeart/2018/2/layout/IconVerticalSolidList"/>
    <dgm:cxn modelId="{AAE70C39-CBB7-4387-AA77-E79F6BA2D05B}" type="presParOf" srcId="{57032A69-170E-442A-B41B-8E54554AB8C4}" destId="{18AB0BBD-BDB9-494F-AE25-1342FDF99917}" srcOrd="3" destOrd="0" presId="urn:microsoft.com/office/officeart/2018/2/layout/IconVerticalSolidList"/>
    <dgm:cxn modelId="{64A0EB54-BDA9-4940-86A4-8B67E1176D98}" type="presParOf" srcId="{5B63F2FA-C2BE-467C-A62F-A8C801582639}" destId="{2626EC5D-3EAF-4694-B7B2-B37ABBE180A9}" srcOrd="1" destOrd="0" presId="urn:microsoft.com/office/officeart/2018/2/layout/IconVerticalSolidList"/>
    <dgm:cxn modelId="{26C9087B-9B07-44C6-9E1A-E996170EBEA1}" type="presParOf" srcId="{5B63F2FA-C2BE-467C-A62F-A8C801582639}" destId="{931A034A-E2FB-4D54-BFCA-82546FA080C2}" srcOrd="2" destOrd="0" presId="urn:microsoft.com/office/officeart/2018/2/layout/IconVerticalSolidList"/>
    <dgm:cxn modelId="{27DABE9C-9784-4395-B59A-FFD5B87AF65F}" type="presParOf" srcId="{931A034A-E2FB-4D54-BFCA-82546FA080C2}" destId="{AD1580BE-C419-4CEC-8593-0AB6D79FB41B}" srcOrd="0" destOrd="0" presId="urn:microsoft.com/office/officeart/2018/2/layout/IconVerticalSolidList"/>
    <dgm:cxn modelId="{1993B185-775A-4F1C-9F75-85E74E9C58DF}" type="presParOf" srcId="{931A034A-E2FB-4D54-BFCA-82546FA080C2}" destId="{560F2B00-96D7-4C6E-9A09-081DFAA88B2F}" srcOrd="1" destOrd="0" presId="urn:microsoft.com/office/officeart/2018/2/layout/IconVerticalSolidList"/>
    <dgm:cxn modelId="{B5940FA3-95F0-409C-952A-EC24BD102089}" type="presParOf" srcId="{931A034A-E2FB-4D54-BFCA-82546FA080C2}" destId="{4790246F-8D5E-4599-8C97-0BA5BDD4338E}" srcOrd="2" destOrd="0" presId="urn:microsoft.com/office/officeart/2018/2/layout/IconVerticalSolidList"/>
    <dgm:cxn modelId="{412F1E15-7EC9-4FAB-9F8D-A72E15631687}" type="presParOf" srcId="{931A034A-E2FB-4D54-BFCA-82546FA080C2}" destId="{8BF354A2-A8A5-48BE-98F0-400BA954E0F0}" srcOrd="3" destOrd="0" presId="urn:microsoft.com/office/officeart/2018/2/layout/IconVerticalSolidList"/>
    <dgm:cxn modelId="{2BB50272-037A-475D-80D7-4723C795775D}" type="presParOf" srcId="{5B63F2FA-C2BE-467C-A62F-A8C801582639}" destId="{2BB51EB9-A975-430D-8784-CB1D1A74FFD6}" srcOrd="3" destOrd="0" presId="urn:microsoft.com/office/officeart/2018/2/layout/IconVerticalSolidList"/>
    <dgm:cxn modelId="{E2DCD386-C527-4456-8657-924DC4DA2E05}" type="presParOf" srcId="{5B63F2FA-C2BE-467C-A62F-A8C801582639}" destId="{5925627E-22F0-4C13-95FE-08CA7E502FA0}" srcOrd="4" destOrd="0" presId="urn:microsoft.com/office/officeart/2018/2/layout/IconVerticalSolidList"/>
    <dgm:cxn modelId="{2BDDB4B3-90A9-4FBB-82F7-2CA69A71B6A6}" type="presParOf" srcId="{5925627E-22F0-4C13-95FE-08CA7E502FA0}" destId="{3E4125AF-BD46-40F7-A066-2BC63B219870}" srcOrd="0" destOrd="0" presId="urn:microsoft.com/office/officeart/2018/2/layout/IconVerticalSolidList"/>
    <dgm:cxn modelId="{09FAC3FD-2885-418B-92E2-E2FCA332C0F5}" type="presParOf" srcId="{5925627E-22F0-4C13-95FE-08CA7E502FA0}" destId="{7441B6F8-A9B1-4BFD-8263-152A1CCBA2D5}" srcOrd="1" destOrd="0" presId="urn:microsoft.com/office/officeart/2018/2/layout/IconVerticalSolidList"/>
    <dgm:cxn modelId="{79232A62-4114-4921-A36A-26C144792F0B}" type="presParOf" srcId="{5925627E-22F0-4C13-95FE-08CA7E502FA0}" destId="{4B136EEF-F04D-4549-BF72-C4BD9FA37027}" srcOrd="2" destOrd="0" presId="urn:microsoft.com/office/officeart/2018/2/layout/IconVerticalSolidList"/>
    <dgm:cxn modelId="{7B46B6F7-D401-4BAA-8985-F0A2B1CE51B2}" type="presParOf" srcId="{5925627E-22F0-4C13-95FE-08CA7E502FA0}" destId="{9045E0BC-1E37-4434-BDA1-3EC45E3C9B3E}" srcOrd="3" destOrd="0" presId="urn:microsoft.com/office/officeart/2018/2/layout/IconVerticalSolidList"/>
    <dgm:cxn modelId="{AE7F9018-F2A3-4183-8876-D3C98E42ACB5}" type="presParOf" srcId="{5B63F2FA-C2BE-467C-A62F-A8C801582639}" destId="{1CC5FB7B-608F-4294-8682-43885C63179E}" srcOrd="5" destOrd="0" presId="urn:microsoft.com/office/officeart/2018/2/layout/IconVerticalSolidList"/>
    <dgm:cxn modelId="{4DBBBBA0-EE88-4325-9270-8303423AB500}" type="presParOf" srcId="{5B63F2FA-C2BE-467C-A62F-A8C801582639}" destId="{8DE53157-6398-4BC3-A329-A6E3EF8E33CB}" srcOrd="6" destOrd="0" presId="urn:microsoft.com/office/officeart/2018/2/layout/IconVerticalSolidList"/>
    <dgm:cxn modelId="{143E6401-0DCD-418D-80F3-2DB018528CA9}" type="presParOf" srcId="{8DE53157-6398-4BC3-A329-A6E3EF8E33CB}" destId="{79BBA81F-F1A0-4302-BBF9-C9A1F4AC9DEE}" srcOrd="0" destOrd="0" presId="urn:microsoft.com/office/officeart/2018/2/layout/IconVerticalSolidList"/>
    <dgm:cxn modelId="{7592256E-27AF-406E-84B6-08C8F7344565}" type="presParOf" srcId="{8DE53157-6398-4BC3-A329-A6E3EF8E33CB}" destId="{3980D50F-6D88-4B73-A1EE-EA34849CA5E5}" srcOrd="1" destOrd="0" presId="urn:microsoft.com/office/officeart/2018/2/layout/IconVerticalSolidList"/>
    <dgm:cxn modelId="{D61E65DC-6E41-436F-9021-D24AB686EBBF}" type="presParOf" srcId="{8DE53157-6398-4BC3-A329-A6E3EF8E33CB}" destId="{FD3D40B9-8EE0-4D47-A964-DAD198AA8EC5}" srcOrd="2" destOrd="0" presId="urn:microsoft.com/office/officeart/2018/2/layout/IconVerticalSolidList"/>
    <dgm:cxn modelId="{45A518BD-6BE1-428E-BFAB-2ED92D74D3BB}" type="presParOf" srcId="{8DE53157-6398-4BC3-A329-A6E3EF8E33CB}" destId="{C1DE21E3-927D-4CD9-8064-D245C180EF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D1449-77D7-42F6-9AB6-5A9331E46D50}">
      <dsp:nvSpPr>
        <dsp:cNvPr id="0" name=""/>
        <dsp:cNvSpPr/>
      </dsp:nvSpPr>
      <dsp:spPr>
        <a:xfrm>
          <a:off x="12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B24959-E1F5-4A42-B1EE-BF0CEAA41ABB}">
      <dsp:nvSpPr>
        <dsp:cNvPr id="0" name=""/>
        <dsp:cNvSpPr/>
      </dsp:nvSpPr>
      <dsp:spPr>
        <a:xfrm>
          <a:off x="480082"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pl-PL" sz="1600" kern="1200" dirty="0" err="1"/>
            <a:t>Angioedema</a:t>
          </a:r>
          <a:r>
            <a:rPr lang="pl-PL" sz="1600" kern="1200" dirty="0"/>
            <a:t> </a:t>
          </a:r>
          <a:r>
            <a:rPr lang="pl-PL" sz="1600" kern="1200" dirty="0" err="1"/>
            <a:t>is</a:t>
          </a:r>
          <a:r>
            <a:rPr lang="pl-PL" sz="1600" kern="1200" dirty="0"/>
            <a:t> a </a:t>
          </a:r>
          <a:r>
            <a:rPr lang="pl-PL" sz="1600" kern="1200" dirty="0" err="1"/>
            <a:t>swelling</a:t>
          </a:r>
          <a:r>
            <a:rPr lang="pl-PL" sz="1600" kern="1200" dirty="0"/>
            <a:t> of </a:t>
          </a:r>
          <a:r>
            <a:rPr lang="pl-PL" sz="1600" kern="1200" dirty="0" err="1"/>
            <a:t>lower</a:t>
          </a:r>
          <a:r>
            <a:rPr lang="pl-PL" sz="1600" kern="1200" dirty="0"/>
            <a:t> </a:t>
          </a:r>
          <a:r>
            <a:rPr lang="pl-PL" sz="1600" kern="1200" dirty="0" err="1"/>
            <a:t>layers</a:t>
          </a:r>
          <a:r>
            <a:rPr lang="pl-PL" sz="1600" kern="1200" dirty="0"/>
            <a:t> of the skin and/</a:t>
          </a:r>
          <a:r>
            <a:rPr lang="pl-PL" sz="1600" kern="1200" dirty="0" err="1"/>
            <a:t>or</a:t>
          </a:r>
          <a:r>
            <a:rPr lang="pl-PL" sz="1600" kern="1200" dirty="0"/>
            <a:t> </a:t>
          </a:r>
          <a:r>
            <a:rPr lang="pl-PL" sz="1600" kern="1200" dirty="0" err="1"/>
            <a:t>mucous</a:t>
          </a:r>
          <a:r>
            <a:rPr lang="pl-PL" sz="1600" kern="1200" dirty="0"/>
            <a:t> </a:t>
          </a:r>
          <a:r>
            <a:rPr lang="pl-PL" sz="1600" kern="1200" dirty="0" err="1"/>
            <a:t>membranes</a:t>
          </a:r>
          <a:r>
            <a:rPr lang="pl-PL" sz="1600" kern="1200" dirty="0"/>
            <a:t> </a:t>
          </a:r>
          <a:r>
            <a:rPr lang="pl-PL" sz="1600" kern="1200" dirty="0" err="1"/>
            <a:t>that</a:t>
          </a:r>
          <a:r>
            <a:rPr lang="pl-PL" sz="1600" kern="1200" dirty="0"/>
            <a:t> </a:t>
          </a:r>
          <a:r>
            <a:rPr lang="pl-PL" sz="1600" kern="1200" dirty="0" err="1"/>
            <a:t>can</a:t>
          </a:r>
          <a:r>
            <a:rPr lang="pl-PL" sz="1600" kern="1200" dirty="0"/>
            <a:t> </a:t>
          </a:r>
          <a:r>
            <a:rPr lang="pl-PL" sz="1600" kern="1200" dirty="0" err="1"/>
            <a:t>occur</a:t>
          </a:r>
          <a:r>
            <a:rPr lang="pl-PL" sz="1600" kern="1200" dirty="0"/>
            <a:t> </a:t>
          </a:r>
          <a:r>
            <a:rPr lang="pl-PL" sz="1600" kern="1200" dirty="0" err="1"/>
            <a:t>at</a:t>
          </a:r>
          <a:r>
            <a:rPr lang="pl-PL" sz="1600" kern="1200" dirty="0"/>
            <a:t> </a:t>
          </a:r>
          <a:r>
            <a:rPr lang="pl-PL" sz="1600" kern="1200" dirty="0" err="1"/>
            <a:t>different</a:t>
          </a:r>
          <a:r>
            <a:rPr lang="pl-PL" sz="1600" kern="1200" dirty="0"/>
            <a:t> </a:t>
          </a:r>
          <a:r>
            <a:rPr lang="pl-PL" sz="1600" kern="1200" dirty="0" err="1"/>
            <a:t>locations</a:t>
          </a:r>
          <a:r>
            <a:rPr lang="pl-PL" sz="1600" kern="1200" dirty="0"/>
            <a:t> </a:t>
          </a:r>
          <a:r>
            <a:rPr lang="pl-PL" sz="1600" kern="1200" dirty="0" err="1"/>
            <a:t>throughout</a:t>
          </a:r>
          <a:r>
            <a:rPr lang="pl-PL" sz="1600" kern="1200" dirty="0"/>
            <a:t> the body, </a:t>
          </a:r>
          <a:r>
            <a:rPr lang="pl-PL" sz="1600" kern="1200" dirty="0" err="1"/>
            <a:t>e.g</a:t>
          </a:r>
          <a:r>
            <a:rPr lang="pl-PL" sz="1600" kern="1200" dirty="0"/>
            <a:t>., on the </a:t>
          </a:r>
          <a:r>
            <a:rPr lang="pl-PL" sz="1600" kern="1200" dirty="0" err="1"/>
            <a:t>lips</a:t>
          </a:r>
          <a:r>
            <a:rPr lang="pl-PL" sz="1600" kern="1200" dirty="0"/>
            <a:t>, </a:t>
          </a:r>
          <a:r>
            <a:rPr lang="pl-PL" sz="1600" kern="1200" dirty="0" err="1"/>
            <a:t>tongue</a:t>
          </a:r>
          <a:r>
            <a:rPr lang="pl-PL" sz="1600" kern="1200" dirty="0"/>
            <a:t>, </a:t>
          </a:r>
          <a:r>
            <a:rPr lang="pl-PL" sz="1600" kern="1200" dirty="0" err="1"/>
            <a:t>eyelids</a:t>
          </a:r>
          <a:r>
            <a:rPr lang="pl-PL" sz="1600" kern="1200" dirty="0"/>
            <a:t>, </a:t>
          </a:r>
          <a:r>
            <a:rPr lang="pl-PL" sz="1600" kern="1200" dirty="0" err="1"/>
            <a:t>limbs</a:t>
          </a:r>
          <a:r>
            <a:rPr lang="pl-PL" sz="1600" kern="1200" dirty="0"/>
            <a:t>, </a:t>
          </a:r>
          <a:r>
            <a:rPr lang="pl-PL" sz="1600" kern="1200" dirty="0" err="1"/>
            <a:t>or</a:t>
          </a:r>
          <a:r>
            <a:rPr lang="pl-PL" sz="1600" kern="1200" dirty="0"/>
            <a:t> the </a:t>
          </a:r>
          <a:r>
            <a:rPr lang="pl-PL" sz="1600" kern="1200" dirty="0" err="1"/>
            <a:t>digestive</a:t>
          </a:r>
          <a:r>
            <a:rPr lang="pl-PL" sz="1600" kern="1200" dirty="0"/>
            <a:t> </a:t>
          </a:r>
          <a:r>
            <a:rPr lang="pl-PL" sz="1600" kern="1200" dirty="0" err="1"/>
            <a:t>tract</a:t>
          </a:r>
          <a:r>
            <a:rPr lang="pl-PL" sz="1600" kern="1200" dirty="0"/>
            <a:t> </a:t>
          </a:r>
          <a:r>
            <a:rPr lang="pl-PL" sz="1600" kern="1200" dirty="0" err="1"/>
            <a:t>mucosae</a:t>
          </a:r>
          <a:r>
            <a:rPr lang="pl-PL" sz="1600" kern="1200" dirty="0"/>
            <a:t>. </a:t>
          </a:r>
          <a:endParaRPr lang="en-US" sz="1600" kern="1200" dirty="0"/>
        </a:p>
      </dsp:txBody>
      <dsp:txXfrm>
        <a:off x="560236" y="748205"/>
        <a:ext cx="4149382" cy="2576345"/>
      </dsp:txXfrm>
    </dsp:sp>
    <dsp:sp modelId="{2C6CB9A9-BF3F-47A8-A991-4A54259B0311}">
      <dsp:nvSpPr>
        <dsp:cNvPr id="0" name=""/>
        <dsp:cNvSpPr/>
      </dsp:nvSpPr>
      <dsp:spPr>
        <a:xfrm>
          <a:off x="52686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6E182-60C4-43DE-A801-8947ED059676}">
      <dsp:nvSpPr>
        <dsp:cNvPr id="0" name=""/>
        <dsp:cNvSpPr/>
      </dsp:nvSpPr>
      <dsp:spPr>
        <a:xfrm>
          <a:off x="5747481"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a:t>The appearance of angioedema results from temporarily increased vascular permeability, which leads to increased leakage of fluid into the surrounding tissues. In most cases, the messenger substance histamine is responsible for this, which is formed mainly in the mast cells of the skin or mucous membranes and is released when they are activated (histaminergic angioedema).</a:t>
          </a:r>
        </a:p>
      </dsp:txBody>
      <dsp:txXfrm>
        <a:off x="5827635" y="748205"/>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114F-98A9-4F89-B9F2-80049C80C7DE}">
      <dsp:nvSpPr>
        <dsp:cNvPr id="0" name=""/>
        <dsp:cNvSpPr/>
      </dsp:nvSpPr>
      <dsp:spPr>
        <a:xfrm>
          <a:off x="0" y="494"/>
          <a:ext cx="10058399" cy="16347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FB8F1-456D-44FC-8263-CBFCCAE5B74F}">
      <dsp:nvSpPr>
        <dsp:cNvPr id="0" name=""/>
        <dsp:cNvSpPr/>
      </dsp:nvSpPr>
      <dsp:spPr>
        <a:xfrm>
          <a:off x="494502" y="368306"/>
          <a:ext cx="899096" cy="8990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C1788-EAF7-47EA-9F8B-1A4BBB85499B}">
      <dsp:nvSpPr>
        <dsp:cNvPr id="0" name=""/>
        <dsp:cNvSpPr/>
      </dsp:nvSpPr>
      <dsp:spPr>
        <a:xfrm>
          <a:off x="1882413" y="0"/>
          <a:ext cx="7899581" cy="1890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040" tIns="200040" rIns="200040" bIns="200040" numCol="1" spcCol="1270" anchor="ctr" anchorCtr="0">
          <a:noAutofit/>
        </a:bodyPr>
        <a:lstStyle/>
        <a:p>
          <a:pPr marL="0" lvl="0" indent="0" algn="l" defTabSz="711200">
            <a:lnSpc>
              <a:spcPct val="100000"/>
            </a:lnSpc>
            <a:spcBef>
              <a:spcPct val="0"/>
            </a:spcBef>
            <a:spcAft>
              <a:spcPct val="35000"/>
            </a:spcAft>
            <a:buNone/>
          </a:pPr>
          <a:r>
            <a:rPr lang="pl-PL" sz="1600" kern="1200" dirty="0" err="1"/>
            <a:t>Angioedema</a:t>
          </a:r>
          <a:r>
            <a:rPr lang="pl-PL" sz="1600" kern="1200" dirty="0"/>
            <a:t> </a:t>
          </a:r>
          <a:r>
            <a:rPr lang="pl-PL" sz="1600" kern="1200" dirty="0" err="1"/>
            <a:t>due</a:t>
          </a:r>
          <a:r>
            <a:rPr lang="pl-PL" sz="1600" kern="1200" dirty="0"/>
            <a:t> to </a:t>
          </a:r>
          <a:r>
            <a:rPr lang="pl-PL" sz="1600" kern="1200" dirty="0" err="1"/>
            <a:t>angiotensin-converting</a:t>
          </a:r>
          <a:r>
            <a:rPr lang="pl-PL" sz="1600" kern="1200" dirty="0"/>
            <a:t> </a:t>
          </a:r>
          <a:r>
            <a:rPr lang="pl-PL" sz="1600" kern="1200" dirty="0" err="1"/>
            <a:t>enzyme</a:t>
          </a:r>
          <a:r>
            <a:rPr lang="pl-PL" sz="1600" kern="1200" dirty="0"/>
            <a:t> </a:t>
          </a:r>
          <a:r>
            <a:rPr lang="pl-PL" sz="1600" kern="1200" dirty="0" err="1"/>
            <a:t>inhibitors</a:t>
          </a:r>
          <a:r>
            <a:rPr lang="pl-PL" sz="1600" kern="1200" dirty="0"/>
            <a:t> (ACEI) </a:t>
          </a:r>
          <a:r>
            <a:rPr lang="pl-PL" sz="1600" kern="1200" dirty="0" err="1"/>
            <a:t>is</a:t>
          </a:r>
          <a:r>
            <a:rPr lang="pl-PL" sz="1600" kern="1200" dirty="0"/>
            <a:t> </a:t>
          </a:r>
          <a:r>
            <a:rPr lang="pl-PL" sz="1600" kern="1200" dirty="0" err="1"/>
            <a:t>encountered</a:t>
          </a:r>
          <a:r>
            <a:rPr lang="pl-PL" sz="1600" kern="1200" dirty="0"/>
            <a:t> in </a:t>
          </a:r>
          <a:r>
            <a:rPr lang="pl-PL" sz="1600" kern="1200" dirty="0" err="1"/>
            <a:t>approx</a:t>
          </a:r>
          <a:r>
            <a:rPr lang="pl-PL" sz="1600" kern="1200" dirty="0"/>
            <a:t>. 1 in 500 ACEI-</a:t>
          </a:r>
          <a:r>
            <a:rPr lang="pl-PL" sz="1600" kern="1200" dirty="0" err="1"/>
            <a:t>treated</a:t>
          </a:r>
          <a:r>
            <a:rPr lang="pl-PL" sz="1600" kern="1200" dirty="0"/>
            <a:t> </a:t>
          </a:r>
          <a:r>
            <a:rPr lang="pl-PL" sz="1600" kern="1200" dirty="0" err="1"/>
            <a:t>subjects</a:t>
          </a:r>
          <a:r>
            <a:rPr lang="pl-PL" sz="1600" kern="1200" dirty="0"/>
            <a:t>.</a:t>
          </a:r>
        </a:p>
        <a:p>
          <a:pPr marL="0" lvl="0" indent="0" algn="l" defTabSz="711200">
            <a:lnSpc>
              <a:spcPct val="100000"/>
            </a:lnSpc>
            <a:spcBef>
              <a:spcPct val="0"/>
            </a:spcBef>
            <a:spcAft>
              <a:spcPct val="35000"/>
            </a:spcAft>
            <a:buNone/>
          </a:pPr>
          <a:r>
            <a:rPr lang="pl-PL" sz="1600" kern="1200" dirty="0" err="1"/>
            <a:t>Epidemiology</a:t>
          </a:r>
          <a:r>
            <a:rPr lang="pl-PL" sz="1600" kern="1200" dirty="0"/>
            <a:t> of </a:t>
          </a:r>
          <a:r>
            <a:rPr lang="pl-PL" sz="1600" kern="1200" dirty="0" err="1"/>
            <a:t>other</a:t>
          </a:r>
          <a:r>
            <a:rPr lang="pl-PL" sz="1600" kern="1200" dirty="0"/>
            <a:t> </a:t>
          </a:r>
          <a:r>
            <a:rPr lang="pl-PL" sz="1600" kern="1200" dirty="0" err="1"/>
            <a:t>forms</a:t>
          </a:r>
          <a:r>
            <a:rPr lang="pl-PL" sz="1600" kern="1200" dirty="0"/>
            <a:t> of AAE </a:t>
          </a:r>
          <a:r>
            <a:rPr lang="pl-PL" sz="1600" kern="1200" dirty="0" err="1"/>
            <a:t>has</a:t>
          </a:r>
          <a:r>
            <a:rPr lang="pl-PL" sz="1600" kern="1200" dirty="0"/>
            <a:t> not </a:t>
          </a:r>
          <a:r>
            <a:rPr lang="pl-PL" sz="1600" kern="1200" dirty="0" err="1"/>
            <a:t>been</a:t>
          </a:r>
          <a:r>
            <a:rPr lang="pl-PL" sz="1600" kern="1200" dirty="0"/>
            <a:t> </a:t>
          </a:r>
          <a:r>
            <a:rPr lang="pl-PL" sz="1600" kern="1200" dirty="0" err="1"/>
            <a:t>fully</a:t>
          </a:r>
          <a:r>
            <a:rPr lang="pl-PL" sz="1600" kern="1200" dirty="0"/>
            <a:t> </a:t>
          </a:r>
          <a:r>
            <a:rPr lang="pl-PL" sz="1600" kern="1200" dirty="0" err="1"/>
            <a:t>elicidated</a:t>
          </a:r>
          <a:r>
            <a:rPr lang="pl-PL" sz="1600" kern="1200" dirty="0"/>
            <a:t>.</a:t>
          </a:r>
        </a:p>
        <a:p>
          <a:pPr marL="0" lvl="0" indent="0" algn="l" defTabSz="711200">
            <a:lnSpc>
              <a:spcPct val="100000"/>
            </a:lnSpc>
            <a:spcBef>
              <a:spcPct val="0"/>
            </a:spcBef>
            <a:spcAft>
              <a:spcPct val="35000"/>
            </a:spcAft>
            <a:buNone/>
          </a:pPr>
          <a:r>
            <a:rPr lang="pl-PL" sz="1600" b="0" i="0" kern="1200" dirty="0"/>
            <a:t>V</a:t>
          </a:r>
          <a:r>
            <a:rPr lang="en-US" sz="1600" b="0" i="0" kern="1200" dirty="0" err="1"/>
            <a:t>ery</a:t>
          </a:r>
          <a:r>
            <a:rPr lang="en-US" sz="1600" b="0" i="0" kern="1200" dirty="0"/>
            <a:t> crude estimated prevalence of AAE could range between 1:100,000 and 1:500,000</a:t>
          </a:r>
          <a:r>
            <a:rPr lang="pl-PL" sz="1600" b="0" i="0" kern="1200" dirty="0"/>
            <a:t> [</a:t>
          </a:r>
          <a:r>
            <a:rPr lang="pl-PL" sz="1600" b="0" i="0" kern="1200" dirty="0" err="1"/>
            <a:t>acc</a:t>
          </a:r>
          <a:r>
            <a:rPr lang="pl-PL" sz="1600" b="0" i="0" kern="1200" dirty="0"/>
            <a:t>. To </a:t>
          </a:r>
          <a:r>
            <a:rPr lang="pl-PL" sz="1600" b="0" i="0" kern="1200" dirty="0" err="1"/>
            <a:t>Cicardi</a:t>
          </a:r>
          <a:r>
            <a:rPr lang="pl-PL" sz="1600" b="0" i="0" kern="1200" dirty="0"/>
            <a:t> and </a:t>
          </a:r>
          <a:r>
            <a:rPr lang="pl-PL" sz="1600" b="0" i="0" kern="1200" dirty="0" err="1"/>
            <a:t>Zanichelli</a:t>
          </a:r>
          <a:r>
            <a:rPr lang="pl-PL" sz="1600" b="0" i="0" kern="1200" dirty="0"/>
            <a:t> </a:t>
          </a:r>
          <a:r>
            <a:rPr lang="pl-PL" sz="1600" b="0" i="1" kern="1200" dirty="0" err="1"/>
            <a:t>Allergy</a:t>
          </a:r>
          <a:r>
            <a:rPr lang="pl-PL" sz="1600" b="0" i="1" kern="1200" dirty="0"/>
            <a:t> </a:t>
          </a:r>
          <a:r>
            <a:rPr lang="pl-PL" sz="1600" b="0" i="1" kern="1200" dirty="0" err="1"/>
            <a:t>Asthma</a:t>
          </a:r>
          <a:r>
            <a:rPr lang="pl-PL" sz="1600" b="0" i="1" kern="1200" dirty="0"/>
            <a:t> </a:t>
          </a:r>
          <a:r>
            <a:rPr lang="pl-PL" sz="1600" b="0" i="1" kern="1200" dirty="0" err="1"/>
            <a:t>Clin</a:t>
          </a:r>
          <a:r>
            <a:rPr lang="pl-PL" sz="1600" b="0" i="1" kern="1200" dirty="0"/>
            <a:t> </a:t>
          </a:r>
          <a:r>
            <a:rPr lang="pl-PL" sz="1600" b="0" i="1" kern="1200" dirty="0" err="1"/>
            <a:t>Immunol</a:t>
          </a:r>
          <a:r>
            <a:rPr lang="pl-PL" sz="1600" b="0" i="1" kern="1200" dirty="0"/>
            <a:t> 2010</a:t>
          </a:r>
          <a:r>
            <a:rPr lang="pl-PL" sz="1600" b="0" i="0" kern="1200" dirty="0"/>
            <a:t>]</a:t>
          </a:r>
          <a:endParaRPr lang="pl-PL" sz="1600" kern="1200" dirty="0"/>
        </a:p>
        <a:p>
          <a:pPr marL="0" lvl="0" indent="0" algn="l" defTabSz="711200">
            <a:lnSpc>
              <a:spcPct val="100000"/>
            </a:lnSpc>
            <a:spcBef>
              <a:spcPct val="0"/>
            </a:spcBef>
            <a:spcAft>
              <a:spcPct val="35000"/>
            </a:spcAft>
            <a:buNone/>
          </a:pPr>
          <a:endParaRPr lang="en-US" sz="1400" kern="1200" dirty="0"/>
        </a:p>
      </dsp:txBody>
      <dsp:txXfrm>
        <a:off x="1882413" y="0"/>
        <a:ext cx="7899581" cy="1890145"/>
      </dsp:txXfrm>
    </dsp:sp>
    <dsp:sp modelId="{70D18692-25AE-4592-8345-DB3989E56EE6}">
      <dsp:nvSpPr>
        <dsp:cNvPr id="0" name=""/>
        <dsp:cNvSpPr/>
      </dsp:nvSpPr>
      <dsp:spPr>
        <a:xfrm>
          <a:off x="0" y="2416579"/>
          <a:ext cx="10058399" cy="16347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B976A6-54D0-4A17-8BF8-2C449786E188}">
      <dsp:nvSpPr>
        <dsp:cNvPr id="0" name=""/>
        <dsp:cNvSpPr/>
      </dsp:nvSpPr>
      <dsp:spPr>
        <a:xfrm>
          <a:off x="494502" y="2528472"/>
          <a:ext cx="899096" cy="8990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8FF2B-0AEA-469B-AE05-E91C46977016}">
      <dsp:nvSpPr>
        <dsp:cNvPr id="0" name=""/>
        <dsp:cNvSpPr/>
      </dsp:nvSpPr>
      <dsp:spPr>
        <a:xfrm>
          <a:off x="1888101" y="2160660"/>
          <a:ext cx="7899581" cy="1890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040" tIns="200040" rIns="200040" bIns="200040" numCol="1" spcCol="1270" anchor="ctr" anchorCtr="0">
          <a:noAutofit/>
        </a:bodyPr>
        <a:lstStyle/>
        <a:p>
          <a:pPr marL="0" lvl="0" indent="0" algn="l" defTabSz="1066800">
            <a:lnSpc>
              <a:spcPct val="100000"/>
            </a:lnSpc>
            <a:spcBef>
              <a:spcPct val="0"/>
            </a:spcBef>
            <a:spcAft>
              <a:spcPct val="35000"/>
            </a:spcAft>
            <a:buNone/>
          </a:pPr>
          <a:r>
            <a:rPr lang="pl-PL" sz="2400" kern="1200" dirty="0" err="1"/>
            <a:t>Hereditary</a:t>
          </a:r>
          <a:r>
            <a:rPr lang="pl-PL" sz="2400" kern="1200" dirty="0"/>
            <a:t> </a:t>
          </a:r>
          <a:r>
            <a:rPr lang="pl-PL" sz="2400" kern="1200" dirty="0" err="1"/>
            <a:t>angioedema</a:t>
          </a:r>
          <a:r>
            <a:rPr lang="pl-PL" sz="2400" kern="1200" dirty="0"/>
            <a:t> (HAE) </a:t>
          </a:r>
          <a:r>
            <a:rPr lang="pl-PL" sz="2400" kern="1200" dirty="0" err="1"/>
            <a:t>is</a:t>
          </a:r>
          <a:r>
            <a:rPr lang="pl-PL" sz="2400" kern="1200" dirty="0"/>
            <a:t> a </a:t>
          </a:r>
          <a:r>
            <a:rPr lang="pl-PL" sz="2400" kern="1200" dirty="0" err="1"/>
            <a:t>rare</a:t>
          </a:r>
          <a:r>
            <a:rPr lang="pl-PL" sz="2400" kern="1200" dirty="0"/>
            <a:t> </a:t>
          </a:r>
          <a:r>
            <a:rPr lang="pl-PL" sz="2400" kern="1200" dirty="0" err="1"/>
            <a:t>condition</a:t>
          </a:r>
          <a:r>
            <a:rPr lang="pl-PL" sz="2400" kern="1200" dirty="0"/>
            <a:t>; </a:t>
          </a:r>
          <a:r>
            <a:rPr lang="pl-PL" sz="2400" kern="1200" dirty="0" err="1"/>
            <a:t>frequency</a:t>
          </a:r>
          <a:r>
            <a:rPr lang="pl-PL" sz="2400" kern="1200" dirty="0"/>
            <a:t> </a:t>
          </a:r>
          <a:r>
            <a:rPr lang="pl-PL" sz="2400" kern="1200" dirty="0" err="1"/>
            <a:t>estimated</a:t>
          </a:r>
          <a:r>
            <a:rPr lang="pl-PL" sz="2400" kern="1200" dirty="0"/>
            <a:t> </a:t>
          </a:r>
          <a:r>
            <a:rPr lang="pl-PL" sz="2400" kern="1200" dirty="0" err="1"/>
            <a:t>at</a:t>
          </a:r>
          <a:r>
            <a:rPr lang="pl-PL" sz="2400" kern="1200" dirty="0"/>
            <a:t> </a:t>
          </a:r>
          <a:r>
            <a:rPr lang="pl-PL" sz="2400" kern="1200" dirty="0" err="1"/>
            <a:t>approx</a:t>
          </a:r>
          <a:r>
            <a:rPr lang="pl-PL" sz="2400" kern="1200" dirty="0"/>
            <a:t>. 1:50,000</a:t>
          </a:r>
          <a:endParaRPr lang="en-US" sz="2400" kern="1200" dirty="0"/>
        </a:p>
      </dsp:txBody>
      <dsp:txXfrm>
        <a:off x="1888101" y="2160660"/>
        <a:ext cx="7899581" cy="1890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DFDBF-BF0E-4636-996F-336D3C246832}">
      <dsp:nvSpPr>
        <dsp:cNvPr id="0" name=""/>
        <dsp:cNvSpPr/>
      </dsp:nvSpPr>
      <dsp:spPr>
        <a:xfrm>
          <a:off x="1063980" y="852364"/>
          <a:ext cx="1274535" cy="1274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E6B2E-B4F7-4EC4-9FF4-A0E4023BC9DA}">
      <dsp:nvSpPr>
        <dsp:cNvPr id="0" name=""/>
        <dsp:cNvSpPr/>
      </dsp:nvSpPr>
      <dsp:spPr>
        <a:xfrm>
          <a:off x="285097" y="2478935"/>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Angioedema control test (AECT)</a:t>
          </a:r>
        </a:p>
      </dsp:txBody>
      <dsp:txXfrm>
        <a:off x="285097" y="2478935"/>
        <a:ext cx="2832300" cy="720000"/>
      </dsp:txXfrm>
    </dsp:sp>
    <dsp:sp modelId="{1ABFE1F8-7824-468C-B1EF-4DC4EA832A39}">
      <dsp:nvSpPr>
        <dsp:cNvPr id="0" name=""/>
        <dsp:cNvSpPr/>
      </dsp:nvSpPr>
      <dsp:spPr>
        <a:xfrm>
          <a:off x="4391932" y="852364"/>
          <a:ext cx="1274535" cy="1274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923B0C-0999-4184-83A5-195037AB5CA6}">
      <dsp:nvSpPr>
        <dsp:cNvPr id="0" name=""/>
        <dsp:cNvSpPr/>
      </dsp:nvSpPr>
      <dsp:spPr>
        <a:xfrm>
          <a:off x="3613050" y="2478935"/>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Angioedema quality of life questionnaire (AE-QoL)</a:t>
          </a:r>
        </a:p>
      </dsp:txBody>
      <dsp:txXfrm>
        <a:off x="3613050" y="2478935"/>
        <a:ext cx="2832300" cy="720000"/>
      </dsp:txXfrm>
    </dsp:sp>
    <dsp:sp modelId="{D81918DB-0BAD-49DA-972C-20571DAE8D5F}">
      <dsp:nvSpPr>
        <dsp:cNvPr id="0" name=""/>
        <dsp:cNvSpPr/>
      </dsp:nvSpPr>
      <dsp:spPr>
        <a:xfrm>
          <a:off x="7719885" y="852364"/>
          <a:ext cx="1274535" cy="127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F0773-E5D9-4735-8458-4EBF806BA2EC}">
      <dsp:nvSpPr>
        <dsp:cNvPr id="0" name=""/>
        <dsp:cNvSpPr/>
      </dsp:nvSpPr>
      <dsp:spPr>
        <a:xfrm>
          <a:off x="6941002" y="2478935"/>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Angioedema activity score (AAS)</a:t>
          </a:r>
        </a:p>
      </dsp:txBody>
      <dsp:txXfrm>
        <a:off x="6941002" y="2478935"/>
        <a:ext cx="28323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A35D5-F199-450F-B55B-CE116F9EFF3D}">
      <dsp:nvSpPr>
        <dsp:cNvPr id="0" name=""/>
        <dsp:cNvSpPr/>
      </dsp:nvSpPr>
      <dsp:spPr>
        <a:xfrm>
          <a:off x="0" y="2199"/>
          <a:ext cx="10037064" cy="1114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7BA34-9896-49F8-AB65-D95207C6B4FA}">
      <dsp:nvSpPr>
        <dsp:cNvPr id="0" name=""/>
        <dsp:cNvSpPr/>
      </dsp:nvSpPr>
      <dsp:spPr>
        <a:xfrm>
          <a:off x="337254" y="253050"/>
          <a:ext cx="613190" cy="6131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AB0BBD-BDB9-494F-AE25-1342FDF99917}">
      <dsp:nvSpPr>
        <dsp:cNvPr id="0" name=""/>
        <dsp:cNvSpPr/>
      </dsp:nvSpPr>
      <dsp:spPr>
        <a:xfrm>
          <a:off x="1287699" y="2199"/>
          <a:ext cx="8749364" cy="111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3" tIns="117993" rIns="117993" bIns="117993" numCol="1" spcCol="1270" anchor="ctr" anchorCtr="0">
          <a:noAutofit/>
        </a:bodyPr>
        <a:lstStyle/>
        <a:p>
          <a:pPr marL="0" lvl="0" indent="0" algn="l" defTabSz="844550">
            <a:lnSpc>
              <a:spcPct val="100000"/>
            </a:lnSpc>
            <a:spcBef>
              <a:spcPct val="0"/>
            </a:spcBef>
            <a:spcAft>
              <a:spcPct val="35000"/>
            </a:spcAft>
            <a:buNone/>
          </a:pPr>
          <a:r>
            <a:rPr lang="en-US" sz="1900" kern="1200"/>
            <a:t>The subjects with isolated angioedema without concomitant urticaria had normal plasma levels of C1INH and C4. Therefore, diagnosis of type 1 and type 2 hereditary angioedema (HAE) has been excluded. </a:t>
          </a:r>
        </a:p>
      </dsp:txBody>
      <dsp:txXfrm>
        <a:off x="1287699" y="2199"/>
        <a:ext cx="8749364" cy="1114891"/>
      </dsp:txXfrm>
    </dsp:sp>
    <dsp:sp modelId="{AD1580BE-C419-4CEC-8593-0AB6D79FB41B}">
      <dsp:nvSpPr>
        <dsp:cNvPr id="0" name=""/>
        <dsp:cNvSpPr/>
      </dsp:nvSpPr>
      <dsp:spPr>
        <a:xfrm>
          <a:off x="0" y="1395813"/>
          <a:ext cx="10037064" cy="1114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F2B00-96D7-4C6E-9A09-081DFAA88B2F}">
      <dsp:nvSpPr>
        <dsp:cNvPr id="0" name=""/>
        <dsp:cNvSpPr/>
      </dsp:nvSpPr>
      <dsp:spPr>
        <a:xfrm>
          <a:off x="337254" y="1646664"/>
          <a:ext cx="613190" cy="6131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F354A2-A8A5-48BE-98F0-400BA954E0F0}">
      <dsp:nvSpPr>
        <dsp:cNvPr id="0" name=""/>
        <dsp:cNvSpPr/>
      </dsp:nvSpPr>
      <dsp:spPr>
        <a:xfrm>
          <a:off x="1287699" y="1395813"/>
          <a:ext cx="8749364" cy="111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3" tIns="117993" rIns="117993" bIns="117993" numCol="1" spcCol="1270" anchor="ctr" anchorCtr="0">
          <a:noAutofit/>
        </a:bodyPr>
        <a:lstStyle/>
        <a:p>
          <a:pPr marL="0" lvl="0" indent="0" algn="l" defTabSz="844550">
            <a:lnSpc>
              <a:spcPct val="100000"/>
            </a:lnSpc>
            <a:spcBef>
              <a:spcPct val="0"/>
            </a:spcBef>
            <a:spcAft>
              <a:spcPct val="35000"/>
            </a:spcAft>
            <a:buNone/>
          </a:pPr>
          <a:r>
            <a:rPr lang="en-US" sz="1900" kern="1200"/>
            <a:t>Samples were sent for genotyping within the framework of ACARE center network to Berlin (Charité clinic).</a:t>
          </a:r>
        </a:p>
      </dsp:txBody>
      <dsp:txXfrm>
        <a:off x="1287699" y="1395813"/>
        <a:ext cx="8749364" cy="1114891"/>
      </dsp:txXfrm>
    </dsp:sp>
    <dsp:sp modelId="{3E4125AF-BD46-40F7-A066-2BC63B219870}">
      <dsp:nvSpPr>
        <dsp:cNvPr id="0" name=""/>
        <dsp:cNvSpPr/>
      </dsp:nvSpPr>
      <dsp:spPr>
        <a:xfrm>
          <a:off x="0" y="2789427"/>
          <a:ext cx="10037064" cy="1114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1B6F8-A9B1-4BFD-8263-152A1CCBA2D5}">
      <dsp:nvSpPr>
        <dsp:cNvPr id="0" name=""/>
        <dsp:cNvSpPr/>
      </dsp:nvSpPr>
      <dsp:spPr>
        <a:xfrm>
          <a:off x="337254" y="3040278"/>
          <a:ext cx="613190" cy="6131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45E0BC-1E37-4434-BDA1-3EC45E3C9B3E}">
      <dsp:nvSpPr>
        <dsp:cNvPr id="0" name=""/>
        <dsp:cNvSpPr/>
      </dsp:nvSpPr>
      <dsp:spPr>
        <a:xfrm>
          <a:off x="1287699" y="2789427"/>
          <a:ext cx="8749364" cy="111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3" tIns="117993" rIns="117993" bIns="117993" numCol="1" spcCol="1270" anchor="ctr" anchorCtr="0">
          <a:noAutofit/>
        </a:bodyPr>
        <a:lstStyle/>
        <a:p>
          <a:pPr marL="0" lvl="0" indent="0" algn="l" defTabSz="844550">
            <a:lnSpc>
              <a:spcPct val="100000"/>
            </a:lnSpc>
            <a:spcBef>
              <a:spcPct val="0"/>
            </a:spcBef>
            <a:spcAft>
              <a:spcPct val="35000"/>
            </a:spcAft>
            <a:buNone/>
          </a:pPr>
          <a:r>
            <a:rPr lang="en-US" sz="1900" kern="1200"/>
            <a:t>In addition, serum and plasma samples were acquired and questionnaires obtained from the patient with confirmed HAE as well as from patients with angioedema with urticaria. </a:t>
          </a:r>
        </a:p>
      </dsp:txBody>
      <dsp:txXfrm>
        <a:off x="1287699" y="2789427"/>
        <a:ext cx="8749364" cy="1114891"/>
      </dsp:txXfrm>
    </dsp:sp>
    <dsp:sp modelId="{79BBA81F-F1A0-4302-BBF9-C9A1F4AC9DEE}">
      <dsp:nvSpPr>
        <dsp:cNvPr id="0" name=""/>
        <dsp:cNvSpPr/>
      </dsp:nvSpPr>
      <dsp:spPr>
        <a:xfrm>
          <a:off x="0" y="4183041"/>
          <a:ext cx="10037064" cy="1114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80D50F-6D88-4B73-A1EE-EA34849CA5E5}">
      <dsp:nvSpPr>
        <dsp:cNvPr id="0" name=""/>
        <dsp:cNvSpPr/>
      </dsp:nvSpPr>
      <dsp:spPr>
        <a:xfrm>
          <a:off x="337254" y="4433892"/>
          <a:ext cx="613190" cy="6131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DE21E3-927D-4CD9-8064-D245C180EFAD}">
      <dsp:nvSpPr>
        <dsp:cNvPr id="0" name=""/>
        <dsp:cNvSpPr/>
      </dsp:nvSpPr>
      <dsp:spPr>
        <a:xfrm>
          <a:off x="1287699" y="4183041"/>
          <a:ext cx="8749364" cy="1114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93" tIns="117993" rIns="117993" bIns="117993" numCol="1" spcCol="1270" anchor="ctr" anchorCtr="0">
          <a:noAutofit/>
        </a:bodyPr>
        <a:lstStyle/>
        <a:p>
          <a:pPr marL="0" lvl="0" indent="0" algn="l" defTabSz="844550">
            <a:lnSpc>
              <a:spcPct val="100000"/>
            </a:lnSpc>
            <a:spcBef>
              <a:spcPct val="0"/>
            </a:spcBef>
            <a:spcAft>
              <a:spcPct val="35000"/>
            </a:spcAft>
            <a:buNone/>
          </a:pPr>
          <a:r>
            <a:rPr lang="en-US" sz="1900" kern="1200"/>
            <a:t>Serum and plasma samples were secured in the Biobank from all the recruited subjects and no assessment has been made so far. </a:t>
          </a:r>
        </a:p>
      </dsp:txBody>
      <dsp:txXfrm>
        <a:off x="1287699" y="4183041"/>
        <a:ext cx="8749364" cy="11148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F2BD96E-3838-45D2-9031-D3AF67C920A5}" type="slidenum">
              <a:rPr lang="en-US" smtClean="0"/>
              <a:t>‹#›</a:t>
            </a:fld>
            <a:endParaRPr lang="en-US"/>
          </a:p>
        </p:txBody>
      </p:sp>
    </p:spTree>
    <p:extLst>
      <p:ext uri="{BB962C8B-B14F-4D97-AF65-F5344CB8AC3E}">
        <p14:creationId xmlns:p14="http://schemas.microsoft.com/office/powerpoint/2010/main" val="34022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70428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87194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743F4-8769-40B4-85DF-6CB8DE9F66AA}"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9405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EC743F4-8769-40B4-85DF-6CB8DE9F66AA}" type="datetimeFigureOut">
              <a:rPr lang="en-US" smtClean="0"/>
              <a:t>4/30/2024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F2BD96E-3838-45D2-9031-D3AF67C920A5}" type="slidenum">
              <a:rPr lang="en-US" smtClean="0"/>
              <a:t>‹#›</a:t>
            </a:fld>
            <a:endParaRPr lang="en-US"/>
          </a:p>
        </p:txBody>
      </p:sp>
    </p:spTree>
    <p:extLst>
      <p:ext uri="{BB962C8B-B14F-4D97-AF65-F5344CB8AC3E}">
        <p14:creationId xmlns:p14="http://schemas.microsoft.com/office/powerpoint/2010/main" val="106833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C743F4-8769-40B4-85DF-6CB8DE9F66AA}"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79710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743F4-8769-40B4-85DF-6CB8DE9F66AA}"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34649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743F4-8769-40B4-85DF-6CB8DE9F66AA}"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40762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743F4-8769-40B4-85DF-6CB8DE9F66AA}" type="datetimeFigureOut">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3155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743F4-8769-40B4-85DF-6CB8DE9F66AA}"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10693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743F4-8769-40B4-85DF-6CB8DE9F66AA}" type="datetimeFigureOut">
              <a:rPr lang="en-US" smtClean="0"/>
              <a:t>4/30/2024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99072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EC743F4-8769-40B4-85DF-6CB8DE9F66AA}" type="datetimeFigureOut">
              <a:rPr lang="en-US" smtClean="0"/>
              <a:pPr/>
              <a:t>4/30/2024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65296275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B3AB-1D88-B7D2-F2C5-7BF1E194AAC3}"/>
              </a:ext>
            </a:extLst>
          </p:cNvPr>
          <p:cNvSpPr>
            <a:spLocks noGrp="1"/>
          </p:cNvSpPr>
          <p:nvPr>
            <p:ph type="ctrTitle"/>
          </p:nvPr>
        </p:nvSpPr>
        <p:spPr>
          <a:xfrm>
            <a:off x="1051560" y="4355692"/>
            <a:ext cx="9085940" cy="1472224"/>
          </a:xfrm>
        </p:spPr>
        <p:txBody>
          <a:bodyPr anchor="b">
            <a:normAutofit/>
          </a:bodyPr>
          <a:lstStyle/>
          <a:p>
            <a:r>
              <a:rPr lang="en-US" sz="2400">
                <a:effectLst/>
                <a:latin typeface="Grandview" panose="020B0502040204020203" pitchFamily="34" charset="0"/>
                <a:ea typeface="Grandview" panose="020B0502040204020203" pitchFamily="34" charset="0"/>
                <a:cs typeface="Grandview" panose="020B0502040204020203" pitchFamily="34" charset="0"/>
              </a:rPr>
              <a:t>Clinical and immunological assessment of subjects with recurrent angioedema of various etiologies </a:t>
            </a:r>
            <a:br>
              <a:rPr lang="pl-PL" sz="2400">
                <a:latin typeface="Grandview" panose="020B0502040204020203" pitchFamily="34" charset="0"/>
                <a:ea typeface="Grandview" panose="020B0502040204020203" pitchFamily="34" charset="0"/>
                <a:cs typeface="Grandview" panose="020B0502040204020203" pitchFamily="34" charset="0"/>
              </a:rPr>
            </a:br>
            <a:r>
              <a:rPr lang="en-US" sz="2400">
                <a:effectLst/>
                <a:latin typeface="Grandview" panose="020B0502040204020203" pitchFamily="34" charset="0"/>
                <a:ea typeface="Grandview" panose="020B0502040204020203" pitchFamily="34" charset="0"/>
                <a:cs typeface="Grandview" panose="020B0502040204020203" pitchFamily="34" charset="0"/>
              </a:rPr>
              <a:t>(hereditary, acquired, idiopathic).</a:t>
            </a:r>
            <a:br>
              <a:rPr lang="en-US" sz="2400">
                <a:effectLst/>
                <a:latin typeface="Calibri" panose="020F0502020204030204" pitchFamily="34" charset="0"/>
                <a:ea typeface="Calibri" panose="020F0502020204030204" pitchFamily="34" charset="0"/>
              </a:rPr>
            </a:br>
            <a:endParaRPr lang="en-US" sz="2400" dirty="0"/>
          </a:p>
        </p:txBody>
      </p:sp>
      <p:sp>
        <p:nvSpPr>
          <p:cNvPr id="3" name="Subtitle 2">
            <a:extLst>
              <a:ext uri="{FF2B5EF4-FFF2-40B4-BE49-F238E27FC236}">
                <a16:creationId xmlns:a16="http://schemas.microsoft.com/office/drawing/2014/main" id="{4BE69B91-D721-47A7-E8B6-F4EEA0F01BD2}"/>
              </a:ext>
            </a:extLst>
          </p:cNvPr>
          <p:cNvSpPr>
            <a:spLocks noGrp="1"/>
          </p:cNvSpPr>
          <p:nvPr>
            <p:ph type="subTitle" idx="1"/>
          </p:nvPr>
        </p:nvSpPr>
        <p:spPr>
          <a:xfrm>
            <a:off x="1710812" y="5926240"/>
            <a:ext cx="8411595" cy="848186"/>
          </a:xfrm>
        </p:spPr>
        <p:txBody>
          <a:bodyPr>
            <a:normAutofit/>
          </a:bodyPr>
          <a:lstStyle/>
          <a:p>
            <a:r>
              <a:rPr lang="pl-PL" sz="1600"/>
              <a:t>Waleed Aman Ur Rahman, MD</a:t>
            </a:r>
          </a:p>
          <a:p>
            <a:pPr marL="0" marR="0">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600">
                <a:effectLst/>
                <a:latin typeface="Candara" panose="020E0502030303020204" pitchFamily="34" charset="0"/>
                <a:ea typeface="Times New Roman" panose="02020603050405020304" pitchFamily="18" charset="0"/>
                <a:cs typeface="Calibri" panose="020F0502020204030204" pitchFamily="34" charset="0"/>
              </a:rPr>
              <a:t>Dept. of Immunology and Allergy; Chair of Pulmonology, Rheumatology and Clinical Immunology</a:t>
            </a:r>
            <a:r>
              <a:rPr lang="pl-PL" sz="1600">
                <a:effectLst/>
                <a:latin typeface="Candara" panose="020E0502030303020204" pitchFamily="34" charset="0"/>
                <a:ea typeface="Times New Roman" panose="02020603050405020304" pitchFamily="18" charset="0"/>
                <a:cs typeface="Calibri" panose="020F0502020204030204" pitchFamily="34" charset="0"/>
              </a:rPr>
              <a:t>, </a:t>
            </a:r>
            <a:r>
              <a:rPr lang="en-US" sz="1600">
                <a:effectLst/>
                <a:latin typeface="Candara" panose="020E0502030303020204" pitchFamily="34" charset="0"/>
                <a:ea typeface="Times New Roman" panose="02020603050405020304" pitchFamily="18" charset="0"/>
                <a:cs typeface="Calibri" panose="020F0502020204030204" pitchFamily="34" charset="0"/>
              </a:rPr>
              <a:t>Central Teaching Hospital of the Medical University of Lodz</a:t>
            </a:r>
            <a:endParaRPr lang="en-US" sz="1600">
              <a:effectLst/>
              <a:latin typeface="Times New Roman" panose="02020603050405020304" pitchFamily="18" charset="0"/>
              <a:ea typeface="Times New Roman" panose="02020603050405020304" pitchFamily="18" charset="0"/>
            </a:endParaRPr>
          </a:p>
          <a:p>
            <a:endParaRPr lang="en-US" sz="900" dirty="0"/>
          </a:p>
        </p:txBody>
      </p:sp>
      <p:pic>
        <p:nvPicPr>
          <p:cNvPr id="5" name="Picture 4" descr="A close-up of a logo&#10;&#10;Description automatically generated">
            <a:extLst>
              <a:ext uri="{FF2B5EF4-FFF2-40B4-BE49-F238E27FC236}">
                <a16:creationId xmlns:a16="http://schemas.microsoft.com/office/drawing/2014/main" id="{EE338141-919E-247E-BB03-FE4F22B76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77" y="1451351"/>
            <a:ext cx="5210087" cy="1497900"/>
          </a:xfrm>
          <a:prstGeom prst="rect">
            <a:avLst/>
          </a:prstGeom>
        </p:spPr>
      </p:pic>
      <p:pic>
        <p:nvPicPr>
          <p:cNvPr id="7" name="Picture 6" descr="Blue text on a white background&#10;&#10;Description automatically generated">
            <a:extLst>
              <a:ext uri="{FF2B5EF4-FFF2-40B4-BE49-F238E27FC236}">
                <a16:creationId xmlns:a16="http://schemas.microsoft.com/office/drawing/2014/main" id="{B5C007B9-1404-6AFA-5B94-745EACFF9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228" y="1554186"/>
            <a:ext cx="5221140" cy="1292231"/>
          </a:xfrm>
          <a:prstGeom prst="rect">
            <a:avLst/>
          </a:prstGeom>
        </p:spPr>
      </p:pic>
    </p:spTree>
    <p:extLst>
      <p:ext uri="{BB962C8B-B14F-4D97-AF65-F5344CB8AC3E}">
        <p14:creationId xmlns:p14="http://schemas.microsoft.com/office/powerpoint/2010/main" val="2509392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81FE-24DF-89EB-69E0-4BDD14354061}"/>
              </a:ext>
            </a:extLst>
          </p:cNvPr>
          <p:cNvSpPr>
            <a:spLocks noGrp="1"/>
          </p:cNvSpPr>
          <p:nvPr>
            <p:ph type="title"/>
          </p:nvPr>
        </p:nvSpPr>
        <p:spPr>
          <a:xfrm>
            <a:off x="4827869" y="0"/>
            <a:ext cx="6730277" cy="548640"/>
          </a:xfrm>
          <a:ln>
            <a:noFill/>
          </a:ln>
        </p:spPr>
        <p:txBody>
          <a:bodyPr>
            <a:normAutofit fontScale="90000"/>
          </a:bodyPr>
          <a:lstStyle/>
          <a:p>
            <a:r>
              <a:rPr lang="pl-PL" sz="4800" dirty="0"/>
              <a:t>DATA ANALYSIS</a:t>
            </a:r>
            <a:endParaRPr lang="en-US" sz="4800" dirty="0"/>
          </a:p>
        </p:txBody>
      </p:sp>
      <p:sp>
        <p:nvSpPr>
          <p:cNvPr id="3" name="Content Placeholder 2">
            <a:extLst>
              <a:ext uri="{FF2B5EF4-FFF2-40B4-BE49-F238E27FC236}">
                <a16:creationId xmlns:a16="http://schemas.microsoft.com/office/drawing/2014/main" id="{3197CC3F-1B8B-08DC-0CE1-E964E2B05565}"/>
              </a:ext>
            </a:extLst>
          </p:cNvPr>
          <p:cNvSpPr>
            <a:spLocks noGrp="1"/>
          </p:cNvSpPr>
          <p:nvPr>
            <p:ph idx="1"/>
          </p:nvPr>
        </p:nvSpPr>
        <p:spPr>
          <a:xfrm>
            <a:off x="4650070" y="711200"/>
            <a:ext cx="7298090" cy="5262880"/>
          </a:xfrm>
        </p:spPr>
        <p:txBody>
          <a:bodyPr>
            <a:noAutofit/>
          </a:bodyPr>
          <a:lstStyle/>
          <a:p>
            <a:pPr marL="0" marR="0" indent="0">
              <a:spcBef>
                <a:spcPts val="0"/>
              </a:spcBef>
              <a:spcAft>
                <a:spcPts val="0"/>
              </a:spcAft>
              <a:buNone/>
            </a:pPr>
            <a:r>
              <a:rPr lang="en-US" sz="1900" dirty="0">
                <a:effectLst/>
                <a:latin typeface="Arial" panose="020B0604020202020204" pitchFamily="34" charset="0"/>
                <a:ea typeface="Grandview" panose="020B0502040204020203" pitchFamily="34" charset="0"/>
              </a:rPr>
              <a:t>Assessment of participating subjects will consist of:</a:t>
            </a:r>
            <a:endParaRPr lang="en-US" sz="19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900" dirty="0">
                <a:effectLst/>
                <a:latin typeface="Arial" panose="020B0604020202020204" pitchFamily="34" charset="0"/>
                <a:ea typeface="Grandview" panose="020B0502040204020203" pitchFamily="34" charset="0"/>
              </a:rPr>
              <a:t>clinical evaluation</a:t>
            </a:r>
            <a:endParaRPr lang="en-US" sz="19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pl-PL" sz="1900" dirty="0">
                <a:effectLst/>
                <a:latin typeface="Arial" panose="020B0604020202020204" pitchFamily="34" charset="0"/>
                <a:ea typeface="Grandview" panose="020B0502040204020203" pitchFamily="34" charset="0"/>
              </a:rPr>
              <a:t>R</a:t>
            </a:r>
            <a:r>
              <a:rPr lang="en-US" sz="1900" dirty="0" err="1">
                <a:effectLst/>
                <a:latin typeface="Arial" panose="020B0604020202020204" pitchFamily="34" charset="0"/>
                <a:ea typeface="Grandview" panose="020B0502040204020203" pitchFamily="34" charset="0"/>
              </a:rPr>
              <a:t>outine</a:t>
            </a:r>
            <a:r>
              <a:rPr lang="en-US" sz="1900" dirty="0">
                <a:effectLst/>
                <a:latin typeface="Arial" panose="020B0604020202020204" pitchFamily="34" charset="0"/>
                <a:ea typeface="Grandview" panose="020B0502040204020203" pitchFamily="34" charset="0"/>
              </a:rPr>
              <a:t> laboratory evaluation as provided in the outpatient clinic, for parameters such as</a:t>
            </a:r>
            <a:endParaRPr lang="en-US" sz="19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CBC and erythrocyte sedimentation rate (ESR)</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CRP</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AST, ALT, GGTP, ALP, bilirubin</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Serum creatinine and urea</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TSH</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Urine test</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Stool assessment for parasites, G. lamblia and </a:t>
            </a:r>
            <a:r>
              <a:rPr lang="en-US" sz="1900" dirty="0" err="1">
                <a:effectLst/>
                <a:latin typeface="Arial" panose="020B0604020202020204" pitchFamily="34" charset="0"/>
                <a:ea typeface="Grandview" panose="020B0502040204020203" pitchFamily="34" charset="0"/>
                <a:cs typeface="Courier New" panose="02070309020205020404" pitchFamily="49" charset="0"/>
              </a:rPr>
              <a:t>H.pylori</a:t>
            </a:r>
            <a:r>
              <a:rPr lang="en-US" sz="1900" dirty="0">
                <a:effectLst/>
                <a:latin typeface="Arial" panose="020B0604020202020204" pitchFamily="34" charset="0"/>
                <a:ea typeface="Grandview" panose="020B0502040204020203" pitchFamily="34" charset="0"/>
                <a:cs typeface="Courier New" panose="02070309020205020404" pitchFamily="49" charset="0"/>
              </a:rPr>
              <a:t> antigen</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Chest X-ray</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Abdominal sonography</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C1-inhibitor concentration and activity in plasma</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C1q, C3 and C4 complement proteins in plasma.</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Immunoglobulin A, G, M levels in serum</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Autoantibodies used in screening for connective tissue diseases and vasculitis (ANA, </a:t>
            </a:r>
            <a:r>
              <a:rPr lang="en-US" sz="1900" dirty="0" err="1">
                <a:effectLst/>
                <a:latin typeface="Arial" panose="020B0604020202020204" pitchFamily="34" charset="0"/>
                <a:ea typeface="Grandview" panose="020B0502040204020203" pitchFamily="34" charset="0"/>
                <a:cs typeface="Courier New" panose="02070309020205020404" pitchFamily="49" charset="0"/>
              </a:rPr>
              <a:t>cANCA</a:t>
            </a:r>
            <a:r>
              <a:rPr lang="en-US" sz="1900" dirty="0">
                <a:effectLst/>
                <a:latin typeface="Arial" panose="020B0604020202020204" pitchFamily="34" charset="0"/>
                <a:ea typeface="Grandview" panose="020B0502040204020203" pitchFamily="34" charset="0"/>
                <a:cs typeface="Courier New" panose="02070309020205020404" pitchFamily="49" charset="0"/>
              </a:rPr>
              <a:t>, </a:t>
            </a:r>
            <a:r>
              <a:rPr lang="en-US" sz="1900" dirty="0" err="1">
                <a:effectLst/>
                <a:latin typeface="Arial" panose="020B0604020202020204" pitchFamily="34" charset="0"/>
                <a:ea typeface="Grandview" panose="020B0502040204020203" pitchFamily="34" charset="0"/>
                <a:cs typeface="Courier New" panose="02070309020205020404" pitchFamily="49" charset="0"/>
              </a:rPr>
              <a:t>pANCA</a:t>
            </a:r>
            <a:r>
              <a:rPr lang="en-US" sz="1900" dirty="0">
                <a:effectLst/>
                <a:latin typeface="Arial" panose="020B0604020202020204" pitchFamily="34" charset="0"/>
                <a:ea typeface="Grandview" panose="020B0502040204020203" pitchFamily="34" charset="0"/>
                <a:cs typeface="Courier New" panose="02070309020205020404" pitchFamily="49" charset="0"/>
              </a:rPr>
              <a:t>, rheumatoid factor)</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Anti-thyroid antibodies (anti-TG, anti-TPO)</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Serum protein electrophoresis</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0"/>
              </a:spcAft>
              <a:buFont typeface="Courier New" panose="02070309020205020404" pitchFamily="49" charset="0"/>
              <a:buChar char="o"/>
            </a:pPr>
            <a:r>
              <a:rPr lang="en-US" sz="1900" dirty="0">
                <a:effectLst/>
                <a:latin typeface="Arial" panose="020B0604020202020204" pitchFamily="34" charset="0"/>
                <a:ea typeface="Grandview" panose="020B0502040204020203" pitchFamily="34" charset="0"/>
                <a:cs typeface="Courier New" panose="02070309020205020404" pitchFamily="49" charset="0"/>
              </a:rPr>
              <a:t>Total and specific </a:t>
            </a:r>
            <a:r>
              <a:rPr lang="en-US" sz="1900" dirty="0" err="1">
                <a:effectLst/>
                <a:latin typeface="Arial" panose="020B0604020202020204" pitchFamily="34" charset="0"/>
                <a:ea typeface="Grandview" panose="020B0502040204020203" pitchFamily="34" charset="0"/>
                <a:cs typeface="Courier New" panose="02070309020205020404" pitchFamily="49" charset="0"/>
              </a:rPr>
              <a:t>IgE</a:t>
            </a:r>
            <a:r>
              <a:rPr lang="en-US" sz="1900" dirty="0">
                <a:effectLst/>
                <a:latin typeface="Arial" panose="020B0604020202020204" pitchFamily="34" charset="0"/>
                <a:ea typeface="Grandview" panose="020B0502040204020203" pitchFamily="34" charset="0"/>
                <a:cs typeface="Courier New" panose="02070309020205020404" pitchFamily="49" charset="0"/>
              </a:rPr>
              <a:t> panel for inhalant and food allergens</a:t>
            </a:r>
            <a:endParaRPr lang="en-US" sz="1900" dirty="0">
              <a:effectLst/>
              <a:latin typeface="Courier New" panose="02070309020205020404" pitchFamily="49" charset="0"/>
              <a:ea typeface="Courier New" panose="02070309020205020404" pitchFamily="49" charset="0"/>
              <a:cs typeface="Courier New" panose="02070309020205020404" pitchFamily="49" charset="0"/>
            </a:endParaRPr>
          </a:p>
          <a:p>
            <a:endParaRPr lang="en-US" sz="1900" dirty="0"/>
          </a:p>
        </p:txBody>
      </p:sp>
      <p:pic>
        <p:nvPicPr>
          <p:cNvPr id="5" name="Picture 4" descr="Test tubes with samples on a test tube rack">
            <a:extLst>
              <a:ext uri="{FF2B5EF4-FFF2-40B4-BE49-F238E27FC236}">
                <a16:creationId xmlns:a16="http://schemas.microsoft.com/office/drawing/2014/main" id="{D2DFC24F-45F7-E819-9634-397C866AEC69}"/>
              </a:ext>
            </a:extLst>
          </p:cNvPr>
          <p:cNvPicPr>
            <a:picLocks noChangeAspect="1"/>
          </p:cNvPicPr>
          <p:nvPr/>
        </p:nvPicPr>
        <p:blipFill rotWithShape="1">
          <a:blip r:embed="rId2"/>
          <a:srcRect l="30618" r="24154" b="-1"/>
          <a:stretch/>
        </p:blipFill>
        <p:spPr>
          <a:xfrm>
            <a:off x="3344" y="10"/>
            <a:ext cx="4646726" cy="6857990"/>
          </a:xfrm>
          <a:prstGeom prst="rect">
            <a:avLst/>
          </a:prstGeom>
        </p:spPr>
      </p:pic>
    </p:spTree>
    <p:extLst>
      <p:ext uri="{BB962C8B-B14F-4D97-AF65-F5344CB8AC3E}">
        <p14:creationId xmlns:p14="http://schemas.microsoft.com/office/powerpoint/2010/main" val="2397196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
                                            <p:txEl>
                                              <p:pRg st="15" end="15"/>
                                            </p:txEl>
                                          </p:spTgt>
                                        </p:tgtEl>
                                        <p:attrNameLst>
                                          <p:attrName>style.visibility</p:attrName>
                                        </p:attrNameLst>
                                      </p:cBhvr>
                                      <p:to>
                                        <p:strVal val="visible"/>
                                      </p:to>
                                    </p:set>
                                    <p:animEffect transition="in" filter="fade">
                                      <p:cBhvr>
                                        <p:cTn id="86" dur="1000"/>
                                        <p:tgtEl>
                                          <p:spTgt spid="3">
                                            <p:txEl>
                                              <p:pRg st="15" end="15"/>
                                            </p:txEl>
                                          </p:spTgt>
                                        </p:tgtEl>
                                      </p:cBhvr>
                                    </p:animEffect>
                                    <p:anim calcmode="lin" valueType="num">
                                      <p:cBhvr>
                                        <p:cTn id="8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
                                            <p:txEl>
                                              <p:pRg st="16" end="16"/>
                                            </p:txEl>
                                          </p:spTgt>
                                        </p:tgtEl>
                                        <p:attrNameLst>
                                          <p:attrName>style.visibility</p:attrName>
                                        </p:attrNameLst>
                                      </p:cBhvr>
                                      <p:to>
                                        <p:strVal val="visible"/>
                                      </p:to>
                                    </p:set>
                                    <p:animEffect transition="in" filter="fade">
                                      <p:cBhvr>
                                        <p:cTn id="91" dur="1000"/>
                                        <p:tgtEl>
                                          <p:spTgt spid="3">
                                            <p:txEl>
                                              <p:pRg st="16" end="16"/>
                                            </p:txEl>
                                          </p:spTgt>
                                        </p:tgtEl>
                                      </p:cBhvr>
                                    </p:animEffect>
                                    <p:anim calcmode="lin" valueType="num">
                                      <p:cBhvr>
                                        <p:cTn id="92"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
                                            <p:txEl>
                                              <p:pRg st="17" end="17"/>
                                            </p:txEl>
                                          </p:spTgt>
                                        </p:tgtEl>
                                        <p:attrNameLst>
                                          <p:attrName>style.visibility</p:attrName>
                                        </p:attrNameLst>
                                      </p:cBhvr>
                                      <p:to>
                                        <p:strVal val="visible"/>
                                      </p:to>
                                    </p:set>
                                    <p:animEffect transition="in" filter="fade">
                                      <p:cBhvr>
                                        <p:cTn id="96" dur="1000"/>
                                        <p:tgtEl>
                                          <p:spTgt spid="3">
                                            <p:txEl>
                                              <p:pRg st="17" end="17"/>
                                            </p:txEl>
                                          </p:spTgt>
                                        </p:tgtEl>
                                      </p:cBhvr>
                                    </p:animEffect>
                                    <p:anim calcmode="lin" valueType="num">
                                      <p:cBhvr>
                                        <p:cTn id="97"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8"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
                                            <p:txEl>
                                              <p:pRg st="18" end="18"/>
                                            </p:txEl>
                                          </p:spTgt>
                                        </p:tgtEl>
                                        <p:attrNameLst>
                                          <p:attrName>style.visibility</p:attrName>
                                        </p:attrNameLst>
                                      </p:cBhvr>
                                      <p:to>
                                        <p:strVal val="visible"/>
                                      </p:to>
                                    </p:set>
                                    <p:animEffect transition="in" filter="fade">
                                      <p:cBhvr>
                                        <p:cTn id="101" dur="1000"/>
                                        <p:tgtEl>
                                          <p:spTgt spid="3">
                                            <p:txEl>
                                              <p:pRg st="18" end="18"/>
                                            </p:txEl>
                                          </p:spTgt>
                                        </p:tgtEl>
                                      </p:cBhvr>
                                    </p:animEffect>
                                    <p:anim calcmode="lin" valueType="num">
                                      <p:cBhvr>
                                        <p:cTn id="102"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3"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FB365-4461-C39D-150F-6ADF47D16F43}"/>
              </a:ext>
            </a:extLst>
          </p:cNvPr>
          <p:cNvSpPr>
            <a:spLocks noGrp="1"/>
          </p:cNvSpPr>
          <p:nvPr>
            <p:ph idx="1"/>
          </p:nvPr>
        </p:nvSpPr>
        <p:spPr>
          <a:xfrm>
            <a:off x="0" y="1150374"/>
            <a:ext cx="5800299" cy="5415116"/>
          </a:xfrm>
        </p:spPr>
        <p:txBody>
          <a:bodyPr>
            <a:normAutofit/>
          </a:bodyPr>
          <a:lstStyle/>
          <a:p>
            <a:pPr marL="342900" marR="0" lvl="0" indent="-342900">
              <a:spcBef>
                <a:spcPts val="0"/>
              </a:spcBef>
              <a:spcAft>
                <a:spcPts val="600"/>
              </a:spcAft>
              <a:buFont typeface="Symbol" panose="05050102010706020507" pitchFamily="18" charset="2"/>
              <a:buChar char=""/>
            </a:pPr>
            <a:r>
              <a:rPr lang="pl-PL" sz="1600" dirty="0">
                <a:effectLst/>
                <a:latin typeface="Arial" panose="020B0604020202020204" pitchFamily="34" charset="0"/>
                <a:ea typeface="Grandview" panose="020B0502040204020203" pitchFamily="34" charset="0"/>
              </a:rPr>
              <a:t>A</a:t>
            </a:r>
            <a:r>
              <a:rPr lang="en-US" sz="1600" dirty="0" err="1">
                <a:effectLst/>
                <a:latin typeface="Arial" panose="020B0604020202020204" pitchFamily="34" charset="0"/>
                <a:ea typeface="Grandview" panose="020B0502040204020203" pitchFamily="34" charset="0"/>
              </a:rPr>
              <a:t>nalysis</a:t>
            </a:r>
            <a:r>
              <a:rPr lang="en-US" sz="1600" dirty="0">
                <a:effectLst/>
                <a:latin typeface="Arial" panose="020B0604020202020204" pitchFamily="34" charset="0"/>
                <a:ea typeface="Grandview" panose="020B0502040204020203" pitchFamily="34" charset="0"/>
              </a:rPr>
              <a:t> of immunological and biochemical parameters not being part of a routine outpatient evaluation such as </a:t>
            </a:r>
            <a:endParaRPr lang="en-US" sz="16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Courier New" panose="02070309020205020404" pitchFamily="49" charset="0"/>
              <a:buChar char="o"/>
            </a:pPr>
            <a:r>
              <a:rPr lang="en-US" sz="1600" dirty="0">
                <a:effectLst/>
                <a:latin typeface="Arial" panose="020B0604020202020204" pitchFamily="34" charset="0"/>
                <a:ea typeface="Grandview" panose="020B0502040204020203" pitchFamily="34" charset="0"/>
                <a:cs typeface="Courier New" panose="02070309020205020404" pitchFamily="49" charset="0"/>
              </a:rPr>
              <a:t>IgA, IgG, IgM autoantibodies against C1-inhibtor in serum</a:t>
            </a:r>
            <a:endParaRPr lang="en-US" sz="16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600"/>
              </a:spcAft>
              <a:buFont typeface="Courier New" panose="02070309020205020404" pitchFamily="49" charset="0"/>
              <a:buChar char="o"/>
            </a:pPr>
            <a:r>
              <a:rPr lang="en-US" sz="1600" dirty="0">
                <a:effectLst/>
                <a:latin typeface="Arial" panose="020B0604020202020204" pitchFamily="34" charset="0"/>
                <a:ea typeface="Grandview" panose="020B0502040204020203" pitchFamily="34" charset="0"/>
                <a:cs typeface="Courier New" panose="02070309020205020404" pitchFamily="49" charset="0"/>
              </a:rPr>
              <a:t>IgG anti-C1q autoantibodies in serum.</a:t>
            </a:r>
            <a:endParaRPr lang="en-US" sz="16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600"/>
              </a:spcAft>
              <a:buFont typeface="Courier New" panose="02070309020205020404" pitchFamily="49" charset="0"/>
              <a:buChar char="o"/>
            </a:pPr>
            <a:r>
              <a:rPr lang="en-US" sz="1600" dirty="0">
                <a:effectLst/>
                <a:latin typeface="Arial" panose="020B0604020202020204" pitchFamily="34" charset="0"/>
                <a:ea typeface="Grandview" panose="020B0502040204020203" pitchFamily="34" charset="0"/>
                <a:cs typeface="Courier New" panose="02070309020205020404" pitchFamily="49" charset="0"/>
              </a:rPr>
              <a:t>Systemic and organ-specific autoantibodies in isotypes other than routinely assessed: anti-thyroid </a:t>
            </a:r>
            <a:r>
              <a:rPr lang="en-US" sz="1600" dirty="0" err="1">
                <a:effectLst/>
                <a:latin typeface="Arial" panose="020B0604020202020204" pitchFamily="34" charset="0"/>
                <a:ea typeface="Grandview" panose="020B0502040204020203" pitchFamily="34" charset="0"/>
                <a:cs typeface="Courier New" panose="02070309020205020404" pitchFamily="49" charset="0"/>
              </a:rPr>
              <a:t>IgE</a:t>
            </a:r>
            <a:r>
              <a:rPr lang="en-US" sz="1600" dirty="0">
                <a:effectLst/>
                <a:latin typeface="Arial" panose="020B0604020202020204" pitchFamily="34" charset="0"/>
                <a:ea typeface="Grandview" panose="020B0502040204020203" pitchFamily="34" charset="0"/>
                <a:cs typeface="Courier New" panose="02070309020205020404" pitchFamily="49" charset="0"/>
              </a:rPr>
              <a:t>, anti-dsDNA </a:t>
            </a:r>
            <a:r>
              <a:rPr lang="en-US" sz="1600" dirty="0" err="1">
                <a:effectLst/>
                <a:latin typeface="Arial" panose="020B0604020202020204" pitchFamily="34" charset="0"/>
                <a:ea typeface="Grandview" panose="020B0502040204020203" pitchFamily="34" charset="0"/>
                <a:cs typeface="Courier New" panose="02070309020205020404" pitchFamily="49" charset="0"/>
              </a:rPr>
              <a:t>IgE</a:t>
            </a:r>
            <a:r>
              <a:rPr lang="en-US" sz="1600" dirty="0">
                <a:effectLst/>
                <a:latin typeface="Arial" panose="020B0604020202020204" pitchFamily="34" charset="0"/>
                <a:ea typeface="Grandview" panose="020B0502040204020203" pitchFamily="34" charset="0"/>
                <a:cs typeface="Courier New" panose="02070309020205020404" pitchFamily="49" charset="0"/>
              </a:rPr>
              <a:t>, rheumatoid factor </a:t>
            </a:r>
            <a:r>
              <a:rPr lang="en-US" sz="1600" dirty="0" err="1">
                <a:effectLst/>
                <a:latin typeface="Arial" panose="020B0604020202020204" pitchFamily="34" charset="0"/>
                <a:ea typeface="Grandview" panose="020B0502040204020203" pitchFamily="34" charset="0"/>
                <a:cs typeface="Courier New" panose="02070309020205020404" pitchFamily="49" charset="0"/>
              </a:rPr>
              <a:t>IgE</a:t>
            </a:r>
            <a:r>
              <a:rPr lang="en-US" sz="1600" dirty="0">
                <a:effectLst/>
                <a:latin typeface="Arial" panose="020B0604020202020204" pitchFamily="34" charset="0"/>
                <a:ea typeface="Grandview" panose="020B0502040204020203" pitchFamily="34" charset="0"/>
                <a:cs typeface="Courier New" panose="02070309020205020404" pitchFamily="49" charset="0"/>
              </a:rPr>
              <a:t>, IgA, IgG. Applicable techniques will be developed in the home laboratory or assessments will be made in cooperation with foreign angioedema centers.</a:t>
            </a:r>
            <a:endParaRPr lang="en-US" sz="16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marR="0" lvl="1" indent="-285750">
              <a:spcBef>
                <a:spcPts val="0"/>
              </a:spcBef>
              <a:spcAft>
                <a:spcPts val="600"/>
              </a:spcAft>
              <a:buFont typeface="Courier New" panose="02070309020205020404" pitchFamily="49" charset="0"/>
              <a:buChar char="o"/>
            </a:pPr>
            <a:r>
              <a:rPr lang="en-US" sz="1600" dirty="0">
                <a:effectLst/>
                <a:latin typeface="Arial" panose="020B0604020202020204" pitchFamily="34" charset="0"/>
                <a:ea typeface="Grandview" panose="020B0502040204020203" pitchFamily="34" charset="0"/>
                <a:cs typeface="Courier New" panose="02070309020205020404" pitchFamily="49" charset="0"/>
              </a:rPr>
              <a:t>Cytokines with general proinflammatory (TNF-alpha, IL-6) and anti-inflammatory (IL-1receptor antagonist, IL-10) properties</a:t>
            </a:r>
            <a:endParaRPr lang="pl-PL" sz="1600" dirty="0">
              <a:latin typeface="Courier New" panose="02070309020205020404" pitchFamily="49" charset="0"/>
              <a:ea typeface="Grandview" panose="020B0502040204020203" pitchFamily="34" charset="0"/>
              <a:cs typeface="Courier New" panose="02070309020205020404" pitchFamily="49" charset="0"/>
            </a:endParaRPr>
          </a:p>
          <a:p>
            <a:pPr marL="742950" marR="0" lvl="1" indent="-285750">
              <a:spcBef>
                <a:spcPts val="0"/>
              </a:spcBef>
              <a:spcAft>
                <a:spcPts val="600"/>
              </a:spcAft>
              <a:buFont typeface="Courier New" panose="02070309020205020404" pitchFamily="49" charset="0"/>
              <a:buChar char="o"/>
            </a:pPr>
            <a:r>
              <a:rPr lang="pl-PL" sz="1600" dirty="0" err="1">
                <a:effectLst/>
                <a:latin typeface="Arial" panose="020B0604020202020204" pitchFamily="34" charset="0"/>
                <a:ea typeface="Grandview" panose="020B0502040204020203" pitchFamily="34" charset="0"/>
              </a:rPr>
              <a:t>Proteins</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involved</a:t>
            </a:r>
            <a:r>
              <a:rPr lang="pl-PL" sz="1600" dirty="0">
                <a:effectLst/>
                <a:latin typeface="Arial" panose="020B0604020202020204" pitchFamily="34" charset="0"/>
                <a:ea typeface="Grandview" panose="020B0502040204020203" pitchFamily="34" charset="0"/>
              </a:rPr>
              <a:t> in development of </a:t>
            </a:r>
            <a:r>
              <a:rPr lang="pl-PL" sz="1600" dirty="0" err="1">
                <a:effectLst/>
                <a:latin typeface="Arial" panose="020B0604020202020204" pitchFamily="34" charset="0"/>
                <a:ea typeface="Grandview" panose="020B0502040204020203" pitchFamily="34" charset="0"/>
              </a:rPr>
              <a:t>type</a:t>
            </a:r>
            <a:r>
              <a:rPr lang="pl-PL" sz="1600" dirty="0">
                <a:effectLst/>
                <a:latin typeface="Arial" panose="020B0604020202020204" pitchFamily="34" charset="0"/>
                <a:ea typeface="Grandview" panose="020B0502040204020203" pitchFamily="34" charset="0"/>
              </a:rPr>
              <a:t> 2 </a:t>
            </a:r>
            <a:r>
              <a:rPr lang="pl-PL" sz="1600" dirty="0" err="1">
                <a:effectLst/>
                <a:latin typeface="Arial" panose="020B0604020202020204" pitchFamily="34" charset="0"/>
                <a:ea typeface="Grandview" panose="020B0502040204020203" pitchFamily="34" charset="0"/>
              </a:rPr>
              <a:t>inflammation</a:t>
            </a:r>
            <a:r>
              <a:rPr lang="pl-PL" sz="1600" dirty="0">
                <a:effectLst/>
                <a:latin typeface="Arial" panose="020B0604020202020204" pitchFamily="34" charset="0"/>
                <a:ea typeface="Grandview" panose="020B0502040204020203" pitchFamily="34" charset="0"/>
              </a:rPr>
              <a:t> (IL-4, -5, -13, -25, -33, ECP, TSLP) and non-</a:t>
            </a:r>
            <a:r>
              <a:rPr lang="pl-PL" sz="1600" dirty="0" err="1">
                <a:effectLst/>
                <a:latin typeface="Arial" panose="020B0604020202020204" pitchFamily="34" charset="0"/>
                <a:ea typeface="Grandview" panose="020B0502040204020203" pitchFamily="34" charset="0"/>
              </a:rPr>
              <a:t>type</a:t>
            </a:r>
            <a:r>
              <a:rPr lang="pl-PL" sz="1600" dirty="0">
                <a:effectLst/>
                <a:latin typeface="Arial" panose="020B0604020202020204" pitchFamily="34" charset="0"/>
                <a:ea typeface="Grandview" panose="020B0502040204020203" pitchFamily="34" charset="0"/>
              </a:rPr>
              <a:t> 2 </a:t>
            </a:r>
            <a:r>
              <a:rPr lang="pl-PL" sz="1600" dirty="0" err="1">
                <a:effectLst/>
                <a:latin typeface="Arial" panose="020B0604020202020204" pitchFamily="34" charset="0"/>
                <a:ea typeface="Grandview" panose="020B0502040204020203" pitchFamily="34" charset="0"/>
              </a:rPr>
              <a:t>inflammation</a:t>
            </a:r>
            <a:r>
              <a:rPr lang="pl-PL" sz="1600" dirty="0">
                <a:effectLst/>
                <a:latin typeface="Arial" panose="020B0604020202020204" pitchFamily="34" charset="0"/>
                <a:ea typeface="Grandview" panose="020B0502040204020203" pitchFamily="34" charset="0"/>
              </a:rPr>
              <a:t> (IFN-gamma, IL-17, </a:t>
            </a:r>
            <a:r>
              <a:rPr lang="pl-PL" sz="1600" dirty="0" err="1">
                <a:effectLst/>
                <a:latin typeface="Arial" panose="020B0604020202020204" pitchFamily="34" charset="0"/>
                <a:ea typeface="Grandview" panose="020B0502040204020203" pitchFamily="34" charset="0"/>
              </a:rPr>
              <a:t>chemokines</a:t>
            </a:r>
            <a:r>
              <a:rPr lang="pl-PL" sz="1600" dirty="0">
                <a:effectLst/>
                <a:latin typeface="Arial" panose="020B0604020202020204" pitchFamily="34" charset="0"/>
                <a:ea typeface="Grandview" panose="020B0502040204020203" pitchFamily="34" charset="0"/>
              </a:rPr>
              <a:t> CXCL1, CXCL8) – </a:t>
            </a:r>
            <a:r>
              <a:rPr lang="pl-PL" sz="1600" dirty="0" err="1">
                <a:effectLst/>
                <a:latin typeface="Arial" panose="020B0604020202020204" pitchFamily="34" charset="0"/>
                <a:ea typeface="Grandview" panose="020B0502040204020203" pitchFamily="34" charset="0"/>
              </a:rPr>
              <a:t>selected</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parameters</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will</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have</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been</a:t>
            </a:r>
            <a:r>
              <a:rPr lang="pl-PL" sz="1600" dirty="0">
                <a:effectLst/>
                <a:latin typeface="Arial" panose="020B0604020202020204" pitchFamily="34" charset="0"/>
                <a:ea typeface="Grandview" panose="020B0502040204020203" pitchFamily="34" charset="0"/>
              </a:rPr>
              <a:t> </a:t>
            </a:r>
            <a:r>
              <a:rPr lang="pl-PL" sz="1600" dirty="0" err="1">
                <a:effectLst/>
                <a:latin typeface="Arial" panose="020B0604020202020204" pitchFamily="34" charset="0"/>
                <a:ea typeface="Grandview" panose="020B0502040204020203" pitchFamily="34" charset="0"/>
              </a:rPr>
              <a:t>chosen</a:t>
            </a:r>
            <a:r>
              <a:rPr lang="pl-PL" sz="1600" dirty="0">
                <a:effectLst/>
                <a:latin typeface="Arial" panose="020B0604020202020204" pitchFamily="34" charset="0"/>
                <a:ea typeface="Grandview" panose="020B0502040204020203" pitchFamily="34" charset="0"/>
              </a:rPr>
              <a:t> for </a:t>
            </a:r>
            <a:r>
              <a:rPr lang="pl-PL" sz="1600" dirty="0" err="1">
                <a:effectLst/>
                <a:latin typeface="Arial" panose="020B0604020202020204" pitchFamily="34" charset="0"/>
                <a:ea typeface="Grandview" panose="020B0502040204020203" pitchFamily="34" charset="0"/>
              </a:rPr>
              <a:t>analysis</a:t>
            </a:r>
            <a:endParaRPr lang="en-US" sz="1600" dirty="0"/>
          </a:p>
        </p:txBody>
      </p:sp>
      <p:pic>
        <p:nvPicPr>
          <p:cNvPr id="5" name="Picture 4" descr="Vaccine storage and manufacturing">
            <a:extLst>
              <a:ext uri="{FF2B5EF4-FFF2-40B4-BE49-F238E27FC236}">
                <a16:creationId xmlns:a16="http://schemas.microsoft.com/office/drawing/2014/main" id="{6207F813-7DAF-2D4A-7E30-23D2C0BB73A7}"/>
              </a:ext>
            </a:extLst>
          </p:cNvPr>
          <p:cNvPicPr>
            <a:picLocks noChangeAspect="1"/>
          </p:cNvPicPr>
          <p:nvPr/>
        </p:nvPicPr>
        <p:blipFill rotWithShape="1">
          <a:blip r:embed="rId2"/>
          <a:srcRect l="23853" r="15033"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13320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B97A-98C1-FB68-0BF9-BB396CCA8ED4}"/>
              </a:ext>
            </a:extLst>
          </p:cNvPr>
          <p:cNvSpPr>
            <a:spLocks noGrp="1"/>
          </p:cNvSpPr>
          <p:nvPr>
            <p:ph type="title"/>
          </p:nvPr>
        </p:nvSpPr>
        <p:spPr/>
        <p:txBody>
          <a:bodyPr/>
          <a:lstStyle/>
          <a:p>
            <a:r>
              <a:rPr lang="pl-PL" dirty="0" err="1"/>
              <a:t>QUESTionNAIRES</a:t>
            </a:r>
            <a:r>
              <a:rPr lang="pl-PL" dirty="0"/>
              <a:t> USED </a:t>
            </a:r>
            <a:endParaRPr lang="en-US" dirty="0"/>
          </a:p>
        </p:txBody>
      </p:sp>
      <p:graphicFrame>
        <p:nvGraphicFramePr>
          <p:cNvPr id="7" name="Content Placeholder 2">
            <a:extLst>
              <a:ext uri="{FF2B5EF4-FFF2-40B4-BE49-F238E27FC236}">
                <a16:creationId xmlns:a16="http://schemas.microsoft.com/office/drawing/2014/main" id="{7291C357-D02E-7818-B3DE-99344C8D2510}"/>
              </a:ext>
            </a:extLst>
          </p:cNvPr>
          <p:cNvGraphicFramePr>
            <a:graphicFrameLocks noGrp="1"/>
          </p:cNvGraphicFramePr>
          <p:nvPr>
            <p:ph idx="1"/>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1131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document with text and numbers">
            <a:extLst>
              <a:ext uri="{FF2B5EF4-FFF2-40B4-BE49-F238E27FC236}">
                <a16:creationId xmlns:a16="http://schemas.microsoft.com/office/drawing/2014/main" id="{6BFB1610-8AB8-C007-7F7C-61EEEBA20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51" y="639749"/>
            <a:ext cx="5181101" cy="5738189"/>
          </a:xfrm>
          <a:prstGeom prst="rect">
            <a:avLst/>
          </a:prstGeom>
        </p:spPr>
      </p:pic>
      <p:pic>
        <p:nvPicPr>
          <p:cNvPr id="8" name="Picture 7" descr="A paper with text and a question mark&#10;&#10;Description automatically generated with medium confidence">
            <a:extLst>
              <a:ext uri="{FF2B5EF4-FFF2-40B4-BE49-F238E27FC236}">
                <a16:creationId xmlns:a16="http://schemas.microsoft.com/office/drawing/2014/main" id="{A70F3C84-ED2B-288A-41C5-37B37F110A81}"/>
              </a:ext>
            </a:extLst>
          </p:cNvPr>
          <p:cNvPicPr>
            <a:picLocks noChangeAspect="1"/>
          </p:cNvPicPr>
          <p:nvPr/>
        </p:nvPicPr>
        <p:blipFill rotWithShape="1">
          <a:blip r:embed="rId3">
            <a:extLst>
              <a:ext uri="{28A0092B-C50C-407E-A947-70E740481C1C}">
                <a14:useLocalDpi xmlns:a14="http://schemas.microsoft.com/office/drawing/2010/main" val="0"/>
              </a:ext>
            </a:extLst>
          </a:blip>
          <a:srcRect r="2" b="2008"/>
          <a:stretch/>
        </p:blipFill>
        <p:spPr>
          <a:xfrm>
            <a:off x="6405365" y="800334"/>
            <a:ext cx="4836845" cy="5251874"/>
          </a:xfrm>
          <a:prstGeom prst="rect">
            <a:avLst/>
          </a:prstGeom>
        </p:spPr>
      </p:pic>
    </p:spTree>
    <p:extLst>
      <p:ext uri="{BB962C8B-B14F-4D97-AF65-F5344CB8AC3E}">
        <p14:creationId xmlns:p14="http://schemas.microsoft.com/office/powerpoint/2010/main" val="201602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white sheet with black squares and black text&#10;&#10;Description automatically generated">
            <a:extLst>
              <a:ext uri="{FF2B5EF4-FFF2-40B4-BE49-F238E27FC236}">
                <a16:creationId xmlns:a16="http://schemas.microsoft.com/office/drawing/2014/main" id="{C4757631-02F9-AC36-82A1-C5894670E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95" y="801792"/>
            <a:ext cx="4356944" cy="5249332"/>
          </a:xfrm>
          <a:prstGeom prst="rect">
            <a:avLst/>
          </a:prstGeom>
        </p:spPr>
      </p:pic>
      <p:pic>
        <p:nvPicPr>
          <p:cNvPr id="5" name="Picture 4" descr="A screenshot of a survey">
            <a:extLst>
              <a:ext uri="{FF2B5EF4-FFF2-40B4-BE49-F238E27FC236}">
                <a16:creationId xmlns:a16="http://schemas.microsoft.com/office/drawing/2014/main" id="{8F10D063-D7AE-5EDD-1A74-C03E03B1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070" y="1002891"/>
            <a:ext cx="5396037" cy="4532670"/>
          </a:xfrm>
          <a:prstGeom prst="rect">
            <a:avLst/>
          </a:prstGeom>
        </p:spPr>
      </p:pic>
    </p:spTree>
    <p:extLst>
      <p:ext uri="{BB962C8B-B14F-4D97-AF65-F5344CB8AC3E}">
        <p14:creationId xmlns:p14="http://schemas.microsoft.com/office/powerpoint/2010/main" val="337272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5AC0-D9E9-51F8-0029-862192788FCE}"/>
              </a:ext>
            </a:extLst>
          </p:cNvPr>
          <p:cNvSpPr>
            <a:spLocks noGrp="1"/>
          </p:cNvSpPr>
          <p:nvPr>
            <p:ph type="title"/>
          </p:nvPr>
        </p:nvSpPr>
        <p:spPr>
          <a:xfrm>
            <a:off x="6386284" y="484632"/>
            <a:ext cx="4741963" cy="1971964"/>
          </a:xfrm>
        </p:spPr>
        <p:txBody>
          <a:bodyPr>
            <a:normAutofit/>
          </a:bodyPr>
          <a:lstStyle/>
          <a:p>
            <a:r>
              <a:rPr lang="pl-PL" sz="4800" dirty="0"/>
              <a:t>ADVANCE IN RESEARCH</a:t>
            </a:r>
            <a:endParaRPr lang="en-US" sz="4800" dirty="0"/>
          </a:p>
        </p:txBody>
      </p:sp>
      <p:sp>
        <p:nvSpPr>
          <p:cNvPr id="3" name="Content Placeholder 2">
            <a:extLst>
              <a:ext uri="{FF2B5EF4-FFF2-40B4-BE49-F238E27FC236}">
                <a16:creationId xmlns:a16="http://schemas.microsoft.com/office/drawing/2014/main" id="{04D574CF-457F-B203-0A51-B9CDF88D0656}"/>
              </a:ext>
            </a:extLst>
          </p:cNvPr>
          <p:cNvSpPr>
            <a:spLocks noGrp="1"/>
          </p:cNvSpPr>
          <p:nvPr>
            <p:ph idx="1"/>
          </p:nvPr>
        </p:nvSpPr>
        <p:spPr>
          <a:xfrm>
            <a:off x="6282813" y="2212258"/>
            <a:ext cx="5089717" cy="4474623"/>
          </a:xfrm>
        </p:spPr>
        <p:txBody>
          <a:bodyPr>
            <a:normAutofit/>
          </a:bodyPr>
          <a:lstStyle/>
          <a:p>
            <a:r>
              <a:rPr lang="en-US" dirty="0">
                <a:effectLst/>
                <a:latin typeface="Arial" panose="020B0604020202020204" pitchFamily="34" charset="0"/>
                <a:ea typeface="Calibri" panose="020F0502020204030204" pitchFamily="34" charset="0"/>
              </a:rPr>
              <a:t>Until now we conducted the literature review regarding the topic, and we are in the process of writing the review paper and expecting to submit the manuscript by the end of June 2024.We have got the approving decision from the bioethical commission. So far 39 patients in total have been recruited, among which were patients with isolated angioedema (i.e., without the presence of urticaria) and the remaining individuals had angioedema with concomitant urticaria.</a:t>
            </a:r>
            <a:endParaRPr lang="pl-PL" dirty="0">
              <a:effectLst/>
              <a:latin typeface="Arial" panose="020B0604020202020204" pitchFamily="34" charset="0"/>
              <a:ea typeface="Calibri" panose="020F0502020204030204" pitchFamily="34" charset="0"/>
            </a:endParaRPr>
          </a:p>
          <a:p>
            <a:endParaRPr lang="en-US" sz="1900" dirty="0"/>
          </a:p>
        </p:txBody>
      </p:sp>
      <p:pic>
        <p:nvPicPr>
          <p:cNvPr id="5" name="Picture 4" descr="Glasses on top of a book">
            <a:extLst>
              <a:ext uri="{FF2B5EF4-FFF2-40B4-BE49-F238E27FC236}">
                <a16:creationId xmlns:a16="http://schemas.microsoft.com/office/drawing/2014/main" id="{22CC7A82-BF9F-8452-7916-40C9D41041AB}"/>
              </a:ext>
            </a:extLst>
          </p:cNvPr>
          <p:cNvPicPr>
            <a:picLocks noChangeAspect="1"/>
          </p:cNvPicPr>
          <p:nvPr/>
        </p:nvPicPr>
        <p:blipFill rotWithShape="1">
          <a:blip r:embed="rId2"/>
          <a:srcRect l="8237" r="32877"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1908658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ABE0E415-0860-76B6-1B5C-A451D90E0B51}"/>
              </a:ext>
            </a:extLst>
          </p:cNvPr>
          <p:cNvGraphicFramePr>
            <a:graphicFrameLocks noGrp="1"/>
          </p:cNvGraphicFramePr>
          <p:nvPr>
            <p:ph sz="half" idx="1"/>
            <p:extLst>
              <p:ext uri="{D42A27DB-BD31-4B8C-83A1-F6EECF244321}">
                <p14:modId xmlns:p14="http://schemas.microsoft.com/office/powerpoint/2010/main" val="864595592"/>
              </p:ext>
            </p:extLst>
          </p:nvPr>
        </p:nvGraphicFramePr>
        <p:xfrm>
          <a:off x="769355" y="613649"/>
          <a:ext cx="10037064" cy="5300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245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E30994CD-1A6D-F942-F9FB-104E0C336863}"/>
              </a:ext>
            </a:extLst>
          </p:cNvPr>
          <p:cNvPicPr>
            <a:picLocks noChangeAspect="1"/>
          </p:cNvPicPr>
          <p:nvPr/>
        </p:nvPicPr>
        <p:blipFill rotWithShape="1">
          <a:blip r:embed="rId2"/>
          <a:srcRect l="4174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3" name="Content Placeholder 2">
            <a:extLst>
              <a:ext uri="{FF2B5EF4-FFF2-40B4-BE49-F238E27FC236}">
                <a16:creationId xmlns:a16="http://schemas.microsoft.com/office/drawing/2014/main" id="{B7FA8B17-EBD1-A3F9-32D5-8C5A6DBDB5D2}"/>
              </a:ext>
            </a:extLst>
          </p:cNvPr>
          <p:cNvSpPr>
            <a:spLocks noGrp="1"/>
          </p:cNvSpPr>
          <p:nvPr>
            <p:ph idx="1"/>
          </p:nvPr>
        </p:nvSpPr>
        <p:spPr>
          <a:xfrm>
            <a:off x="6269600" y="1747313"/>
            <a:ext cx="5360724" cy="4453176"/>
          </a:xfrm>
        </p:spPr>
        <p:txBody>
          <a:bodyPr anchor="t">
            <a:normAutofit/>
          </a:bodyPr>
          <a:lstStyle/>
          <a:p>
            <a:r>
              <a:rPr lang="en-US" dirty="0">
                <a:solidFill>
                  <a:srgbClr val="000000"/>
                </a:solidFill>
                <a:effectLst/>
                <a:latin typeface="Arial" panose="020B0604020202020204" pitchFamily="34" charset="0"/>
                <a:ea typeface="Calibri" panose="020F0502020204030204" pitchFamily="34" charset="0"/>
              </a:rPr>
              <a:t>We are now planning to select the specific parameters that need to be assessed which is not the part routine clinical assessment. The AE with urticaria group will have also been analyzed from the clinical point of view with the attempt to fit them into the new classification of angioedema, published recently (</a:t>
            </a:r>
            <a:r>
              <a:rPr lang="en-US" u="sng" dirty="0">
                <a:solidFill>
                  <a:srgbClr val="000000"/>
                </a:solidFill>
                <a:effectLst/>
                <a:latin typeface="Arial" panose="020B0604020202020204" pitchFamily="34" charset="0"/>
                <a:ea typeface="Calibri" panose="020F0502020204030204" pitchFamily="34" charset="0"/>
                <a:hlinkClick r:id="rId3"/>
              </a:rPr>
              <a:t>https://doi.org/10.1016/j.jaci.2024.03.024</a:t>
            </a:r>
            <a:r>
              <a:rPr lang="en-US" dirty="0">
                <a:solidFill>
                  <a:srgbClr val="000000"/>
                </a:solidFill>
                <a:effectLst/>
                <a:latin typeface="Arial" panose="020B0604020202020204" pitchFamily="34" charset="0"/>
                <a:ea typeface="Calibri" panose="020F0502020204030204" pitchFamily="34" charset="0"/>
              </a:rPr>
              <a:t>).  We will also attempt to complete the control group from the Biobank-stored samples, reserving the possibility to recruit new subjects in case the matched group is not completed.</a:t>
            </a:r>
            <a:endParaRPr lang="en-US" dirty="0">
              <a:solidFill>
                <a:srgbClr val="000000"/>
              </a:solidFill>
            </a:endParaRPr>
          </a:p>
          <a:p>
            <a:endParaRPr lang="en-US" sz="1700" dirty="0">
              <a:solidFill>
                <a:srgbClr val="000000"/>
              </a:solidFill>
            </a:endParaRPr>
          </a:p>
        </p:txBody>
      </p:sp>
    </p:spTree>
    <p:extLst>
      <p:ext uri="{BB962C8B-B14F-4D97-AF65-F5344CB8AC3E}">
        <p14:creationId xmlns:p14="http://schemas.microsoft.com/office/powerpoint/2010/main" val="3516078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BDB3-0606-00B6-461A-B14606EA55B4}"/>
              </a:ext>
            </a:extLst>
          </p:cNvPr>
          <p:cNvSpPr>
            <a:spLocks noGrp="1"/>
          </p:cNvSpPr>
          <p:nvPr>
            <p:ph type="ctrTitle"/>
          </p:nvPr>
        </p:nvSpPr>
        <p:spPr>
          <a:xfrm>
            <a:off x="904241" y="2793149"/>
            <a:ext cx="5191759" cy="3170497"/>
          </a:xfrm>
        </p:spPr>
        <p:txBody>
          <a:bodyPr anchor="t">
            <a:normAutofit/>
          </a:bodyPr>
          <a:lstStyle/>
          <a:p>
            <a:r>
              <a:rPr lang="pl-PL" sz="7200" dirty="0"/>
              <a:t>THANK YOU </a:t>
            </a:r>
            <a:endParaRPr lang="en-US" sz="7200" dirty="0"/>
          </a:p>
        </p:txBody>
      </p:sp>
      <p:pic>
        <p:nvPicPr>
          <p:cNvPr id="23" name="Picture 22" descr="Silver doctor's caduceus">
            <a:extLst>
              <a:ext uri="{FF2B5EF4-FFF2-40B4-BE49-F238E27FC236}">
                <a16:creationId xmlns:a16="http://schemas.microsoft.com/office/drawing/2014/main" id="{134EAFD9-13C6-EFE1-38B3-7FE6DEE4B9C5}"/>
              </a:ext>
            </a:extLst>
          </p:cNvPr>
          <p:cNvPicPr>
            <a:picLocks noChangeAspect="1"/>
          </p:cNvPicPr>
          <p:nvPr/>
        </p:nvPicPr>
        <p:blipFill>
          <a:blip r:embed="rId2">
            <a:extLst>
              <a:ext uri="{28A0092B-C50C-407E-A947-70E740481C1C}">
                <a14:useLocalDpi xmlns:a14="http://schemas.microsoft.com/office/drawing/2010/main" val="0"/>
              </a:ext>
            </a:extLst>
          </a:blip>
          <a:srcRect l="19523" r="19523"/>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069470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536 -0.17917 L 0.01536 0.07083 " pathEditMode="relative" rAng="0" ptsTypes="AA">
                                      <p:cBhvr>
                                        <p:cTn id="6" dur="2000" fill="hold"/>
                                        <p:tgtEl>
                                          <p:spTgt spid="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F75E-F070-4C86-3EBC-A0DAFBED9BB1}"/>
              </a:ext>
            </a:extLst>
          </p:cNvPr>
          <p:cNvSpPr>
            <a:spLocks noGrp="1"/>
          </p:cNvSpPr>
          <p:nvPr>
            <p:ph type="title"/>
          </p:nvPr>
        </p:nvSpPr>
        <p:spPr/>
        <p:txBody>
          <a:bodyPr>
            <a:normAutofit/>
          </a:bodyPr>
          <a:lstStyle/>
          <a:p>
            <a:r>
              <a:rPr lang="pl-PL"/>
              <a:t>Background</a:t>
            </a:r>
            <a:endParaRPr lang="en-US" dirty="0"/>
          </a:p>
        </p:txBody>
      </p:sp>
      <p:graphicFrame>
        <p:nvGraphicFramePr>
          <p:cNvPr id="5" name="Content Placeholder 2">
            <a:extLst>
              <a:ext uri="{FF2B5EF4-FFF2-40B4-BE49-F238E27FC236}">
                <a16:creationId xmlns:a16="http://schemas.microsoft.com/office/drawing/2014/main" id="{1ED56F93-114B-6BA8-A968-40AD7198EE79}"/>
              </a:ext>
            </a:extLst>
          </p:cNvPr>
          <p:cNvGraphicFramePr>
            <a:graphicFrameLocks noGrp="1"/>
          </p:cNvGraphicFramePr>
          <p:nvPr>
            <p:ph idx="1"/>
            <p:extLst>
              <p:ext uri="{D42A27DB-BD31-4B8C-83A1-F6EECF244321}">
                <p14:modId xmlns:p14="http://schemas.microsoft.com/office/powerpoint/2010/main" val="517135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202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st tubes with solution and one is red">
            <a:extLst>
              <a:ext uri="{FF2B5EF4-FFF2-40B4-BE49-F238E27FC236}">
                <a16:creationId xmlns:a16="http://schemas.microsoft.com/office/drawing/2014/main" id="{9A0BD9B3-AAA2-1F1D-B8D9-341A2931CAEA}"/>
              </a:ext>
            </a:extLst>
          </p:cNvPr>
          <p:cNvPicPr>
            <a:picLocks noChangeAspect="1"/>
          </p:cNvPicPr>
          <p:nvPr/>
        </p:nvPicPr>
        <p:blipFill rotWithShape="1">
          <a:blip r:embed="rId2">
            <a:extLst>
              <a:ext uri="{28A0092B-C50C-407E-A947-70E740481C1C}">
                <a14:useLocalDpi xmlns:a14="http://schemas.microsoft.com/office/drawing/2010/main" val="0"/>
              </a:ext>
            </a:extLst>
          </a:blip>
          <a:srcRect l="40670" r="-1"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245B8F59-B67A-7203-B88E-E84F095CFF23}"/>
              </a:ext>
            </a:extLst>
          </p:cNvPr>
          <p:cNvSpPr>
            <a:spLocks noGrp="1"/>
          </p:cNvSpPr>
          <p:nvPr>
            <p:ph idx="1"/>
          </p:nvPr>
        </p:nvSpPr>
        <p:spPr>
          <a:xfrm>
            <a:off x="6386286" y="2456596"/>
            <a:ext cx="4741962" cy="3715603"/>
          </a:xfrm>
        </p:spPr>
        <p:txBody>
          <a:bodyPr>
            <a:normAutofit/>
          </a:bodyPr>
          <a:lstStyle/>
          <a:p>
            <a:pPr marL="0" indent="0">
              <a:buNone/>
            </a:pPr>
            <a:r>
              <a:rPr lang="pl-PL" sz="2800" dirty="0"/>
              <a:t>In </a:t>
            </a:r>
            <a:r>
              <a:rPr lang="pl-PL" sz="2800" dirty="0" err="1"/>
              <a:t>some</a:t>
            </a:r>
            <a:r>
              <a:rPr lang="pl-PL" sz="2800" dirty="0"/>
              <a:t> </a:t>
            </a:r>
            <a:r>
              <a:rPr lang="pl-PL" sz="2800" dirty="0" err="1"/>
              <a:t>subjects</a:t>
            </a:r>
            <a:r>
              <a:rPr lang="pl-PL" sz="2800" dirty="0"/>
              <a:t> one </a:t>
            </a:r>
            <a:r>
              <a:rPr lang="pl-PL" sz="2800" dirty="0" err="1"/>
              <a:t>can</a:t>
            </a:r>
            <a:r>
              <a:rPr lang="pl-PL" sz="2800" dirty="0"/>
              <a:t> </a:t>
            </a:r>
            <a:r>
              <a:rPr lang="pl-PL" sz="2800" dirty="0" err="1"/>
              <a:t>observe</a:t>
            </a:r>
            <a:r>
              <a:rPr lang="pl-PL" sz="2800" dirty="0"/>
              <a:t> </a:t>
            </a:r>
            <a:r>
              <a:rPr lang="pl-PL" sz="2800" dirty="0" err="1"/>
              <a:t>angioedema</a:t>
            </a:r>
            <a:r>
              <a:rPr lang="pl-PL" sz="2800" dirty="0"/>
              <a:t> not </a:t>
            </a:r>
            <a:r>
              <a:rPr lang="pl-PL" sz="2800" dirty="0" err="1"/>
              <a:t>caused</a:t>
            </a:r>
            <a:r>
              <a:rPr lang="pl-PL" sz="2800" dirty="0"/>
              <a:t> by </a:t>
            </a:r>
            <a:r>
              <a:rPr lang="pl-PL" sz="2800" dirty="0" err="1"/>
              <a:t>histamine</a:t>
            </a:r>
            <a:r>
              <a:rPr lang="pl-PL" sz="2800" dirty="0"/>
              <a:t> but </a:t>
            </a:r>
            <a:r>
              <a:rPr lang="pl-PL" sz="2800" dirty="0" err="1"/>
              <a:t>bradykinin</a:t>
            </a:r>
            <a:r>
              <a:rPr lang="pl-PL" sz="2800" dirty="0"/>
              <a:t>.</a:t>
            </a:r>
          </a:p>
          <a:p>
            <a:pPr marL="0" indent="0">
              <a:buNone/>
            </a:pPr>
            <a:r>
              <a:rPr lang="pl-PL" sz="2800" dirty="0" err="1"/>
              <a:t>Bradykinin</a:t>
            </a:r>
            <a:r>
              <a:rPr lang="pl-PL" sz="2800" dirty="0"/>
              <a:t> </a:t>
            </a:r>
            <a:r>
              <a:rPr lang="pl-PL" sz="2800" dirty="0" err="1"/>
              <a:t>Mediated</a:t>
            </a:r>
            <a:r>
              <a:rPr lang="pl-PL" sz="2800" dirty="0"/>
              <a:t> AE </a:t>
            </a:r>
            <a:r>
              <a:rPr lang="pl-PL" sz="2800" dirty="0" err="1"/>
              <a:t>can</a:t>
            </a:r>
            <a:r>
              <a:rPr lang="pl-PL" sz="2800" dirty="0"/>
              <a:t> be </a:t>
            </a:r>
            <a:r>
              <a:rPr lang="pl-PL" sz="2800" dirty="0" err="1"/>
              <a:t>acquired</a:t>
            </a:r>
            <a:r>
              <a:rPr lang="pl-PL" sz="2800" dirty="0"/>
              <a:t> </a:t>
            </a:r>
            <a:r>
              <a:rPr lang="pl-PL" sz="2800" dirty="0" err="1"/>
              <a:t>or</a:t>
            </a:r>
            <a:r>
              <a:rPr lang="pl-PL" sz="2800" dirty="0"/>
              <a:t> </a:t>
            </a:r>
            <a:r>
              <a:rPr lang="pl-PL" sz="2800" dirty="0" err="1"/>
              <a:t>hereditary</a:t>
            </a:r>
            <a:r>
              <a:rPr lang="pl-PL" sz="2800" dirty="0"/>
              <a:t>.</a:t>
            </a:r>
            <a:endParaRPr lang="en-US" sz="2800" dirty="0"/>
          </a:p>
        </p:txBody>
      </p:sp>
    </p:spTree>
    <p:extLst>
      <p:ext uri="{BB962C8B-B14F-4D97-AF65-F5344CB8AC3E}">
        <p14:creationId xmlns:p14="http://schemas.microsoft.com/office/powerpoint/2010/main" val="419998739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3C37-8EAA-2959-8155-D1D9DAEF0910}"/>
              </a:ext>
            </a:extLst>
          </p:cNvPr>
          <p:cNvSpPr>
            <a:spLocks noGrp="1"/>
          </p:cNvSpPr>
          <p:nvPr>
            <p:ph type="title"/>
          </p:nvPr>
        </p:nvSpPr>
        <p:spPr>
          <a:xfrm>
            <a:off x="382280" y="484632"/>
            <a:ext cx="6743844" cy="1609344"/>
          </a:xfrm>
        </p:spPr>
        <p:txBody>
          <a:bodyPr>
            <a:normAutofit/>
          </a:bodyPr>
          <a:lstStyle/>
          <a:p>
            <a:r>
              <a:rPr lang="pl-PL" sz="4800" dirty="0" err="1">
                <a:effectLst/>
                <a:latin typeface="Grandview" panose="020B0502040204020203" pitchFamily="34" charset="0"/>
                <a:ea typeface="Grandview" panose="020B0502040204020203" pitchFamily="34" charset="0"/>
                <a:cs typeface="Grandview" panose="020B0502040204020203" pitchFamily="34" charset="0"/>
              </a:rPr>
              <a:t>acquired</a:t>
            </a:r>
            <a:r>
              <a:rPr lang="pl-PL" sz="4800" dirty="0">
                <a:effectLst/>
                <a:latin typeface="Grandview" panose="020B0502040204020203" pitchFamily="34" charset="0"/>
                <a:ea typeface="Grandview" panose="020B0502040204020203" pitchFamily="34" charset="0"/>
                <a:cs typeface="Grandview" panose="020B0502040204020203" pitchFamily="34" charset="0"/>
              </a:rPr>
              <a:t> </a:t>
            </a:r>
            <a:r>
              <a:rPr lang="pl-PL" sz="4800" dirty="0" err="1">
                <a:effectLst/>
                <a:latin typeface="Grandview" panose="020B0502040204020203" pitchFamily="34" charset="0"/>
                <a:ea typeface="Grandview" panose="020B0502040204020203" pitchFamily="34" charset="0"/>
                <a:cs typeface="Grandview" panose="020B0502040204020203" pitchFamily="34" charset="0"/>
              </a:rPr>
              <a:t>angioedema</a:t>
            </a:r>
            <a:r>
              <a:rPr lang="pl-PL" sz="4800" dirty="0">
                <a:effectLst/>
                <a:latin typeface="Grandview" panose="020B0502040204020203" pitchFamily="34" charset="0"/>
                <a:ea typeface="Grandview" panose="020B0502040204020203" pitchFamily="34" charset="0"/>
                <a:cs typeface="Grandview" panose="020B0502040204020203" pitchFamily="34" charset="0"/>
              </a:rPr>
              <a:t> (AAE) </a:t>
            </a:r>
            <a:endParaRPr lang="en-US" sz="4800" dirty="0"/>
          </a:p>
        </p:txBody>
      </p:sp>
      <p:sp>
        <p:nvSpPr>
          <p:cNvPr id="3" name="Content Placeholder 2">
            <a:extLst>
              <a:ext uri="{FF2B5EF4-FFF2-40B4-BE49-F238E27FC236}">
                <a16:creationId xmlns:a16="http://schemas.microsoft.com/office/drawing/2014/main" id="{15FCE6BA-4147-E61F-10F5-6E0B81F77C01}"/>
              </a:ext>
            </a:extLst>
          </p:cNvPr>
          <p:cNvSpPr>
            <a:spLocks noGrp="1"/>
          </p:cNvSpPr>
          <p:nvPr>
            <p:ph idx="1"/>
          </p:nvPr>
        </p:nvSpPr>
        <p:spPr>
          <a:xfrm>
            <a:off x="382279" y="2121408"/>
            <a:ext cx="6743845" cy="4050792"/>
          </a:xfrm>
        </p:spPr>
        <p:txBody>
          <a:bodyPr>
            <a:normAutofit/>
          </a:bodyPr>
          <a:lstStyle/>
          <a:p>
            <a:r>
              <a:rPr lang="pl-PL" sz="1800" dirty="0" err="1">
                <a:effectLst/>
                <a:latin typeface="Grandview" panose="020B0502040204020203" pitchFamily="34" charset="0"/>
                <a:ea typeface="Grandview" panose="020B0502040204020203" pitchFamily="34" charset="0"/>
                <a:cs typeface="Grandview" panose="020B0502040204020203" pitchFamily="34" charset="0"/>
              </a:rPr>
              <a:t>Acquired</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angioedema</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can</a:t>
            </a:r>
            <a:r>
              <a:rPr lang="pl-PL" sz="1800" dirty="0">
                <a:effectLst/>
                <a:latin typeface="Grandview" panose="020B0502040204020203" pitchFamily="34" charset="0"/>
                <a:ea typeface="Grandview" panose="020B0502040204020203" pitchFamily="34" charset="0"/>
                <a:cs typeface="Grandview" panose="020B0502040204020203" pitchFamily="34" charset="0"/>
              </a:rPr>
              <a:t> be sequel to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taking</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certain</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medications</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e.g</a:t>
            </a:r>
            <a:r>
              <a:rPr lang="pl-PL" sz="1800" dirty="0">
                <a:effectLst/>
                <a:latin typeface="Grandview" panose="020B0502040204020203" pitchFamily="34" charset="0"/>
                <a:ea typeface="Grandview" panose="020B0502040204020203" pitchFamily="34" charset="0"/>
                <a:cs typeface="Grandview" panose="020B0502040204020203" pitchFamily="34" charset="0"/>
              </a:rPr>
              <a:t>., ACE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inhibitors</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gliptins</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or</a:t>
            </a:r>
            <a:r>
              <a:rPr lang="pl-PL" sz="1800" dirty="0">
                <a:effectLst/>
                <a:latin typeface="Grandview" panose="020B0502040204020203" pitchFamily="34" charset="0"/>
                <a:ea typeface="Grandview" panose="020B0502040204020203" pitchFamily="34" charset="0"/>
                <a:cs typeface="Grandview" panose="020B0502040204020203" pitchFamily="34" charset="0"/>
              </a:rPr>
              <a:t> the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presence</a:t>
            </a:r>
            <a:r>
              <a:rPr lang="pl-PL" sz="1800" dirty="0">
                <a:effectLst/>
                <a:latin typeface="Grandview" panose="020B0502040204020203" pitchFamily="34" charset="0"/>
                <a:ea typeface="Grandview" panose="020B0502040204020203" pitchFamily="34" charset="0"/>
                <a:cs typeface="Grandview" panose="020B0502040204020203" pitchFamily="34" charset="0"/>
              </a:rPr>
              <a:t> of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comorbidities</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autoimmune</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inflammatory</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lympho</a:t>
            </a:r>
            <a:r>
              <a:rPr lang="pl-PL" sz="1800" dirty="0">
                <a:effectLst/>
                <a:latin typeface="Grandview" panose="020B0502040204020203" pitchFamily="34" charset="0"/>
                <a:ea typeface="Grandview" panose="020B0502040204020203" pitchFamily="34" charset="0"/>
                <a:cs typeface="Grandview" panose="020B0502040204020203" pitchFamily="34" charset="0"/>
              </a:rPr>
              <a:t>-/</a:t>
            </a:r>
            <a:r>
              <a:rPr lang="pl-PL" sz="1800" dirty="0" err="1">
                <a:effectLst/>
                <a:latin typeface="Grandview" panose="020B0502040204020203" pitchFamily="34" charset="0"/>
                <a:ea typeface="Grandview" panose="020B0502040204020203" pitchFamily="34" charset="0"/>
                <a:cs typeface="Grandview" panose="020B0502040204020203" pitchFamily="34" charset="0"/>
              </a:rPr>
              <a:t>myeloproliferative</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p>
          <a:p>
            <a:r>
              <a:rPr lang="pl-PL" sz="1800" dirty="0" err="1">
                <a:latin typeface="Grandview" panose="020B0502040204020203" pitchFamily="34" charset="0"/>
                <a:ea typeface="Grandview" panose="020B0502040204020203" pitchFamily="34" charset="0"/>
                <a:cs typeface="Grandview" panose="020B0502040204020203" pitchFamily="34" charset="0"/>
              </a:rPr>
              <a:t>These</a:t>
            </a:r>
            <a:r>
              <a:rPr lang="pl-PL" sz="1800" dirty="0">
                <a:latin typeface="Grandview" panose="020B0502040204020203" pitchFamily="34" charset="0"/>
                <a:ea typeface="Grandview" panose="020B0502040204020203" pitchFamily="34" charset="0"/>
                <a:cs typeface="Grandview" panose="020B0502040204020203" pitchFamily="34" charset="0"/>
              </a:rPr>
              <a:t> </a:t>
            </a:r>
            <a:r>
              <a:rPr lang="pl-PL" sz="1800" dirty="0" err="1">
                <a:latin typeface="Grandview" panose="020B0502040204020203" pitchFamily="34" charset="0"/>
                <a:ea typeface="Grandview" panose="020B0502040204020203" pitchFamily="34" charset="0"/>
                <a:cs typeface="Grandview" panose="020B0502040204020203" pitchFamily="34" charset="0"/>
              </a:rPr>
              <a:t>conditions</a:t>
            </a:r>
            <a:r>
              <a:rPr lang="pl-PL" sz="1800" dirty="0">
                <a:latin typeface="Grandview" panose="020B0502040204020203" pitchFamily="34" charset="0"/>
                <a:ea typeface="Grandview" panose="020B0502040204020203" pitchFamily="34" charset="0"/>
                <a:cs typeface="Grandview" panose="020B0502040204020203" pitchFamily="34" charset="0"/>
              </a:rPr>
              <a:t> </a:t>
            </a:r>
            <a:r>
              <a:rPr lang="pl-PL" sz="1800" dirty="0" err="1">
                <a:latin typeface="Grandview" panose="020B0502040204020203" pitchFamily="34" charset="0"/>
                <a:ea typeface="Grandview" panose="020B0502040204020203" pitchFamily="34" charset="0"/>
                <a:cs typeface="Grandview" panose="020B0502040204020203" pitchFamily="34" charset="0"/>
              </a:rPr>
              <a:t>can</a:t>
            </a:r>
            <a:r>
              <a:rPr lang="pl-PL" sz="1800" dirty="0">
                <a:latin typeface="Grandview" panose="020B0502040204020203" pitchFamily="34" charset="0"/>
                <a:ea typeface="Grandview" panose="020B0502040204020203" pitchFamily="34" charset="0"/>
                <a:cs typeface="Grandview" panose="020B0502040204020203" pitchFamily="34" charset="0"/>
              </a:rPr>
              <a:t> </a:t>
            </a:r>
            <a:r>
              <a:rPr lang="pl-PL" sz="1800" dirty="0" err="1">
                <a:latin typeface="Grandview" panose="020B0502040204020203" pitchFamily="34" charset="0"/>
                <a:ea typeface="Grandview" panose="020B0502040204020203" pitchFamily="34" charset="0"/>
                <a:cs typeface="Grandview" panose="020B0502040204020203" pitchFamily="34" charset="0"/>
              </a:rPr>
              <a:t>contribute</a:t>
            </a:r>
            <a:r>
              <a:rPr lang="pl-PL" sz="1800" dirty="0">
                <a:latin typeface="Grandview" panose="020B0502040204020203" pitchFamily="34" charset="0"/>
                <a:ea typeface="Grandview" panose="020B0502040204020203" pitchFamily="34" charset="0"/>
                <a:cs typeface="Grandview" panose="020B0502040204020203" pitchFamily="34" charset="0"/>
              </a:rPr>
              <a:t> to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inhibition</a:t>
            </a:r>
            <a:r>
              <a:rPr lang="pl-PL" sz="1800" dirty="0">
                <a:effectLst/>
                <a:latin typeface="Grandview" panose="020B0502040204020203" pitchFamily="34" charset="0"/>
                <a:ea typeface="Grandview" panose="020B0502040204020203" pitchFamily="34" charset="0"/>
                <a:cs typeface="Grandview" panose="020B0502040204020203" pitchFamily="34" charset="0"/>
              </a:rPr>
              <a:t> of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the</a:t>
            </a:r>
            <a:r>
              <a:rPr lang="pl-PL" sz="1800" dirty="0" err="1">
                <a:latin typeface="Grandview" panose="020B0502040204020203" pitchFamily="34" charset="0"/>
                <a:ea typeface="Grandview" panose="020B0502040204020203" pitchFamily="34" charset="0"/>
                <a:cs typeface="Grandview" panose="020B0502040204020203" pitchFamily="34" charset="0"/>
              </a:rPr>
              <a:t>bradykinin</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degradation</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or</a:t>
            </a:r>
            <a:r>
              <a:rPr lang="pl-PL" sz="1800" dirty="0">
                <a:effectLst/>
                <a:latin typeface="Grandview" panose="020B0502040204020203" pitchFamily="34" charset="0"/>
                <a:ea typeface="Grandview" panose="020B0502040204020203" pitchFamily="34" charset="0"/>
                <a:cs typeface="Grandview" panose="020B0502040204020203" pitchFamily="34" charset="0"/>
              </a:rPr>
              <a:t> to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its</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increased</a:t>
            </a:r>
            <a:r>
              <a:rPr lang="pl-PL" sz="1800" dirty="0">
                <a:effectLst/>
                <a:latin typeface="Grandview" panose="020B0502040204020203" pitchFamily="34" charset="0"/>
                <a:ea typeface="Grandview" panose="020B0502040204020203" pitchFamily="34" charset="0"/>
                <a:cs typeface="Grandview" panose="020B0502040204020203" pitchFamily="34" charset="0"/>
              </a:rPr>
              <a:t> </a:t>
            </a:r>
            <a:r>
              <a:rPr lang="pl-PL" sz="1800" dirty="0" err="1">
                <a:effectLst/>
                <a:latin typeface="Grandview" panose="020B0502040204020203" pitchFamily="34" charset="0"/>
                <a:ea typeface="Grandview" panose="020B0502040204020203" pitchFamily="34" charset="0"/>
                <a:cs typeface="Grandview" panose="020B0502040204020203" pitchFamily="34" charset="0"/>
              </a:rPr>
              <a:t>formation</a:t>
            </a:r>
            <a:r>
              <a:rPr lang="pl-PL" sz="1800" dirty="0">
                <a:effectLst/>
                <a:latin typeface="Grandview" panose="020B0502040204020203" pitchFamily="34" charset="0"/>
                <a:ea typeface="Grandview" panose="020B0502040204020203" pitchFamily="34" charset="0"/>
                <a:cs typeface="Grandview" panose="020B0502040204020203" pitchFamily="34" charset="0"/>
              </a:rPr>
              <a:t>.</a:t>
            </a:r>
          </a:p>
          <a:p>
            <a:r>
              <a:rPr lang="pl-PL" sz="1800" dirty="0" err="1">
                <a:latin typeface="Grandview" panose="020B0502040204020203" pitchFamily="34" charset="0"/>
              </a:rPr>
              <a:t>Deficiencies</a:t>
            </a:r>
            <a:r>
              <a:rPr lang="pl-PL" sz="1800" dirty="0">
                <a:latin typeface="Grandview" panose="020B0502040204020203" pitchFamily="34" charset="0"/>
              </a:rPr>
              <a:t> of the </a:t>
            </a:r>
            <a:r>
              <a:rPr lang="pl-PL" sz="1800" dirty="0" err="1">
                <a:latin typeface="Grandview" panose="020B0502040204020203" pitchFamily="34" charset="0"/>
              </a:rPr>
              <a:t>complement</a:t>
            </a:r>
            <a:r>
              <a:rPr lang="pl-PL" sz="1800" dirty="0">
                <a:latin typeface="Grandview" panose="020B0502040204020203" pitchFamily="34" charset="0"/>
              </a:rPr>
              <a:t> </a:t>
            </a:r>
            <a:r>
              <a:rPr lang="pl-PL" sz="1800" dirty="0" err="1">
                <a:latin typeface="Grandview" panose="020B0502040204020203" pitchFamily="34" charset="0"/>
              </a:rPr>
              <a:t>proteins</a:t>
            </a:r>
            <a:r>
              <a:rPr lang="pl-PL" sz="1800" dirty="0">
                <a:latin typeface="Grandview" panose="020B0502040204020203" pitchFamily="34" charset="0"/>
              </a:rPr>
              <a:t> in AAE </a:t>
            </a:r>
            <a:r>
              <a:rPr lang="pl-PL" sz="1800" dirty="0" err="1">
                <a:latin typeface="Grandview" panose="020B0502040204020203" pitchFamily="34" charset="0"/>
              </a:rPr>
              <a:t>can</a:t>
            </a:r>
            <a:r>
              <a:rPr lang="pl-PL" sz="1800" dirty="0">
                <a:latin typeface="Grandview" panose="020B0502040204020203" pitchFamily="34" charset="0"/>
              </a:rPr>
              <a:t> be the </a:t>
            </a:r>
            <a:r>
              <a:rPr lang="pl-PL" sz="1800" dirty="0" err="1">
                <a:latin typeface="Grandview" panose="020B0502040204020203" pitchFamily="34" charset="0"/>
              </a:rPr>
              <a:t>result</a:t>
            </a:r>
            <a:r>
              <a:rPr lang="pl-PL" sz="1800" dirty="0">
                <a:latin typeface="Grandview" panose="020B0502040204020203" pitchFamily="34" charset="0"/>
              </a:rPr>
              <a:t> of the </a:t>
            </a:r>
            <a:r>
              <a:rPr lang="pl-PL" sz="1800" dirty="0" err="1">
                <a:latin typeface="Grandview" panose="020B0502040204020203" pitchFamily="34" charset="0"/>
              </a:rPr>
              <a:t>presence</a:t>
            </a:r>
            <a:r>
              <a:rPr lang="pl-PL" sz="1800" dirty="0">
                <a:latin typeface="Grandview" panose="020B0502040204020203" pitchFamily="34" charset="0"/>
              </a:rPr>
              <a:t> of </a:t>
            </a:r>
            <a:r>
              <a:rPr lang="pl-PL" sz="1800" dirty="0" err="1">
                <a:latin typeface="Grandview" panose="020B0502040204020203" pitchFamily="34" charset="0"/>
              </a:rPr>
              <a:t>autoantibodies</a:t>
            </a:r>
            <a:r>
              <a:rPr lang="pl-PL" sz="1800" dirty="0">
                <a:latin typeface="Grandview" panose="020B0502040204020203" pitchFamily="34" charset="0"/>
              </a:rPr>
              <a:t> </a:t>
            </a:r>
            <a:r>
              <a:rPr lang="pl-PL" sz="1800" dirty="0" err="1">
                <a:latin typeface="Grandview" panose="020B0502040204020203" pitchFamily="34" charset="0"/>
              </a:rPr>
              <a:t>or</a:t>
            </a:r>
            <a:r>
              <a:rPr lang="pl-PL" sz="1800" dirty="0">
                <a:latin typeface="Grandview" panose="020B0502040204020203" pitchFamily="34" charset="0"/>
              </a:rPr>
              <a:t> </a:t>
            </a:r>
            <a:r>
              <a:rPr lang="pl-PL" sz="1800" dirty="0" err="1">
                <a:latin typeface="Grandview" panose="020B0502040204020203" pitchFamily="34" charset="0"/>
              </a:rPr>
              <a:t>increased</a:t>
            </a:r>
            <a:r>
              <a:rPr lang="pl-PL" sz="1800" dirty="0">
                <a:latin typeface="Grandview" panose="020B0502040204020203" pitchFamily="34" charset="0"/>
              </a:rPr>
              <a:t> </a:t>
            </a:r>
            <a:r>
              <a:rPr lang="pl-PL" sz="1800" dirty="0" err="1">
                <a:latin typeface="Grandview" panose="020B0502040204020203" pitchFamily="34" charset="0"/>
              </a:rPr>
              <a:t>activation</a:t>
            </a:r>
            <a:r>
              <a:rPr lang="pl-PL" sz="1800" dirty="0">
                <a:latin typeface="Grandview" panose="020B0502040204020203" pitchFamily="34" charset="0"/>
              </a:rPr>
              <a:t> of the </a:t>
            </a:r>
            <a:r>
              <a:rPr lang="pl-PL" sz="1800" dirty="0" err="1">
                <a:latin typeface="Grandview" panose="020B0502040204020203" pitchFamily="34" charset="0"/>
              </a:rPr>
              <a:t>classical</a:t>
            </a:r>
            <a:r>
              <a:rPr lang="pl-PL" sz="1800" dirty="0">
                <a:latin typeface="Grandview" panose="020B0502040204020203" pitchFamily="34" charset="0"/>
              </a:rPr>
              <a:t> component </a:t>
            </a:r>
            <a:r>
              <a:rPr lang="pl-PL" sz="1800" dirty="0" err="1">
                <a:latin typeface="Grandview" panose="020B0502040204020203" pitchFamily="34" charset="0"/>
              </a:rPr>
              <a:t>pathway</a:t>
            </a:r>
            <a:endParaRPr lang="en-US" sz="1800" dirty="0"/>
          </a:p>
        </p:txBody>
      </p:sp>
      <p:pic>
        <p:nvPicPr>
          <p:cNvPr id="5" name="Picture 4" descr="Close-up unopened pill packets">
            <a:extLst>
              <a:ext uri="{FF2B5EF4-FFF2-40B4-BE49-F238E27FC236}">
                <a16:creationId xmlns:a16="http://schemas.microsoft.com/office/drawing/2014/main" id="{1338BED9-E777-4885-AAC9-84C3DE71D327}"/>
              </a:ext>
            </a:extLst>
          </p:cNvPr>
          <p:cNvPicPr>
            <a:picLocks noChangeAspect="1"/>
          </p:cNvPicPr>
          <p:nvPr/>
        </p:nvPicPr>
        <p:blipFill rotWithShape="1">
          <a:blip r:embed="rId2"/>
          <a:srcRect l="30751" r="24699"/>
          <a:stretch/>
        </p:blipFill>
        <p:spPr>
          <a:xfrm>
            <a:off x="7545274" y="10"/>
            <a:ext cx="4646726" cy="6857990"/>
          </a:xfrm>
          <a:prstGeom prst="rect">
            <a:avLst/>
          </a:prstGeom>
        </p:spPr>
      </p:pic>
    </p:spTree>
    <p:extLst>
      <p:ext uri="{BB962C8B-B14F-4D97-AF65-F5344CB8AC3E}">
        <p14:creationId xmlns:p14="http://schemas.microsoft.com/office/powerpoint/2010/main" val="1964101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5060-3B80-A5FB-6793-888300E75B29}"/>
              </a:ext>
            </a:extLst>
          </p:cNvPr>
          <p:cNvSpPr>
            <a:spLocks noGrp="1"/>
          </p:cNvSpPr>
          <p:nvPr>
            <p:ph type="title"/>
          </p:nvPr>
        </p:nvSpPr>
        <p:spPr>
          <a:xfrm>
            <a:off x="6386284" y="484632"/>
            <a:ext cx="4741963" cy="1971964"/>
          </a:xfrm>
        </p:spPr>
        <p:txBody>
          <a:bodyPr>
            <a:normAutofit/>
          </a:bodyPr>
          <a:lstStyle/>
          <a:p>
            <a:r>
              <a:rPr lang="en-US" sz="4400">
                <a:effectLst/>
                <a:latin typeface="Grandview" panose="020B0502040204020203" pitchFamily="34" charset="0"/>
                <a:ea typeface="Grandview" panose="020B0502040204020203" pitchFamily="34" charset="0"/>
                <a:cs typeface="Grandview" panose="020B0502040204020203" pitchFamily="34" charset="0"/>
              </a:rPr>
              <a:t>Hereditary angioedema (HAE)</a:t>
            </a:r>
            <a:endParaRPr lang="en-US" sz="4400"/>
          </a:p>
        </p:txBody>
      </p:sp>
      <p:sp>
        <p:nvSpPr>
          <p:cNvPr id="3" name="Content Placeholder 2">
            <a:extLst>
              <a:ext uri="{FF2B5EF4-FFF2-40B4-BE49-F238E27FC236}">
                <a16:creationId xmlns:a16="http://schemas.microsoft.com/office/drawing/2014/main" id="{EB44CD84-BEB5-FB9C-AD7C-7BBB8FB12433}"/>
              </a:ext>
            </a:extLst>
          </p:cNvPr>
          <p:cNvSpPr>
            <a:spLocks noGrp="1"/>
          </p:cNvSpPr>
          <p:nvPr>
            <p:ph idx="1"/>
          </p:nvPr>
        </p:nvSpPr>
        <p:spPr>
          <a:xfrm>
            <a:off x="6386286" y="2456596"/>
            <a:ext cx="4741962" cy="3715603"/>
          </a:xfrm>
        </p:spPr>
        <p:txBody>
          <a:bodyPr>
            <a:normAutofit/>
          </a:bodyPr>
          <a:lstStyle/>
          <a:p>
            <a:r>
              <a:rPr lang="pl-PL" dirty="0">
                <a:effectLst/>
                <a:latin typeface="Grandview" panose="020B0502040204020203" pitchFamily="34" charset="0"/>
                <a:ea typeface="Grandview" panose="020B0502040204020203" pitchFamily="34" charset="0"/>
                <a:cs typeface="Grandview" panose="020B0502040204020203" pitchFamily="34" charset="0"/>
              </a:rPr>
              <a:t>I</a:t>
            </a:r>
            <a:r>
              <a:rPr lang="en-US" dirty="0">
                <a:effectLst/>
                <a:latin typeface="Grandview" panose="020B0502040204020203" pitchFamily="34" charset="0"/>
                <a:ea typeface="Grandview" panose="020B0502040204020203" pitchFamily="34" charset="0"/>
                <a:cs typeface="Grandview" panose="020B0502040204020203" pitchFamily="34" charset="0"/>
              </a:rPr>
              <a:t>s a rare </a:t>
            </a:r>
            <a:r>
              <a:rPr lang="en-US" dirty="0" err="1">
                <a:effectLst/>
                <a:latin typeface="Grandview" panose="020B0502040204020203" pitchFamily="34" charset="0"/>
                <a:ea typeface="Grandview" panose="020B0502040204020203" pitchFamily="34" charset="0"/>
                <a:cs typeface="Grandview" panose="020B0502040204020203" pitchFamily="34" charset="0"/>
              </a:rPr>
              <a:t>conditio</a:t>
            </a:r>
            <a:r>
              <a:rPr lang="pl-PL" dirty="0">
                <a:effectLst/>
                <a:latin typeface="Grandview" panose="020B0502040204020203" pitchFamily="34" charset="0"/>
                <a:ea typeface="Grandview" panose="020B0502040204020203" pitchFamily="34" charset="0"/>
                <a:cs typeface="Grandview" panose="020B0502040204020203" pitchFamily="34" charset="0"/>
              </a:rPr>
              <a:t>n </a:t>
            </a:r>
            <a:r>
              <a:rPr lang="en-US" dirty="0">
                <a:effectLst/>
                <a:latin typeface="Grandview" panose="020B0502040204020203" pitchFamily="34" charset="0"/>
                <a:ea typeface="Grandview" panose="020B0502040204020203" pitchFamily="34" charset="0"/>
                <a:cs typeface="Grandview" panose="020B0502040204020203" pitchFamily="34" charset="0"/>
              </a:rPr>
              <a:t>and genes involved in its pathogenesis are relatively well-defined, although new genes and mutations thereof are still being identified and described. Genetic mutations lead, on different pathways, to deficiency in C1-inhibitor which results in increased bradykinin presence and clinical symptoms of angioedema.</a:t>
            </a:r>
            <a:endParaRPr lang="en-US" dirty="0">
              <a:effectLst/>
              <a:latin typeface="Calibri" panose="020F0502020204030204" pitchFamily="34" charset="0"/>
              <a:ea typeface="Calibri" panose="020F0502020204030204" pitchFamily="34" charset="0"/>
            </a:endParaRPr>
          </a:p>
          <a:p>
            <a:endParaRPr lang="en-US" dirty="0"/>
          </a:p>
        </p:txBody>
      </p:sp>
      <p:pic>
        <p:nvPicPr>
          <p:cNvPr id="5" name="Picture 4" descr="Genetic code graphic">
            <a:extLst>
              <a:ext uri="{FF2B5EF4-FFF2-40B4-BE49-F238E27FC236}">
                <a16:creationId xmlns:a16="http://schemas.microsoft.com/office/drawing/2014/main" id="{26B4CC3E-52ED-89D5-1CD4-685AD5AC3603}"/>
              </a:ext>
            </a:extLst>
          </p:cNvPr>
          <p:cNvPicPr>
            <a:picLocks noChangeAspect="1"/>
          </p:cNvPicPr>
          <p:nvPr/>
        </p:nvPicPr>
        <p:blipFill rotWithShape="1">
          <a:blip r:embed="rId2">
            <a:extLst>
              <a:ext uri="{28A0092B-C50C-407E-A947-70E740481C1C}">
                <a14:useLocalDpi xmlns:a14="http://schemas.microsoft.com/office/drawing/2010/main" val="0"/>
              </a:ext>
            </a:extLst>
          </a:blip>
          <a:srcRect r="11116"/>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7320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828D-EADD-030D-B822-4D229ED79F8F}"/>
              </a:ext>
            </a:extLst>
          </p:cNvPr>
          <p:cNvSpPr>
            <a:spLocks noGrp="1"/>
          </p:cNvSpPr>
          <p:nvPr>
            <p:ph type="title"/>
          </p:nvPr>
        </p:nvSpPr>
        <p:spPr>
          <a:xfrm>
            <a:off x="1066800" y="4857134"/>
            <a:ext cx="6156790" cy="1264107"/>
          </a:xfrm>
        </p:spPr>
        <p:txBody>
          <a:bodyPr anchor="ctr">
            <a:normAutofit/>
          </a:bodyPr>
          <a:lstStyle/>
          <a:p>
            <a:pPr algn="r"/>
            <a:r>
              <a:rPr lang="en-US" sz="3800" dirty="0"/>
              <a:t>Consensus on Nomenclature and Classification of Angioedema</a:t>
            </a:r>
          </a:p>
        </p:txBody>
      </p:sp>
      <p:pic>
        <p:nvPicPr>
          <p:cNvPr id="8" name="Content Placeholder 7">
            <a:extLst>
              <a:ext uri="{FF2B5EF4-FFF2-40B4-BE49-F238E27FC236}">
                <a16:creationId xmlns:a16="http://schemas.microsoft.com/office/drawing/2014/main" id="{FF8AF755-70D8-36EC-C416-978DFDF258D8}"/>
              </a:ext>
            </a:extLst>
          </p:cNvPr>
          <p:cNvPicPr>
            <a:picLocks noChangeAspect="1"/>
          </p:cNvPicPr>
          <p:nvPr/>
        </p:nvPicPr>
        <p:blipFill>
          <a:blip r:embed="rId2"/>
          <a:stretch>
            <a:fillRect/>
          </a:stretch>
        </p:blipFill>
        <p:spPr>
          <a:xfrm>
            <a:off x="516193" y="196353"/>
            <a:ext cx="11159613" cy="4332751"/>
          </a:xfrm>
          <a:prstGeom prst="rect">
            <a:avLst/>
          </a:prstGeom>
        </p:spPr>
      </p:pic>
    </p:spTree>
    <p:extLst>
      <p:ext uri="{BB962C8B-B14F-4D97-AF65-F5344CB8AC3E}">
        <p14:creationId xmlns:p14="http://schemas.microsoft.com/office/powerpoint/2010/main" val="220014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FB7E-8D27-83C0-5EAE-11C1163DAEB3}"/>
              </a:ext>
            </a:extLst>
          </p:cNvPr>
          <p:cNvSpPr>
            <a:spLocks noGrp="1"/>
          </p:cNvSpPr>
          <p:nvPr>
            <p:ph type="title"/>
          </p:nvPr>
        </p:nvSpPr>
        <p:spPr/>
        <p:txBody>
          <a:bodyPr/>
          <a:lstStyle/>
          <a:p>
            <a:r>
              <a:rPr lang="pl-PL" dirty="0" err="1"/>
              <a:t>Epidemiology</a:t>
            </a:r>
            <a:r>
              <a:rPr lang="pl-PL" dirty="0"/>
              <a:t> </a:t>
            </a:r>
            <a:endParaRPr lang="en-US" dirty="0"/>
          </a:p>
        </p:txBody>
      </p:sp>
      <p:graphicFrame>
        <p:nvGraphicFramePr>
          <p:cNvPr id="7" name="Content Placeholder 2">
            <a:extLst>
              <a:ext uri="{FF2B5EF4-FFF2-40B4-BE49-F238E27FC236}">
                <a16:creationId xmlns:a16="http://schemas.microsoft.com/office/drawing/2014/main" id="{F7A80C6A-FC48-F741-5568-97F2664763B4}"/>
              </a:ext>
            </a:extLst>
          </p:cNvPr>
          <p:cNvGraphicFramePr>
            <a:graphicFrameLocks noGrp="1"/>
          </p:cNvGraphicFramePr>
          <p:nvPr>
            <p:ph idx="1"/>
            <p:extLst>
              <p:ext uri="{D42A27DB-BD31-4B8C-83A1-F6EECF244321}">
                <p14:modId xmlns:p14="http://schemas.microsoft.com/office/powerpoint/2010/main" val="3702665137"/>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6311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5923A453-06CC-FBD0-CF3D-6313FB4DE750}"/>
              </a:ext>
            </a:extLst>
          </p:cNvPr>
          <p:cNvSpPr>
            <a:spLocks noGrp="1"/>
          </p:cNvSpPr>
          <p:nvPr>
            <p:ph idx="1"/>
          </p:nvPr>
        </p:nvSpPr>
        <p:spPr>
          <a:xfrm>
            <a:off x="1069850" y="844902"/>
            <a:ext cx="5818858" cy="5168196"/>
          </a:xfrm>
        </p:spPr>
        <p:txBody>
          <a:bodyPr anchor="ctr">
            <a:normAutofit/>
          </a:bodyPr>
          <a:lstStyle/>
          <a:p>
            <a:r>
              <a:rPr lang="pl-PL" sz="1700">
                <a:effectLst/>
                <a:latin typeface="Aptos" panose="020B0004020202020204" pitchFamily="34" charset="0"/>
                <a:ea typeface="Grandview" panose="020B0502040204020203" pitchFamily="34" charset="0"/>
              </a:rPr>
              <a:t>To </a:t>
            </a:r>
            <a:r>
              <a:rPr lang="pl-PL" sz="1700" err="1">
                <a:effectLst/>
                <a:latin typeface="Aptos" panose="020B0004020202020204" pitchFamily="34" charset="0"/>
                <a:ea typeface="Grandview" panose="020B0502040204020203" pitchFamily="34" charset="0"/>
              </a:rPr>
              <a:t>provide</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new</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insights</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into</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clinical</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immunological</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features</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angioedema</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different</a:t>
            </a:r>
            <a:r>
              <a:rPr lang="pl-PL" sz="1700">
                <a:effectLst/>
                <a:latin typeface="Aptos" panose="020B0004020202020204" pitchFamily="34" charset="0"/>
                <a:ea typeface="Grandview" panose="020B0502040204020203" pitchFamily="34" charset="0"/>
              </a:rPr>
              <a:t> etiologies</a:t>
            </a:r>
          </a:p>
          <a:p>
            <a:r>
              <a:rPr lang="pl-PL" sz="1700">
                <a:latin typeface="Aptos" panose="020B0004020202020204" pitchFamily="34" charset="0"/>
                <a:ea typeface="Grandview" panose="020B0502040204020203" pitchFamily="34" charset="0"/>
              </a:rPr>
              <a:t>To </a:t>
            </a:r>
            <a:r>
              <a:rPr lang="pl-PL" sz="1700" err="1">
                <a:latin typeface="Aptos" panose="020B0004020202020204" pitchFamily="34" charset="0"/>
                <a:ea typeface="Grandview" panose="020B0502040204020203" pitchFamily="34" charset="0"/>
              </a:rPr>
              <a:t>a</a:t>
            </a:r>
            <a:r>
              <a:rPr lang="pl-PL" sz="1700" err="1">
                <a:effectLst/>
                <a:latin typeface="Aptos" panose="020B0004020202020204" pitchFamily="34" charset="0"/>
                <a:ea typeface="Grandview" panose="020B0502040204020203" pitchFamily="34" charset="0"/>
              </a:rPr>
              <a:t>ttempt</a:t>
            </a:r>
            <a:r>
              <a:rPr lang="pl-PL" sz="1700">
                <a:effectLst/>
                <a:latin typeface="Aptos" panose="020B0004020202020204" pitchFamily="34" charset="0"/>
                <a:ea typeface="Grandview" panose="020B0502040204020203" pitchFamily="34" charset="0"/>
              </a:rPr>
              <a:t> to </a:t>
            </a:r>
            <a:r>
              <a:rPr lang="pl-PL" sz="1700" err="1">
                <a:effectLst/>
                <a:latin typeface="Aptos" panose="020B0004020202020204" pitchFamily="34" charset="0"/>
                <a:ea typeface="Grandview" panose="020B0502040204020203" pitchFamily="34" charset="0"/>
              </a:rPr>
              <a:t>identify</a:t>
            </a:r>
            <a:r>
              <a:rPr lang="pl-PL" sz="1700">
                <a:effectLst/>
                <a:latin typeface="Aptos" panose="020B0004020202020204" pitchFamily="34" charset="0"/>
                <a:ea typeface="Grandview" panose="020B0502040204020203" pitchFamily="34" charset="0"/>
              </a:rPr>
              <a:t> the </a:t>
            </a:r>
            <a:r>
              <a:rPr lang="pl-PL" sz="1700" err="1">
                <a:effectLst/>
                <a:latin typeface="Aptos" panose="020B0004020202020204" pitchFamily="34" charset="0"/>
                <a:ea typeface="Grandview" panose="020B0502040204020203" pitchFamily="34" charset="0"/>
              </a:rPr>
              <a:t>biomarkers</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that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might</a:t>
            </a:r>
            <a:r>
              <a:rPr lang="pl-PL" sz="1700">
                <a:effectLst/>
                <a:latin typeface="Aptos" panose="020B0004020202020204" pitchFamily="34" charset="0"/>
                <a:ea typeface="Grandview" panose="020B0502040204020203" pitchFamily="34" charset="0"/>
              </a:rPr>
              <a:t> be </a:t>
            </a:r>
            <a:r>
              <a:rPr lang="pl-PL" sz="1700" err="1">
                <a:effectLst/>
                <a:latin typeface="Aptos" panose="020B0004020202020204" pitchFamily="34" charset="0"/>
                <a:ea typeface="Grandview" panose="020B0502040204020203" pitchFamily="34" charset="0"/>
              </a:rPr>
              <a:t>used</a:t>
            </a:r>
            <a:r>
              <a:rPr lang="pl-PL" sz="1700">
                <a:effectLst/>
                <a:latin typeface="Aptos" panose="020B0004020202020204" pitchFamily="34" charset="0"/>
                <a:ea typeface="Grandview" panose="020B0502040204020203" pitchFamily="34" charset="0"/>
              </a:rPr>
              <a:t> in </a:t>
            </a:r>
            <a:r>
              <a:rPr lang="pl-PL" sz="1700" err="1">
                <a:effectLst/>
                <a:latin typeface="Aptos" panose="020B0004020202020204" pitchFamily="34" charset="0"/>
                <a:ea typeface="Grandview" panose="020B0502040204020203" pitchFamily="34" charset="0"/>
              </a:rPr>
              <a:t>identifying</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differentiating</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angioedema</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different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etiologies</a:t>
            </a:r>
            <a:endParaRPr lang="pl-PL" sz="1700">
              <a:effectLst/>
              <a:latin typeface="Aptos" panose="020B0004020202020204" pitchFamily="34" charset="0"/>
              <a:ea typeface="Grandview" panose="020B0502040204020203" pitchFamily="34" charset="0"/>
            </a:endParaRPr>
          </a:p>
          <a:p>
            <a:r>
              <a:rPr lang="pl-PL" sz="1700">
                <a:effectLst/>
                <a:latin typeface="Aptos" panose="020B0004020202020204" pitchFamily="34" charset="0"/>
                <a:ea typeface="Grandview" panose="020B0502040204020203" pitchFamily="34" charset="0"/>
              </a:rPr>
              <a:t>To </a:t>
            </a:r>
            <a:r>
              <a:rPr lang="pl-PL" sz="1700" err="1">
                <a:effectLst/>
                <a:latin typeface="Aptos" panose="020B0004020202020204" pitchFamily="34" charset="0"/>
                <a:ea typeface="Grandview" panose="020B0502040204020203" pitchFamily="34" charset="0"/>
              </a:rPr>
              <a:t>work</a:t>
            </a:r>
            <a:r>
              <a:rPr lang="pl-PL" sz="1700">
                <a:effectLst/>
                <a:latin typeface="Aptos" panose="020B0004020202020204" pitchFamily="34" charset="0"/>
                <a:ea typeface="Grandview" panose="020B0502040204020203" pitchFamily="34" charset="0"/>
              </a:rPr>
              <a:t> on the </a:t>
            </a:r>
            <a:r>
              <a:rPr lang="pl-PL" sz="1700" err="1">
                <a:effectLst/>
                <a:latin typeface="Aptos" panose="020B0004020202020204" pitchFamily="34" charset="0"/>
                <a:ea typeface="Grandview" panose="020B0502040204020203" pitchFamily="34" charset="0"/>
              </a:rPr>
              <a:t>assessment</a:t>
            </a:r>
            <a:r>
              <a:rPr lang="pl-PL" sz="1700">
                <a:effectLst/>
                <a:latin typeface="Aptos" panose="020B0004020202020204" pitchFamily="34" charset="0"/>
                <a:ea typeface="Grandview" panose="020B0502040204020203" pitchFamily="34" charset="0"/>
              </a:rPr>
              <a:t> in </a:t>
            </a:r>
            <a:r>
              <a:rPr lang="pl-PL" sz="1700" err="1">
                <a:effectLst/>
                <a:latin typeface="Aptos" panose="020B0004020202020204" pitchFamily="34" charset="0"/>
                <a:ea typeface="Grandview" panose="020B0502040204020203" pitchFamily="34" charset="0"/>
              </a:rPr>
              <a:t>particular</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frequency</a:t>
            </a:r>
            <a:r>
              <a:rPr lang="pl-PL" sz="1700">
                <a:effectLst/>
                <a:latin typeface="Aptos" panose="020B0004020202020204" pitchFamily="34" charset="0"/>
                <a:ea typeface="Grandview" panose="020B0502040204020203" pitchFamily="34" charset="0"/>
              </a:rPr>
              <a:t> of the </a:t>
            </a:r>
            <a:r>
              <a:rPr lang="pl-PL" sz="1700" err="1">
                <a:effectLst/>
                <a:latin typeface="Aptos" panose="020B0004020202020204" pitchFamily="34" charset="0"/>
                <a:ea typeface="Grandview" panose="020B0502040204020203" pitchFamily="34" charset="0"/>
              </a:rPr>
              <a:t>presence</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autoantibodies</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that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inhibit</a:t>
            </a:r>
            <a:r>
              <a:rPr lang="pl-PL" sz="1700">
                <a:effectLst/>
                <a:latin typeface="Aptos" panose="020B0004020202020204" pitchFamily="34" charset="0"/>
                <a:ea typeface="Grandview" panose="020B0502040204020203" pitchFamily="34" charset="0"/>
              </a:rPr>
              <a:t> C1-inhibitor. </a:t>
            </a:r>
          </a:p>
          <a:p>
            <a:r>
              <a:rPr lang="pl-PL" sz="1700">
                <a:effectLst/>
                <a:latin typeface="Aptos" panose="020B0004020202020204" pitchFamily="34" charset="0"/>
                <a:ea typeface="Grandview" panose="020B0502040204020203" pitchFamily="34" charset="0"/>
              </a:rPr>
              <a:t>To </a:t>
            </a:r>
            <a:r>
              <a:rPr lang="pl-PL" sz="1700" err="1">
                <a:effectLst/>
                <a:latin typeface="Aptos" panose="020B0004020202020204" pitchFamily="34" charset="0"/>
                <a:ea typeface="Grandview" panose="020B0502040204020203" pitchFamily="34" charset="0"/>
              </a:rPr>
              <a:t>investigatie</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potential</a:t>
            </a:r>
            <a:r>
              <a:rPr lang="pl-PL" sz="1700">
                <a:effectLst/>
                <a:latin typeface="Aptos" panose="020B0004020202020204" pitchFamily="34" charset="0"/>
                <a:ea typeface="Grandview" panose="020B0502040204020203" pitchFamily="34" charset="0"/>
              </a:rPr>
              <a:t> </a:t>
            </a:r>
            <a:r>
              <a:rPr lang="pl-PL" sz="1700" err="1">
                <a:latin typeface="Aptos" panose="020B0004020202020204" pitchFamily="34" charset="0"/>
                <a:ea typeface="Grandview" panose="020B0502040204020203" pitchFamily="34" charset="0"/>
              </a:rPr>
              <a:t>shifts</a:t>
            </a:r>
            <a:r>
              <a:rPr lang="pl-PL" sz="1700">
                <a:latin typeface="Aptos" panose="020B0004020202020204" pitchFamily="34" charset="0"/>
                <a:ea typeface="Grandview" panose="020B0502040204020203" pitchFamily="34" charset="0"/>
              </a:rPr>
              <a:t> in </a:t>
            </a:r>
            <a:r>
              <a:rPr lang="pl-PL" sz="1700" err="1">
                <a:latin typeface="Aptos" panose="020B0004020202020204" pitchFamily="34" charset="0"/>
                <a:ea typeface="Grandview" panose="020B0502040204020203" pitchFamily="34" charset="0"/>
              </a:rPr>
              <a:t>biochemical</a:t>
            </a:r>
            <a:r>
              <a:rPr lang="pl-PL" sz="1700">
                <a:latin typeface="Aptos" panose="020B0004020202020204" pitchFamily="34" charset="0"/>
                <a:ea typeface="Grandview" panose="020B0502040204020203" pitchFamily="34" charset="0"/>
              </a:rPr>
              <a:t> and </a:t>
            </a:r>
            <a:r>
              <a:rPr lang="pl-PL" sz="1700" err="1">
                <a:latin typeface="Aptos" panose="020B0004020202020204" pitchFamily="34" charset="0"/>
                <a:ea typeface="Grandview" panose="020B0502040204020203" pitchFamily="34" charset="0"/>
              </a:rPr>
              <a:t>immune</a:t>
            </a:r>
            <a:r>
              <a:rPr lang="pl-PL" sz="1700">
                <a:latin typeface="Aptos" panose="020B0004020202020204" pitchFamily="34" charset="0"/>
                <a:ea typeface="Grandview" panose="020B0502040204020203" pitchFamily="34" charset="0"/>
              </a:rPr>
              <a:t> </a:t>
            </a:r>
            <a:r>
              <a:rPr lang="pl-PL" sz="1700" err="1">
                <a:latin typeface="Aptos" panose="020B0004020202020204" pitchFamily="34" charset="0"/>
                <a:ea typeface="Grandview" panose="020B0502040204020203" pitchFamily="34" charset="0"/>
              </a:rPr>
              <a:t>parameters</a:t>
            </a:r>
            <a:r>
              <a:rPr lang="pl-PL" sz="1700">
                <a:latin typeface="Aptos" panose="020B0004020202020204" pitchFamily="34" charset="0"/>
                <a:ea typeface="Grandview" panose="020B0502040204020203" pitchFamily="34" charset="0"/>
              </a:rPr>
              <a:t> in </a:t>
            </a:r>
            <a:r>
              <a:rPr lang="pl-PL" sz="1700" err="1">
                <a:effectLst/>
                <a:latin typeface="Aptos" panose="020B0004020202020204" pitchFamily="34" charset="0"/>
                <a:ea typeface="Grandview" panose="020B0502040204020203" pitchFamily="34" charset="0"/>
              </a:rPr>
              <a:t>different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forms</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angioedema</a:t>
            </a:r>
            <a:endParaRPr lang="pl-PL" sz="1700">
              <a:effectLst/>
              <a:latin typeface="Aptos" panose="020B0004020202020204" pitchFamily="34" charset="0"/>
              <a:ea typeface="Grandview" panose="020B0502040204020203" pitchFamily="34" charset="0"/>
            </a:endParaRPr>
          </a:p>
          <a:p>
            <a:r>
              <a:rPr lang="pl-PL" sz="1700">
                <a:effectLst/>
                <a:latin typeface="Aptos" panose="020B0004020202020204" pitchFamily="34" charset="0"/>
                <a:ea typeface="Grandview" panose="020B0502040204020203" pitchFamily="34" charset="0"/>
              </a:rPr>
              <a:t>To </a:t>
            </a:r>
            <a:r>
              <a:rPr lang="pl-PL" sz="1700" err="1">
                <a:effectLst/>
                <a:latin typeface="Aptos" panose="020B0004020202020204" pitchFamily="34" charset="0"/>
                <a:ea typeface="Grandview" panose="020B0502040204020203" pitchFamily="34" charset="0"/>
              </a:rPr>
              <a:t>assess</a:t>
            </a:r>
            <a:r>
              <a:rPr lang="pl-PL" sz="1700">
                <a:effectLst/>
                <a:latin typeface="Aptos" panose="020B0004020202020204" pitchFamily="34" charset="0"/>
                <a:ea typeface="Grandview" panose="020B0502040204020203" pitchFamily="34" charset="0"/>
              </a:rPr>
              <a:t> the </a:t>
            </a:r>
            <a:r>
              <a:rPr lang="pl-PL" sz="1700" err="1">
                <a:effectLst/>
                <a:latin typeface="Aptos" panose="020B0004020202020204" pitchFamily="34" charset="0"/>
                <a:ea typeface="Grandview" panose="020B0502040204020203" pitchFamily="34" charset="0"/>
              </a:rPr>
              <a:t>utility</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immunological</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biochemical</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parameters</a:t>
            </a:r>
            <a:r>
              <a:rPr lang="pl-PL" sz="1700">
                <a:effectLst/>
                <a:latin typeface="Aptos" panose="020B0004020202020204" pitchFamily="34" charset="0"/>
                <a:ea typeface="Grandview" panose="020B0502040204020203" pitchFamily="34" charset="0"/>
              </a:rPr>
              <a:t> in </a:t>
            </a:r>
            <a:r>
              <a:rPr lang="pl-PL" sz="1700" err="1">
                <a:effectLst/>
                <a:latin typeface="Aptos" panose="020B0004020202020204" pitchFamily="34" charset="0"/>
                <a:ea typeface="Grandview" panose="020B0502040204020203" pitchFamily="34" charset="0"/>
              </a:rPr>
              <a:t>describing</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identifying</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patients</a:t>
            </a:r>
            <a:r>
              <a:rPr lang="pl-PL" sz="1700">
                <a:effectLst/>
                <a:latin typeface="Aptos" panose="020B0004020202020204" pitchFamily="34" charset="0"/>
                <a:ea typeface="Grandview" panose="020B0502040204020203" pitchFamily="34" charset="0"/>
              </a:rPr>
              <a:t> with </a:t>
            </a:r>
            <a:r>
              <a:rPr lang="pl-PL" sz="1700" err="1">
                <a:effectLst/>
                <a:latin typeface="Aptos" panose="020B0004020202020204" pitchFamily="34" charset="0"/>
                <a:ea typeface="Grandview" panose="020B0502040204020203" pitchFamily="34" charset="0"/>
              </a:rPr>
              <a:t>different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forms</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angioedema</a:t>
            </a:r>
            <a:endParaRPr lang="pl-PL" sz="1700">
              <a:effectLst/>
              <a:latin typeface="Aptos" panose="020B0004020202020204" pitchFamily="34" charset="0"/>
              <a:ea typeface="Grandview" panose="020B0502040204020203" pitchFamily="34" charset="0"/>
            </a:endParaRPr>
          </a:p>
          <a:p>
            <a:r>
              <a:rPr lang="pl-PL" sz="1700">
                <a:effectLst/>
                <a:latin typeface="Aptos" panose="020B0004020202020204" pitchFamily="34" charset="0"/>
                <a:ea typeface="Grandview" panose="020B0502040204020203" pitchFamily="34" charset="0"/>
              </a:rPr>
              <a:t>To </a:t>
            </a:r>
            <a:r>
              <a:rPr lang="pl-PL" sz="1700" err="1">
                <a:effectLst/>
                <a:latin typeface="Aptos" panose="020B0004020202020204" pitchFamily="34" charset="0"/>
                <a:ea typeface="Grandview" panose="020B0502040204020203" pitchFamily="34" charset="0"/>
              </a:rPr>
              <a:t>attempt</a:t>
            </a:r>
            <a:r>
              <a:rPr lang="pl-PL" sz="1700">
                <a:effectLst/>
                <a:latin typeface="Aptos" panose="020B0004020202020204" pitchFamily="34" charset="0"/>
                <a:ea typeface="Grandview" panose="020B0502040204020203" pitchFamily="34" charset="0"/>
              </a:rPr>
              <a:t> to </a:t>
            </a:r>
            <a:r>
              <a:rPr lang="pl-PL" sz="1700" err="1">
                <a:effectLst/>
                <a:latin typeface="Aptos" panose="020B0004020202020204" pitchFamily="34" charset="0"/>
                <a:ea typeface="Grandview" panose="020B0502040204020203" pitchFamily="34" charset="0"/>
              </a:rPr>
              <a:t>assess</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utility</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selected</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immunological</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biochemical</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parameters</a:t>
            </a:r>
            <a:r>
              <a:rPr lang="pl-PL" sz="1700">
                <a:effectLst/>
                <a:latin typeface="Aptos" panose="020B0004020202020204" pitchFamily="34" charset="0"/>
                <a:ea typeface="Grandview" panose="020B0502040204020203" pitchFamily="34" charset="0"/>
              </a:rPr>
              <a:t> in </a:t>
            </a:r>
            <a:r>
              <a:rPr lang="pl-PL" sz="1700" err="1">
                <a:effectLst/>
                <a:latin typeface="Aptos" panose="020B0004020202020204" pitchFamily="34" charset="0"/>
                <a:ea typeface="Grandview" panose="020B0502040204020203" pitchFamily="34" charset="0"/>
              </a:rPr>
              <a:t>prognosing</a:t>
            </a:r>
            <a:r>
              <a:rPr lang="pl-PL" sz="1700">
                <a:effectLst/>
                <a:latin typeface="Aptos" panose="020B0004020202020204" pitchFamily="34" charset="0"/>
                <a:ea typeface="Grandview" panose="020B0502040204020203" pitchFamily="34" charset="0"/>
              </a:rPr>
              <a:t> the </a:t>
            </a:r>
            <a:r>
              <a:rPr lang="pl-PL" sz="1700" err="1">
                <a:effectLst/>
                <a:latin typeface="Aptos" panose="020B0004020202020204" pitchFamily="34" charset="0"/>
                <a:ea typeface="Grandview" panose="020B0502040204020203" pitchFamily="34" charset="0"/>
              </a:rPr>
              <a:t>course</a:t>
            </a:r>
            <a:r>
              <a:rPr lang="pl-PL" sz="1700">
                <a:effectLst/>
                <a:latin typeface="Aptos" panose="020B0004020202020204" pitchFamily="34" charset="0"/>
                <a:ea typeface="Grandview" panose="020B0502040204020203" pitchFamily="34" charset="0"/>
              </a:rPr>
              <a:t> and </a:t>
            </a:r>
            <a:r>
              <a:rPr lang="pl-PL" sz="1700" err="1">
                <a:effectLst/>
                <a:latin typeface="Aptos" panose="020B0004020202020204" pitchFamily="34" charset="0"/>
                <a:ea typeface="Grandview" panose="020B0502040204020203" pitchFamily="34" charset="0"/>
              </a:rPr>
              <a:t>intensity</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different</a:t>
            </a:r>
            <a:r>
              <a:rPr lang="pl-PL" sz="1700">
                <a:effectLst/>
                <a:latin typeface="Aptos" panose="020B0004020202020204" pitchFamily="34" charset="0"/>
                <a:ea typeface="Grandview" panose="020B0502040204020203" pitchFamily="34" charset="0"/>
              </a:rPr>
              <a:t> </a:t>
            </a:r>
            <a:r>
              <a:rPr lang="pl-PL" sz="1700" err="1">
                <a:effectLst/>
                <a:latin typeface="Aptos" panose="020B0004020202020204" pitchFamily="34" charset="0"/>
                <a:ea typeface="Grandview" panose="020B0502040204020203" pitchFamily="34" charset="0"/>
              </a:rPr>
              <a:t>forms</a:t>
            </a:r>
            <a:r>
              <a:rPr lang="pl-PL" sz="1700">
                <a:effectLst/>
                <a:latin typeface="Aptos" panose="020B0004020202020204" pitchFamily="34" charset="0"/>
                <a:ea typeface="Grandview" panose="020B0502040204020203" pitchFamily="34" charset="0"/>
              </a:rPr>
              <a:t> of </a:t>
            </a:r>
            <a:r>
              <a:rPr lang="pl-PL" sz="1700" err="1">
                <a:effectLst/>
                <a:latin typeface="Aptos" panose="020B0004020202020204" pitchFamily="34" charset="0"/>
                <a:ea typeface="Grandview" panose="020B0502040204020203" pitchFamily="34" charset="0"/>
              </a:rPr>
              <a:t>angioedema</a:t>
            </a:r>
            <a:endParaRPr lang="en-US" sz="1700">
              <a:latin typeface="Aptos" panose="020B0004020202020204" pitchFamily="34" charset="0"/>
            </a:endParaRPr>
          </a:p>
        </p:txBody>
      </p:sp>
      <p:sp>
        <p:nvSpPr>
          <p:cNvPr id="10" name="Rectangle 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3" y="338865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2859" y="1679571"/>
            <a:ext cx="3498864" cy="3498858"/>
            <a:chOff x="7942859" y="1679571"/>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48FC5908-7855-8B47-824F-46CFF7504B73}"/>
              </a:ext>
            </a:extLst>
          </p:cNvPr>
          <p:cNvSpPr>
            <a:spLocks noGrp="1"/>
          </p:cNvSpPr>
          <p:nvPr>
            <p:ph type="title"/>
          </p:nvPr>
        </p:nvSpPr>
        <p:spPr>
          <a:xfrm>
            <a:off x="8371968" y="2376862"/>
            <a:ext cx="2640646" cy="2104273"/>
          </a:xfrm>
          <a:noFill/>
        </p:spPr>
        <p:txBody>
          <a:bodyPr>
            <a:normAutofit/>
          </a:bodyPr>
          <a:lstStyle/>
          <a:p>
            <a:pPr algn="ctr"/>
            <a:r>
              <a:rPr lang="pl-PL" sz="3000">
                <a:solidFill>
                  <a:schemeClr val="bg1">
                    <a:shade val="97000"/>
                    <a:satMod val="150000"/>
                  </a:schemeClr>
                </a:solidFill>
              </a:rPr>
              <a:t>Aims of our research</a:t>
            </a:r>
            <a:endParaRPr lang="en-US" sz="3000">
              <a:solidFill>
                <a:schemeClr val="bg1">
                  <a:shade val="97000"/>
                  <a:satMod val="150000"/>
                </a:schemeClr>
              </a:solidFill>
            </a:endParaRPr>
          </a:p>
        </p:txBody>
      </p:sp>
    </p:spTree>
    <p:extLst>
      <p:ext uri="{BB962C8B-B14F-4D97-AF65-F5344CB8AC3E}">
        <p14:creationId xmlns:p14="http://schemas.microsoft.com/office/powerpoint/2010/main" val="1570358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808F-8B19-A0AC-4408-F98A8849909D}"/>
              </a:ext>
            </a:extLst>
          </p:cNvPr>
          <p:cNvSpPr>
            <a:spLocks noGrp="1"/>
          </p:cNvSpPr>
          <p:nvPr>
            <p:ph type="title"/>
          </p:nvPr>
        </p:nvSpPr>
        <p:spPr>
          <a:xfrm>
            <a:off x="6587544" y="1382165"/>
            <a:ext cx="4869179" cy="1517984"/>
          </a:xfrm>
        </p:spPr>
        <p:txBody>
          <a:bodyPr>
            <a:normAutofit/>
          </a:bodyPr>
          <a:lstStyle/>
          <a:p>
            <a:r>
              <a:rPr lang="pl-PL" sz="4800">
                <a:solidFill>
                  <a:srgbClr val="000000"/>
                </a:solidFill>
              </a:rPr>
              <a:t>Study popullation</a:t>
            </a:r>
            <a:endParaRPr lang="en-US" sz="4800">
              <a:solidFill>
                <a:srgbClr val="000000"/>
              </a:solidFill>
            </a:endParaRPr>
          </a:p>
        </p:txBody>
      </p:sp>
      <p:sp>
        <p:nvSpPr>
          <p:cNvPr id="3" name="Content Placeholder 2">
            <a:extLst>
              <a:ext uri="{FF2B5EF4-FFF2-40B4-BE49-F238E27FC236}">
                <a16:creationId xmlns:a16="http://schemas.microsoft.com/office/drawing/2014/main" id="{D23C9B24-5B1E-E6FF-C528-7670D6C06B01}"/>
              </a:ext>
            </a:extLst>
          </p:cNvPr>
          <p:cNvSpPr>
            <a:spLocks noGrp="1"/>
          </p:cNvSpPr>
          <p:nvPr>
            <p:ph idx="1"/>
          </p:nvPr>
        </p:nvSpPr>
        <p:spPr>
          <a:xfrm>
            <a:off x="6587545" y="3007389"/>
            <a:ext cx="4869179" cy="3065865"/>
          </a:xfrm>
        </p:spPr>
        <p:txBody>
          <a:bodyPr anchor="t">
            <a:normAutofit/>
          </a:bodyPr>
          <a:lstStyle/>
          <a:p>
            <a:pPr marL="342900" marR="0" lvl="0" indent="-342900">
              <a:spcBef>
                <a:spcPts val="0"/>
              </a:spcBef>
              <a:spcAft>
                <a:spcPts val="0"/>
              </a:spcAft>
              <a:buFont typeface="Symbol" panose="05050102010706020507" pitchFamily="18" charset="2"/>
              <a:buChar char=""/>
            </a:pPr>
            <a:r>
              <a:rPr lang="en-US" sz="1700" dirty="0">
                <a:solidFill>
                  <a:srgbClr val="000000"/>
                </a:solidFill>
                <a:effectLst/>
                <a:latin typeface="Arial" panose="020B0604020202020204" pitchFamily="34" charset="0"/>
                <a:ea typeface="Grandview" panose="020B0502040204020203" pitchFamily="34" charset="0"/>
              </a:rPr>
              <a:t>Group of patients with angioedema of different etiologies, referred to the Center of Asthma and Allergy Diagnosis and Treatment Center at the Central Hospital, Dept. of Immunology and Allergy, Medical University of Lodz (approx. N=150-200)</a:t>
            </a:r>
            <a:endParaRPr lang="en-US" sz="17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700" dirty="0">
                <a:solidFill>
                  <a:srgbClr val="000000"/>
                </a:solidFill>
                <a:effectLst/>
                <a:latin typeface="Arial" panose="020B0604020202020204" pitchFamily="34" charset="0"/>
                <a:ea typeface="Grandview" panose="020B0502040204020203" pitchFamily="34" charset="0"/>
              </a:rPr>
              <a:t>Control group of healthy subjects, proportionally age and sex-matched to the above-mentioned group (approx. N=30) </a:t>
            </a:r>
            <a:endParaRPr lang="en-US" sz="17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700" dirty="0">
                <a:solidFill>
                  <a:srgbClr val="000000"/>
                </a:solidFill>
                <a:effectLst/>
                <a:latin typeface="Arial" panose="020B0604020202020204" pitchFamily="34" charset="0"/>
                <a:ea typeface="Grandview" panose="020B0502040204020203" pitchFamily="34" charset="0"/>
              </a:rPr>
              <a:t>Group of patients with already confirmed hereditary angioedema (HAE) being followed and treated at the Department (N=20)</a:t>
            </a:r>
            <a:endParaRPr lang="en-US" sz="1700" dirty="0">
              <a:solidFill>
                <a:srgbClr val="000000"/>
              </a:solidFill>
              <a:effectLst/>
              <a:latin typeface="Calibri" panose="020F0502020204030204" pitchFamily="34" charset="0"/>
              <a:ea typeface="Calibri" panose="020F0502020204030204" pitchFamily="34" charset="0"/>
            </a:endParaRPr>
          </a:p>
          <a:p>
            <a:endParaRPr lang="en-US" sz="1700" dirty="0">
              <a:solidFill>
                <a:srgbClr val="000000"/>
              </a:solidFill>
            </a:endParaRPr>
          </a:p>
        </p:txBody>
      </p:sp>
      <p:pic>
        <p:nvPicPr>
          <p:cNvPr id="5" name="Picture 4" descr="Pedestrians walking on zebra crossing">
            <a:extLst>
              <a:ext uri="{FF2B5EF4-FFF2-40B4-BE49-F238E27FC236}">
                <a16:creationId xmlns:a16="http://schemas.microsoft.com/office/drawing/2014/main" id="{62D1B960-8FED-8933-976C-06ABDA628DE3}"/>
              </a:ext>
            </a:extLst>
          </p:cNvPr>
          <p:cNvPicPr>
            <a:picLocks noChangeAspect="1"/>
          </p:cNvPicPr>
          <p:nvPr/>
        </p:nvPicPr>
        <p:blipFill>
          <a:blip r:embed="rId2">
            <a:extLst>
              <a:ext uri="{28A0092B-C50C-407E-A947-70E740481C1C}">
                <a14:useLocalDpi xmlns:a14="http://schemas.microsoft.com/office/drawing/2010/main" val="0"/>
              </a:ext>
            </a:extLst>
          </a:blip>
          <a:srcRect l="18392" r="1839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Tree>
    <p:extLst>
      <p:ext uri="{BB962C8B-B14F-4D97-AF65-F5344CB8AC3E}">
        <p14:creationId xmlns:p14="http://schemas.microsoft.com/office/powerpoint/2010/main" val="4250894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
  <TotalTime>234</TotalTime>
  <Words>1193</Words>
  <Application>Microsoft Office PowerPoint</Application>
  <PresentationFormat>Panoramiczny</PresentationFormat>
  <Paragraphs>69</Paragraphs>
  <Slides>18</Slides>
  <Notes>0</Notes>
  <HiddenSlides>0</HiddenSlides>
  <MMClips>0</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18</vt:i4>
      </vt:variant>
    </vt:vector>
  </HeadingPairs>
  <TitlesOfParts>
    <vt:vector size="31" baseType="lpstr">
      <vt:lpstr>Aptos</vt:lpstr>
      <vt:lpstr>Arial</vt:lpstr>
      <vt:lpstr>Calibri</vt:lpstr>
      <vt:lpstr>Candara</vt:lpstr>
      <vt:lpstr>Courier New</vt:lpstr>
      <vt:lpstr>Grandview</vt:lpstr>
      <vt:lpstr>Rockwell</vt:lpstr>
      <vt:lpstr>Rockwell Condensed</vt:lpstr>
      <vt:lpstr>Rockwell Extra Bold</vt:lpstr>
      <vt:lpstr>Symbol</vt:lpstr>
      <vt:lpstr>Times New Roman</vt:lpstr>
      <vt:lpstr>Wingdings</vt:lpstr>
      <vt:lpstr>Wood Type</vt:lpstr>
      <vt:lpstr>Clinical and immunological assessment of subjects with recurrent angioedema of various etiologies  (hereditary, acquired, idiopathic). </vt:lpstr>
      <vt:lpstr>Background</vt:lpstr>
      <vt:lpstr>Prezentacja programu PowerPoint</vt:lpstr>
      <vt:lpstr>acquired angioedema (AAE) </vt:lpstr>
      <vt:lpstr>Hereditary angioedema (HAE)</vt:lpstr>
      <vt:lpstr>Consensus on Nomenclature and Classification of Angioedema</vt:lpstr>
      <vt:lpstr>Epidemiology </vt:lpstr>
      <vt:lpstr>Aims of our research</vt:lpstr>
      <vt:lpstr>Study popullation</vt:lpstr>
      <vt:lpstr>DATA ANALYSIS</vt:lpstr>
      <vt:lpstr>Prezentacja programu PowerPoint</vt:lpstr>
      <vt:lpstr>QUESTionNAIRES USED </vt:lpstr>
      <vt:lpstr>Prezentacja programu PowerPoint</vt:lpstr>
      <vt:lpstr>Prezentacja programu PowerPoint</vt:lpstr>
      <vt:lpstr>ADVANCE IN RESEARCH</vt:lpstr>
      <vt:lpstr>Prezentacja programu PowerPoint</vt:lpstr>
      <vt:lpstr>Prezentacja programu PowerPoint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and immunological assessment of subjects with recurrent angioedema of various etiologies  (hereditary, acquired, idiopathic).</dc:title>
  <dc:creator>Waleed Aman Ur Rahman</dc:creator>
  <cp:lastModifiedBy>Aleksandra Czekalska</cp:lastModifiedBy>
  <cp:revision>13</cp:revision>
  <dcterms:created xsi:type="dcterms:W3CDTF">2024-04-21T14:35:37Z</dcterms:created>
  <dcterms:modified xsi:type="dcterms:W3CDTF">2024-04-30T08:01:29Z</dcterms:modified>
</cp:coreProperties>
</file>